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4"/>
  </p:sldMasterIdLst>
  <p:notesMasterIdLst>
    <p:notesMasterId r:id="rId9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3889"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11" r:id="rId51"/>
    <p:sldId id="312" r:id="rId52"/>
    <p:sldId id="319" r:id="rId53"/>
    <p:sldId id="320" r:id="rId54"/>
    <p:sldId id="321" r:id="rId55"/>
    <p:sldId id="322" r:id="rId56"/>
    <p:sldId id="323" r:id="rId57"/>
    <p:sldId id="324" r:id="rId58"/>
    <p:sldId id="325" r:id="rId59"/>
    <p:sldId id="326" r:id="rId60"/>
    <p:sldId id="301" r:id="rId61"/>
    <p:sldId id="302" r:id="rId62"/>
    <p:sldId id="303" r:id="rId63"/>
    <p:sldId id="304" r:id="rId64"/>
    <p:sldId id="305" r:id="rId65"/>
    <p:sldId id="306" r:id="rId66"/>
    <p:sldId id="307" r:id="rId67"/>
    <p:sldId id="308" r:id="rId68"/>
    <p:sldId id="309" r:id="rId69"/>
    <p:sldId id="310"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13" r:id="rId87"/>
    <p:sldId id="343" r:id="rId88"/>
    <p:sldId id="315" r:id="rId89"/>
    <p:sldId id="316" r:id="rId90"/>
    <p:sldId id="317" r:id="rId91"/>
    <p:sldId id="318" r:id="rId92"/>
  </p:sldIdLst>
  <p:sldSz cx="9144000" cy="5143500" type="screen16x9"/>
  <p:notesSz cx="6858000" cy="9144000"/>
  <p:embeddedFontLst>
    <p:embeddedFont>
      <p:font typeface="Helvetica Neue Light" panose="02000403000000020004" pitchFamily="2" charset="0"/>
      <p:regular r:id="rId94"/>
      <p:bold r:id="rId95"/>
      <p:italic r:id="rId96"/>
      <p:boldItalic r:id="rId97"/>
    </p:embeddedFont>
    <p:embeddedFont>
      <p:font typeface="Montserrat" pitchFamily="2" charset="77"/>
      <p:regular r:id="rId98"/>
      <p:bold r:id="rId99"/>
      <p:italic r:id="rId100"/>
      <p:boldItalic r:id="rId101"/>
    </p:embeddedFont>
    <p:embeddedFont>
      <p:font typeface="Open Sans" panose="020B0606030504020204" pitchFamily="34" charset="0"/>
      <p:regular r:id="rId102"/>
      <p:bold r:id="rId103"/>
      <p:italic r:id="rId104"/>
      <p:boldItalic r:id="rId105"/>
    </p:embeddedFont>
    <p:embeddedFont>
      <p:font typeface="Open Sans Light" panose="020B0306030504020204" pitchFamily="34" charset="0"/>
      <p:regular r:id="rId106"/>
      <p:bold r:id="rId107"/>
      <p:italic r:id="rId108"/>
      <p:boldItalic r:id="rId109"/>
    </p:embeddedFont>
    <p:embeddedFont>
      <p:font typeface="Open Sans SemiBold" panose="020B0606030504020204" pitchFamily="34" charset="0"/>
      <p:regular r:id="rId110"/>
      <p:bold r:id="rId111"/>
      <p:italic r:id="rId112"/>
      <p:boldItalic r:id="rId113"/>
    </p:embeddedFont>
    <p:embeddedFont>
      <p:font typeface="Roboto" panose="02000000000000000000" pitchFamily="2" charset="0"/>
      <p:regular r:id="rId114"/>
      <p:bold r:id="rId115"/>
      <p:italic r:id="rId116"/>
      <p:boldItalic r:id="rId117"/>
    </p:embeddedFont>
    <p:embeddedFont>
      <p:font typeface="Roboto Condensed" panose="02000000000000000000" pitchFamily="2" charset="0"/>
      <p:regular r:id="rId118"/>
      <p:bold r:id="rId119"/>
      <p:italic r:id="rId120"/>
      <p:boldItalic r:id="rId121"/>
    </p:embeddedFont>
    <p:embeddedFont>
      <p:font typeface="Roboto Condensed Light" panose="02000000000000000000" pitchFamily="2" charset="0"/>
      <p:regular r:id="rId122"/>
      <p:italic r:id="rId123"/>
    </p:embeddedFont>
    <p:embeddedFont>
      <p:font typeface="Roboto Medium" panose="02000000000000000000" pitchFamily="2" charset="0"/>
      <p:regular r:id="rId124"/>
      <p:italic r:id="rId125"/>
    </p:embeddedFont>
    <p:embeddedFont>
      <p:font typeface="Roboto Slab" pitchFamily="2" charset="0"/>
      <p:regular r:id="rId126"/>
      <p:bold r:id="rId127"/>
    </p:embeddedFont>
    <p:embeddedFont>
      <p:font typeface="Source Sans Pro" panose="020B0503030403020204" pitchFamily="34" charset="0"/>
      <p:regular r:id="rId128"/>
      <p:bold r:id="rId129"/>
      <p:italic r:id="rId130"/>
      <p:boldItalic r:id="rId1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
          <p15:clr>
            <a:srgbClr val="9AA0A6"/>
          </p15:clr>
        </p15:guide>
        <p15:guide id="2" pos="5184">
          <p15:clr>
            <a:srgbClr val="9AA0A6"/>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CB3AE-C59D-8B4E-859D-4C860DE7CC52}" v="8" dt="2024-01-29T11:52:03.006"/>
  </p1510:revLst>
</p1510:revInfo>
</file>

<file path=ppt/tableStyles.xml><?xml version="1.0" encoding="utf-8"?>
<a:tblStyleLst xmlns:a="http://schemas.openxmlformats.org/drawingml/2006/main" def="{CAA673C5-C3E6-438C-883C-19C2EB733918}">
  <a:tblStyle styleId="{CAA673C5-C3E6-438C-883C-19C2EB7339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1"/>
    <p:restoredTop sz="97033"/>
  </p:normalViewPr>
  <p:slideViewPr>
    <p:cSldViewPr snapToGrid="0">
      <p:cViewPr varScale="1">
        <p:scale>
          <a:sx n="208" d="100"/>
          <a:sy n="208" d="100"/>
        </p:scale>
        <p:origin x="2448" y="176"/>
      </p:cViewPr>
      <p:guideLst>
        <p:guide pos="576"/>
        <p:guide pos="5184"/>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24.fntdata"/><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font" Target="fonts/font14.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9.fntdata"/><Relationship Id="rId123" Type="http://schemas.openxmlformats.org/officeDocument/2006/relationships/font" Target="fonts/font30.fntdata"/><Relationship Id="rId128" Type="http://schemas.openxmlformats.org/officeDocument/2006/relationships/font" Target="fonts/font35.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font" Target="fonts/font2.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20.fntdata"/><Relationship Id="rId118" Type="http://schemas.openxmlformats.org/officeDocument/2006/relationships/font" Target="fonts/font25.fntdata"/><Relationship Id="rId134"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0.fntdata"/><Relationship Id="rId108" Type="http://schemas.openxmlformats.org/officeDocument/2006/relationships/font" Target="fonts/font15.fntdata"/><Relationship Id="rId124" Type="http://schemas.openxmlformats.org/officeDocument/2006/relationships/font" Target="fonts/font31.fntdata"/><Relationship Id="rId129" Type="http://schemas.openxmlformats.org/officeDocument/2006/relationships/font" Target="fonts/font36.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21.fntdata"/><Relationship Id="rId119" Type="http://schemas.openxmlformats.org/officeDocument/2006/relationships/font" Target="fonts/font26.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font" Target="fonts/font37.fntdata"/><Relationship Id="rId135"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16.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4.fntdata"/><Relationship Id="rId104" Type="http://schemas.openxmlformats.org/officeDocument/2006/relationships/font" Target="fonts/font11.fntdata"/><Relationship Id="rId120" Type="http://schemas.openxmlformats.org/officeDocument/2006/relationships/font" Target="fonts/font27.fntdata"/><Relationship Id="rId125" Type="http://schemas.openxmlformats.org/officeDocument/2006/relationships/font" Target="fonts/font32.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17.fntdata"/><Relationship Id="rId115" Type="http://schemas.openxmlformats.org/officeDocument/2006/relationships/font" Target="fonts/font22.fntdata"/><Relationship Id="rId131" Type="http://schemas.openxmlformats.org/officeDocument/2006/relationships/font" Target="fonts/font38.fntdata"/><Relationship Id="rId136"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7.fntdata"/><Relationship Id="rId105" Type="http://schemas.openxmlformats.org/officeDocument/2006/relationships/font" Target="fonts/font12.fntdata"/><Relationship Id="rId126" Type="http://schemas.openxmlformats.org/officeDocument/2006/relationships/font" Target="fonts/font3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font" Target="fonts/font5.fntdata"/><Relationship Id="rId121" Type="http://schemas.openxmlformats.org/officeDocument/2006/relationships/font" Target="fonts/font28.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23.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18.fntdata"/><Relationship Id="rId132"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font" Target="fonts/font13.fntdata"/><Relationship Id="rId127" Type="http://schemas.openxmlformats.org/officeDocument/2006/relationships/font" Target="fonts/font34.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122" Type="http://schemas.openxmlformats.org/officeDocument/2006/relationships/font" Target="fonts/font29.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font" Target="fonts/font19.fntdata"/><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6ba813a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6ba813a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f1c198d5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f1c198d5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736600" lvl="0" indent="-304800" algn="l" rtl="0">
              <a:lnSpc>
                <a:spcPct val="140000"/>
              </a:lnSpc>
              <a:spcBef>
                <a:spcPts val="0"/>
              </a:spcBef>
              <a:spcAft>
                <a:spcPts val="0"/>
              </a:spcAft>
              <a:buClr>
                <a:srgbClr val="666666"/>
              </a:buClr>
              <a:buSzPts val="1200"/>
              <a:buChar char="●"/>
            </a:pPr>
            <a:r>
              <a:rPr lang="en" sz="1200">
                <a:solidFill>
                  <a:srgbClr val="666666"/>
                </a:solidFill>
                <a:highlight>
                  <a:schemeClr val="lt1"/>
                </a:highlight>
              </a:rPr>
              <a:t>Our teams were able to build independently, but were forced to collaborate closely in order to ship;</a:t>
            </a:r>
            <a:endParaRPr sz="1200">
              <a:solidFill>
                <a:srgbClr val="666666"/>
              </a:solidFill>
              <a:highlight>
                <a:schemeClr val="lt1"/>
              </a:highlight>
            </a:endParaRPr>
          </a:p>
          <a:p>
            <a:pPr marL="736600" lvl="0" indent="-304800" algn="l" rtl="0">
              <a:lnSpc>
                <a:spcPct val="140000"/>
              </a:lnSpc>
              <a:spcBef>
                <a:spcPts val="0"/>
              </a:spcBef>
              <a:spcAft>
                <a:spcPts val="0"/>
              </a:spcAft>
              <a:buClr>
                <a:srgbClr val="666666"/>
              </a:buClr>
              <a:buSzPts val="1200"/>
              <a:buChar char="●"/>
            </a:pPr>
            <a:r>
              <a:rPr lang="en" sz="1200">
                <a:solidFill>
                  <a:srgbClr val="666666"/>
                </a:solidFill>
                <a:highlight>
                  <a:schemeClr val="lt1"/>
                </a:highlight>
              </a:rPr>
              <a:t>We had to manage and pay for an exponential amount of environments, or wear the cost of additional developer idle time;</a:t>
            </a:r>
            <a:endParaRPr sz="1200">
              <a:solidFill>
                <a:srgbClr val="666666"/>
              </a:solidFill>
              <a:highlight>
                <a:schemeClr val="lt1"/>
              </a:highlight>
            </a:endParaRPr>
          </a:p>
          <a:p>
            <a:pPr marL="736600" lvl="0" indent="-304800" algn="l" rtl="0">
              <a:lnSpc>
                <a:spcPct val="140000"/>
              </a:lnSpc>
              <a:spcBef>
                <a:spcPts val="0"/>
              </a:spcBef>
              <a:spcAft>
                <a:spcPts val="0"/>
              </a:spcAft>
              <a:buClr>
                <a:srgbClr val="666666"/>
              </a:buClr>
              <a:buSzPts val="1200"/>
              <a:buChar char="●"/>
            </a:pPr>
            <a:r>
              <a:rPr lang="en" sz="1200">
                <a:solidFill>
                  <a:srgbClr val="666666"/>
                </a:solidFill>
                <a:highlight>
                  <a:schemeClr val="lt1"/>
                </a:highlight>
              </a:rPr>
              <a:t>Our delivery pipeline has grown linearly in time resulting in batching changes together;</a:t>
            </a:r>
            <a:endParaRPr sz="1200">
              <a:solidFill>
                <a:srgbClr val="666666"/>
              </a:solidFill>
              <a:highlight>
                <a:schemeClr val="lt1"/>
              </a:highlight>
            </a:endParaRPr>
          </a:p>
          <a:p>
            <a:pPr marL="736600" lvl="0" indent="-304800" algn="l" rtl="0">
              <a:lnSpc>
                <a:spcPct val="140000"/>
              </a:lnSpc>
              <a:spcBef>
                <a:spcPts val="0"/>
              </a:spcBef>
              <a:spcAft>
                <a:spcPts val="0"/>
              </a:spcAft>
              <a:buClr>
                <a:srgbClr val="666666"/>
              </a:buClr>
              <a:buSzPts val="1200"/>
              <a:buChar char="●"/>
            </a:pPr>
            <a:r>
              <a:rPr lang="en" sz="1200">
                <a:solidFill>
                  <a:srgbClr val="666666"/>
                </a:solidFill>
                <a:highlight>
                  <a:schemeClr val="lt1"/>
                </a:highlight>
              </a:rPr>
              <a:t>Batching has resulted in increased failure and defect rates;</a:t>
            </a:r>
            <a:endParaRPr sz="1200">
              <a:solidFill>
                <a:srgbClr val="666666"/>
              </a:solidFill>
              <a:highlight>
                <a:schemeClr val="lt1"/>
              </a:highlight>
            </a:endParaRPr>
          </a:p>
          <a:p>
            <a:pPr marL="736600" lvl="0" indent="-304800" algn="l" rtl="0">
              <a:lnSpc>
                <a:spcPct val="140000"/>
              </a:lnSpc>
              <a:spcBef>
                <a:spcPts val="0"/>
              </a:spcBef>
              <a:spcAft>
                <a:spcPts val="0"/>
              </a:spcAft>
              <a:buClr>
                <a:srgbClr val="666666"/>
              </a:buClr>
              <a:buSzPts val="1200"/>
              <a:buChar char="●"/>
            </a:pPr>
            <a:r>
              <a:rPr lang="en" sz="1200">
                <a:solidFill>
                  <a:srgbClr val="666666"/>
                </a:solidFill>
                <a:highlight>
                  <a:schemeClr val="lt1"/>
                </a:highlight>
              </a:rPr>
              <a:t>Integration tests failure results in disproportionately more time debugging them;</a:t>
            </a:r>
            <a:endParaRPr sz="1200">
              <a:solidFill>
                <a:srgbClr val="666666"/>
              </a:solidFill>
              <a:highlight>
                <a:schemeClr val="lt1"/>
              </a:highlight>
            </a:endParaRPr>
          </a:p>
          <a:p>
            <a:pPr marL="736600" lvl="0" indent="-304800" algn="l" rtl="0">
              <a:lnSpc>
                <a:spcPct val="140000"/>
              </a:lnSpc>
              <a:spcBef>
                <a:spcPts val="0"/>
              </a:spcBef>
              <a:spcAft>
                <a:spcPts val="0"/>
              </a:spcAft>
              <a:buClr>
                <a:srgbClr val="666666"/>
              </a:buClr>
              <a:buSzPts val="1200"/>
              <a:buChar char="●"/>
            </a:pPr>
            <a:r>
              <a:rPr lang="en" sz="1200">
                <a:solidFill>
                  <a:srgbClr val="666666"/>
                </a:solidFill>
                <a:highlight>
                  <a:schemeClr val="lt1"/>
                </a:highlight>
              </a:rPr>
              <a:t>Deployments are riskier than when we were continuously shipping the original monolith;</a:t>
            </a:r>
            <a:endParaRPr sz="1200">
              <a:solidFill>
                <a:srgbClr val="666666"/>
              </a:solidFill>
              <a:highlight>
                <a:schemeClr val="lt1"/>
              </a:highlight>
            </a:endParaRPr>
          </a:p>
          <a:p>
            <a:pPr marL="736600" lvl="0" indent="-304800" algn="l" rtl="0">
              <a:lnSpc>
                <a:spcPct val="140000"/>
              </a:lnSpc>
              <a:spcBef>
                <a:spcPts val="0"/>
              </a:spcBef>
              <a:spcAft>
                <a:spcPts val="0"/>
              </a:spcAft>
              <a:buClr>
                <a:srgbClr val="666666"/>
              </a:buClr>
              <a:buSzPts val="1200"/>
              <a:buChar char="●"/>
            </a:pPr>
            <a:r>
              <a:rPr lang="en" sz="1200">
                <a:solidFill>
                  <a:srgbClr val="666666"/>
                </a:solidFill>
                <a:highlight>
                  <a:schemeClr val="lt1"/>
                </a:highlight>
              </a:rPr>
              <a:t>The role of “Tester” emerged, whose job was to manually test features in fixed environments and fix build issues instead of coaching and doing exploratory testing;</a:t>
            </a:r>
            <a:endParaRPr sz="1200">
              <a:solidFill>
                <a:srgbClr val="666666"/>
              </a:solidFill>
              <a:highlight>
                <a:schemeClr val="lt1"/>
              </a:highlight>
            </a:endParaRPr>
          </a:p>
          <a:p>
            <a:pPr marL="736600" lvl="0" indent="-304800" algn="l" rtl="0">
              <a:lnSpc>
                <a:spcPct val="140000"/>
              </a:lnSpc>
              <a:spcBef>
                <a:spcPts val="0"/>
              </a:spcBef>
              <a:spcAft>
                <a:spcPts val="0"/>
              </a:spcAft>
              <a:buClr>
                <a:srgbClr val="666666"/>
              </a:buClr>
              <a:buSzPts val="1200"/>
              <a:buChar char="●"/>
            </a:pPr>
            <a:r>
              <a:rPr lang="en" sz="1200">
                <a:solidFill>
                  <a:srgbClr val="666666"/>
                </a:solidFill>
                <a:highlight>
                  <a:schemeClr val="lt1"/>
                </a:highlight>
              </a:rPr>
              <a:t>The role of “Release Manager” emerged, to govern the entire release process;</a:t>
            </a:r>
            <a:endParaRPr sz="1200">
              <a:solidFill>
                <a:srgbClr val="666666"/>
              </a:solidFill>
              <a:highlight>
                <a:schemeClr val="lt1"/>
              </a:highlight>
            </a:endParaRPr>
          </a:p>
          <a:p>
            <a:pPr marL="736600" lvl="0" indent="-304800" algn="l" rtl="0">
              <a:lnSpc>
                <a:spcPct val="140000"/>
              </a:lnSpc>
              <a:spcBef>
                <a:spcPts val="0"/>
              </a:spcBef>
              <a:spcAft>
                <a:spcPts val="0"/>
              </a:spcAft>
              <a:buClr>
                <a:srgbClr val="666666"/>
              </a:buClr>
              <a:buSzPts val="1200"/>
              <a:buChar char="●"/>
            </a:pPr>
            <a:r>
              <a:rPr lang="en" sz="1200">
                <a:solidFill>
                  <a:srgbClr val="666666"/>
                </a:solidFill>
                <a:highlight>
                  <a:schemeClr val="lt1"/>
                </a:highlight>
              </a:rPr>
              <a:t>Tech debt has accumulated as a result of these pressures.</a:t>
            </a:r>
            <a:endParaRPr sz="1200">
              <a:solidFill>
                <a:srgbClr val="666666"/>
              </a:solidFill>
              <a:highlight>
                <a:schemeClr val="lt1"/>
              </a:highlight>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b="1">
                <a:solidFill>
                  <a:schemeClr val="dk1"/>
                </a:solidFill>
              </a:rPr>
              <a:t>We used the same tools and approaches that worked for monoliths and applied it to our new world</a:t>
            </a:r>
            <a:endParaRPr sz="1400" b="1">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882fa239e7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882fa239e7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50">
                <a:solidFill>
                  <a:schemeClr val="dk1"/>
                </a:solidFill>
              </a:rPr>
              <a:t>Any test where its success/failure depends on many different bits of interesting behaviour at once</a:t>
            </a:r>
            <a:endParaRPr sz="1050">
              <a:solidFill>
                <a:schemeClr val="dk1"/>
              </a:solidFill>
            </a:endParaRPr>
          </a:p>
          <a:p>
            <a:pPr marL="0" lvl="0" indent="0" algn="l" rtl="0">
              <a:spcBef>
                <a:spcPts val="0"/>
              </a:spcBef>
              <a:spcAft>
                <a:spcPts val="0"/>
              </a:spcAft>
              <a:buClr>
                <a:schemeClr val="dk1"/>
              </a:buClr>
              <a:buSzPts val="1100"/>
              <a:buFont typeface="Arial"/>
              <a:buNone/>
            </a:pPr>
            <a:endParaRPr sz="105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82fa239e7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882fa239e7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82fa239e7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82fa239e7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How can we get 100% coverage here?</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400">
                <a:solidFill>
                  <a:schemeClr val="dk1"/>
                </a:solidFill>
              </a:rPr>
              <a:t>Consumer -&gt; Provider 3 integration tests actually cover 7 boxes. </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Let’s assume Downstream 1+2 are terminating cases.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Code path complexity is combinatorial:</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Assuming only 2 branches in each box ~ 128</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Assuming only 5 branches in each box ~78,125</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Assuming 10 branches in each box ~10M</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If we add another component with 10 branches we get 100M!</a:t>
            </a:r>
            <a:endParaRPr sz="1400">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For every layer, we increment the exponent</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82fa239e7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82fa239e7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82fa239e7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882fa239e7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a:solidFill>
                  <a:schemeClr val="dk1"/>
                </a:solidFill>
              </a:rPr>
              <a:t>Actual architecture for a institution in the financial Melbourne</a:t>
            </a:r>
            <a:endParaRPr>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882fa239e7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882fa239e7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400">
                <a:solidFill>
                  <a:schemeClr val="dk1"/>
                </a:solidFill>
              </a:rPr>
              <a:t>Speed</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Isolation</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Simplicity</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But how can we do this across service boundaries???</a:t>
            </a:r>
            <a:endParaRPr sz="1400">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882fa239e7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882fa239e7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400">
                <a:solidFill>
                  <a:schemeClr val="dk1"/>
                </a:solidFill>
              </a:rPr>
              <a:t>Speed</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Isolation</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Simplicity</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But how can we do this across service boundaries???</a:t>
            </a:r>
            <a:endParaRPr sz="1400">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882fa239e7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882fa239e7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882fa239e7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882fa239e7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f1c198d54_0_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f1c198d54_0_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82fa239e7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882fa239e7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882fa239e7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882fa239e7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2000">
                <a:solidFill>
                  <a:schemeClr val="dk1"/>
                </a:solidFill>
              </a:rPr>
              <a:t>OK, so we’ve established that integrated tests are bad and we want isolation.</a:t>
            </a:r>
            <a:endParaRPr sz="2000">
              <a:solidFill>
                <a:schemeClr val="dk1"/>
              </a:solidFill>
            </a:endParaRPr>
          </a:p>
          <a:p>
            <a:pPr marL="0" lvl="0" indent="0" algn="l" rtl="0">
              <a:spcBef>
                <a:spcPts val="0"/>
              </a:spcBef>
              <a:spcAft>
                <a:spcPts val="0"/>
              </a:spcAft>
              <a:buClr>
                <a:schemeClr val="dk1"/>
              </a:buClr>
              <a:buFont typeface="Arial"/>
              <a:buNone/>
            </a:pPr>
            <a:endParaRPr sz="2000">
              <a:solidFill>
                <a:schemeClr val="dk1"/>
              </a:solidFill>
            </a:endParaRPr>
          </a:p>
          <a:p>
            <a:pPr marL="0" lvl="0" indent="0" algn="l" rtl="0">
              <a:spcBef>
                <a:spcPts val="0"/>
              </a:spcBef>
              <a:spcAft>
                <a:spcPts val="0"/>
              </a:spcAft>
              <a:buClr>
                <a:schemeClr val="dk1"/>
              </a:buClr>
              <a:buFont typeface="Arial"/>
              <a:buNone/>
            </a:pPr>
            <a:r>
              <a:rPr lang="en" sz="2000">
                <a:solidFill>
                  <a:schemeClr val="dk1"/>
                </a:solidFill>
              </a:rPr>
              <a:t>Perhaps documenting APIs and properly versioning them will be better??</a:t>
            </a:r>
            <a:endParaRPr sz="2000">
              <a:solidFill>
                <a:schemeClr val="dk1"/>
              </a:solidFill>
            </a:endParaRPr>
          </a:p>
          <a:p>
            <a:pPr marL="0" lvl="0" indent="0" algn="l" rtl="0">
              <a:spcBef>
                <a:spcPts val="0"/>
              </a:spcBef>
              <a:spcAft>
                <a:spcPts val="0"/>
              </a:spcAft>
              <a:buClr>
                <a:schemeClr val="dk1"/>
              </a:buClr>
              <a:buFont typeface="Arial"/>
              <a:buNone/>
            </a:pPr>
            <a:endParaRPr sz="2000">
              <a:solidFill>
                <a:schemeClr val="dk1"/>
              </a:solidFill>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82fa239e7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82fa239e7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400">
                <a:solidFill>
                  <a:schemeClr val="dk1"/>
                </a:solidFill>
              </a:rPr>
              <a:t>Speed</a:t>
            </a:r>
            <a:endParaRPr sz="1400">
              <a:solidFill>
                <a:schemeClr val="dk1"/>
              </a:solidFill>
            </a:endParaRPr>
          </a:p>
          <a:p>
            <a:pPr marL="0" lvl="0" indent="0" algn="l" rtl="0">
              <a:spcBef>
                <a:spcPts val="0"/>
              </a:spcBef>
              <a:spcAft>
                <a:spcPts val="0"/>
              </a:spcAft>
              <a:buNone/>
            </a:pPr>
            <a:r>
              <a:rPr lang="en" sz="1400">
                <a:solidFill>
                  <a:schemeClr val="dk1"/>
                </a:solidFill>
              </a:rPr>
              <a:t>Isolation</a:t>
            </a:r>
            <a:endParaRPr sz="1400">
              <a:solidFill>
                <a:schemeClr val="dk1"/>
              </a:solidFill>
            </a:endParaRPr>
          </a:p>
          <a:p>
            <a:pPr marL="0" lvl="0" indent="0" algn="l" rtl="0">
              <a:spcBef>
                <a:spcPts val="0"/>
              </a:spcBef>
              <a:spcAft>
                <a:spcPts val="0"/>
              </a:spcAft>
              <a:buNone/>
            </a:pPr>
            <a:r>
              <a:rPr lang="en" sz="1400">
                <a:solidFill>
                  <a:schemeClr val="dk1"/>
                </a:solidFill>
              </a:rPr>
              <a:t>Simplicity</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But how can we do this across service boundaries???</a:t>
            </a:r>
            <a:endParaRPr sz="1400">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82fa239e7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882fa239e7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882fa239e7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882fa239e7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ef1c198d54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ef1c198d54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882fa239e7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882fa239e7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400">
                <a:solidFill>
                  <a:schemeClr val="dk1"/>
                </a:solidFill>
              </a:rPr>
              <a:t>Speed</a:t>
            </a:r>
            <a:endParaRPr sz="1400">
              <a:solidFill>
                <a:schemeClr val="dk1"/>
              </a:solidFill>
            </a:endParaRPr>
          </a:p>
          <a:p>
            <a:pPr marL="0" lvl="0" indent="0" algn="l" rtl="0">
              <a:spcBef>
                <a:spcPts val="0"/>
              </a:spcBef>
              <a:spcAft>
                <a:spcPts val="0"/>
              </a:spcAft>
              <a:buNone/>
            </a:pPr>
            <a:r>
              <a:rPr lang="en" sz="1400">
                <a:solidFill>
                  <a:schemeClr val="dk1"/>
                </a:solidFill>
              </a:rPr>
              <a:t>Isolation</a:t>
            </a:r>
            <a:endParaRPr sz="1400">
              <a:solidFill>
                <a:schemeClr val="dk1"/>
              </a:solidFill>
            </a:endParaRPr>
          </a:p>
          <a:p>
            <a:pPr marL="0" lvl="0" indent="0" algn="l" rtl="0">
              <a:spcBef>
                <a:spcPts val="0"/>
              </a:spcBef>
              <a:spcAft>
                <a:spcPts val="0"/>
              </a:spcAft>
              <a:buNone/>
            </a:pPr>
            <a:r>
              <a:rPr lang="en" sz="1400">
                <a:solidFill>
                  <a:schemeClr val="dk1"/>
                </a:solidFill>
              </a:rPr>
              <a:t>Simplicity</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But how can we do this across service boundaries???</a:t>
            </a:r>
            <a:endParaRPr sz="1400">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882fa239e7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882fa239e7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882fa239e7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882fa239e7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82fa239e7_0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882fa239e7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400">
                <a:solidFill>
                  <a:schemeClr val="dk1"/>
                </a:solidFill>
              </a:rPr>
              <a:t>Speed</a:t>
            </a:r>
            <a:endParaRPr sz="1400">
              <a:solidFill>
                <a:schemeClr val="dk1"/>
              </a:solidFill>
            </a:endParaRPr>
          </a:p>
          <a:p>
            <a:pPr marL="0" lvl="0" indent="0" algn="l" rtl="0">
              <a:spcBef>
                <a:spcPts val="0"/>
              </a:spcBef>
              <a:spcAft>
                <a:spcPts val="0"/>
              </a:spcAft>
              <a:buNone/>
            </a:pPr>
            <a:r>
              <a:rPr lang="en" sz="1400">
                <a:solidFill>
                  <a:schemeClr val="dk1"/>
                </a:solidFill>
              </a:rPr>
              <a:t>Isolation</a:t>
            </a:r>
            <a:endParaRPr sz="1400">
              <a:solidFill>
                <a:schemeClr val="dk1"/>
              </a:solidFill>
            </a:endParaRPr>
          </a:p>
          <a:p>
            <a:pPr marL="0" lvl="0" indent="0" algn="l" rtl="0">
              <a:spcBef>
                <a:spcPts val="0"/>
              </a:spcBef>
              <a:spcAft>
                <a:spcPts val="0"/>
              </a:spcAft>
              <a:buNone/>
            </a:pPr>
            <a:r>
              <a:rPr lang="en" sz="1400">
                <a:solidFill>
                  <a:schemeClr val="dk1"/>
                </a:solidFill>
              </a:rPr>
              <a:t>Simplicity</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But how can we do this across service boundaries???</a:t>
            </a:r>
            <a:endParaRPr sz="1400">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82fa239e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82fa239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df965c7f8d_0_1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df965c7f8d_0_1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Contract testing was the cornerstone of this reinvestment strategy.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Contract tests allow us to check that the messages sent and received between system components are correct, by capturing the needs in a contract and making the interactions and scenarios explicit.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For example: can the website send the correct message to this API, and will this API send the appropriate response?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CLICK FORWARD -&gt; </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On this diagram (and most diagrams), anywhere there is an arrow between systems you have a contract. Contract tests aim to ensure those integration points are compatible and can evolve safely over time.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Traditionally this is covered in e2e tests.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Pact tests….</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df965c7f8d_0_1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df965c7f8d_0_1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df965c7f8d_0_1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df965c7f8d_0_1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113151b4d31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113151b4d31_1_18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The Interaction Types is an abstraction that helps us model the various different types of integrations.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t>Synchronous/HTTP</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This is the original Pact interaction (V1/V2), and represents a synchronous request/response, executed over HTTP. It contains a request entity with all the HTTP attributes required to construct an HTTP request, and an equivalent response entity.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t>Asynchronous/Messages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Asynchronous messages represent a one-way interaction between a provider and consumer i.e. fire and forget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t>Synchronous/Messages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Synchronous messages represent a request/response+ interaction between a provider and consumer. They represent non-HTTP interactions where a request message is sent to a provider, and one or more response messages are returned. Example interactions that would use this form are </a:t>
            </a:r>
            <a:r>
              <a:rPr lang="en-US" err="1"/>
              <a:t>gRPC</a:t>
            </a:r>
            <a:r>
              <a:rPr lang="en-US"/>
              <a:t> and </a:t>
            </a:r>
            <a:r>
              <a:rPr lang="en-US" err="1"/>
              <a:t>Websockets</a:t>
            </a:r>
            <a:r>
              <a:rPr lang="en-US"/>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By combining the various plugin types and Interaction types, most API integration approaches can be covered.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For instance, with </a:t>
            </a:r>
            <a:r>
              <a:rPr lang="en-US" err="1"/>
              <a:t>gRPC</a:t>
            </a:r>
            <a:r>
              <a:rPr lang="en-US"/>
              <a:t> you have: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Unary (request/response)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Client streaming – many requests, single response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Server streaming – single request, many responses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t>Server push. Would you just model this as Asynchronous/Messages  like you would with a Kafka producer publishing to a queue? that is, the consumer would expect to receive a server push and then the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4066833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df965c7f8d_0_1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df965c7f8d_0_1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Before we launch in to this - how does this resonate with you?</a:t>
            </a:r>
            <a:endParaRPr>
              <a:solidFill>
                <a:schemeClr val="dk1"/>
              </a:solidFill>
              <a:latin typeface="Open Sans"/>
              <a:ea typeface="Open Sans"/>
              <a:cs typeface="Open Sans"/>
              <a:sym typeface="Open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df965c7f8d_0_1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df965c7f8d_0_1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df965c7f8d_0_1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df965c7f8d_0_1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Let’s get our vocabulary clear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df965c7f8d_0_2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df965c7f8d_0_2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df965c7f8d_0_2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df965c7f8d_0_2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df965c7f8d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df965c7f8d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f5bf2fc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ef5bf2fc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Business impact of integrated tests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Cause / explanation of these effects -&gt; these are some of the arguments you can use to combat on your client site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Alternative approach (isolation + contracts)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Pact</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df965c7f8d_0_2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df965c7f8d_0_2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df965c7f8d_0_2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df965c7f8d_0_2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df965c7f8d_0_2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df965c7f8d_0_2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df965c7f8d_0_2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df965c7f8d_0_2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df965c7f8d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df965c7f8d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df965c7f8d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df965c7f8d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b="1">
                <a:solidFill>
                  <a:schemeClr val="dk1"/>
                </a:solidFill>
              </a:rPr>
              <a:t>Results are shared back to the broker</a:t>
            </a:r>
            <a:endParaRPr b="1">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df965c7f8d_0_2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df965c7f8d_0_2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776817c5a2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776817c5a2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776817c5a2_0_1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776817c5a2_0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df965c7f8d_0_2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df965c7f8d_0_2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Before we launch in to this - how does this resonate with you?</a:t>
            </a:r>
            <a:endParaRPr>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401a021e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401a021e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We know what good looks like. The state of devops</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a:solidFill>
                  <a:schemeClr val="dk1"/>
                </a:solidFill>
              </a:rPr>
              <a:t>In addition, Automated deployments (to test or prod, including automated environment provisioning) are associated with ~70% of elite performers</a:t>
            </a: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df965c7f8d_0_2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df965c7f8d_0_2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df965c7f8d_0_2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df965c7f8d_0_2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New concepts terms</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“Consumer contract”</a:t>
            </a: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“Provider contract”</a:t>
            </a: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“Evidence”</a:t>
            </a: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“Cross contract validation”</a:t>
            </a:r>
            <a:endParaRPr sz="1050">
              <a:solidFill>
                <a:srgbClr val="222222"/>
              </a:solidFill>
              <a:highlight>
                <a:schemeClr val="lt1"/>
              </a:highlight>
              <a:latin typeface="Open Sans"/>
              <a:ea typeface="Open Sans"/>
              <a:cs typeface="Open Sans"/>
              <a:sym typeface="Open San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df965c7f8d_0_2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df965c7f8d_0_2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New concepts terms</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“Consumer contract”</a:t>
            </a: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“Provider contract”</a:t>
            </a: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“Evidence”</a:t>
            </a: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“Cross contract validation”</a:t>
            </a:r>
            <a:endParaRPr sz="1050">
              <a:solidFill>
                <a:srgbClr val="222222"/>
              </a:solidFill>
              <a:highlight>
                <a:schemeClr val="lt1"/>
              </a:highlight>
              <a:latin typeface="Open Sans"/>
              <a:ea typeface="Open Sans"/>
              <a:cs typeface="Open Sans"/>
              <a:sym typeface="Open San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df965c7f8d_0_2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df965c7f8d_0_2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New concepts terms</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“Consumer contract”</a:t>
            </a: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“Provider contract”</a:t>
            </a: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“Evidence”</a:t>
            </a:r>
            <a:endParaRPr sz="1050">
              <a:solidFill>
                <a:srgbClr val="222222"/>
              </a:solidFill>
              <a:highlight>
                <a:schemeClr val="lt1"/>
              </a:highlight>
              <a:latin typeface="Open Sans"/>
              <a:ea typeface="Open Sans"/>
              <a:cs typeface="Open Sans"/>
              <a:sym typeface="Open Sans"/>
            </a:endParaRPr>
          </a:p>
          <a:p>
            <a:pPr marL="457200" lvl="0" indent="-295275" algn="l" rtl="0">
              <a:spcBef>
                <a:spcPts val="0"/>
              </a:spcBef>
              <a:spcAft>
                <a:spcPts val="0"/>
              </a:spcAft>
              <a:buClr>
                <a:srgbClr val="222222"/>
              </a:buClr>
              <a:buSzPts val="1050"/>
              <a:buFont typeface="Open Sans"/>
              <a:buAutoNum type="arabicPeriod"/>
            </a:pPr>
            <a:r>
              <a:rPr lang="en" sz="1050">
                <a:solidFill>
                  <a:srgbClr val="222222"/>
                </a:solidFill>
                <a:highlight>
                  <a:schemeClr val="lt1"/>
                </a:highlight>
                <a:latin typeface="Open Sans"/>
                <a:ea typeface="Open Sans"/>
                <a:cs typeface="Open Sans"/>
                <a:sym typeface="Open Sans"/>
              </a:rPr>
              <a:t>“Cross contract validation”</a:t>
            </a:r>
            <a:endParaRPr sz="1050">
              <a:solidFill>
                <a:srgbClr val="222222"/>
              </a:solidFill>
              <a:highlight>
                <a:schemeClr val="lt1"/>
              </a:highlight>
              <a:latin typeface="Open Sans"/>
              <a:ea typeface="Open Sans"/>
              <a:cs typeface="Open Sans"/>
              <a:sym typeface="Open San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df965c7f8d_0_2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df965c7f8d_0_2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df965c7f8d_0_3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df965c7f8d_0_3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df965c7f8d_0_2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df965c7f8d_0_2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df965c7f8d_0_2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df965c7f8d_0_2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Before we launch in to this - how does this resonate with you?</a:t>
            </a:r>
            <a:endParaRPr>
              <a:solidFill>
                <a:schemeClr val="dk1"/>
              </a:solidFill>
              <a:latin typeface="Open Sans"/>
              <a:ea typeface="Open Sans"/>
              <a:cs typeface="Open Sans"/>
              <a:sym typeface="Open San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df965c7f8d_0_2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df965c7f8d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Let’s get our vocabulary clear</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df965c7f8d_0_2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df965c7f8d_0_2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3125c1b4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3125c1b4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df965c7f8d_0_2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df965c7f8d_0_2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df965c7f8d_0_2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df965c7f8d_0_2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df965c7f8d_0_2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df965c7f8d_0_2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df965c7f8d_0_2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df965c7f8d_0_2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df965c7f8d_0_2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df965c7f8d_0_2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df965c7f8d_0_2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df965c7f8d_0_2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df965c7f8d_0_2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df965c7f8d_0_2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882fa239e7_0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882fa239e7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88074322b8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88074322b8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8dfb3fa258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8dfb3fa258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401a0220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401a0220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882fa239e7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882fa239e7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882fa239e7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882fa239e7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882fa239e7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882fa239e7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882fa239e7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882fa239e7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882fa239e7_0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882fa239e7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882fa239e7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882fa239e7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882fa239e7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882fa239e7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72eaa1100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72eaa1100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ef1c198d54_1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ef1c198d54_1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50">
                <a:solidFill>
                  <a:srgbClr val="222222"/>
                </a:solidFill>
                <a:highlight>
                  <a:schemeClr val="lt1"/>
                </a:highlight>
                <a:latin typeface="Open Sans"/>
                <a:ea typeface="Open Sans"/>
                <a:cs typeface="Open Sans"/>
                <a:sym typeface="Open Sans"/>
              </a:rPr>
              <a:t>A brief primer of the pyramid. It’s a heuristic to help you work out your allocation of time/effort on various types of testing, first proposed my Mike Cohn.</a:t>
            </a: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250">
                <a:solidFill>
                  <a:srgbClr val="222222"/>
                </a:solidFill>
                <a:highlight>
                  <a:schemeClr val="lt1"/>
                </a:highlight>
                <a:latin typeface="Open Sans"/>
                <a:ea typeface="Open Sans"/>
                <a:cs typeface="Open Sans"/>
                <a:sym typeface="Open Sans"/>
              </a:rPr>
              <a:t>As you move up the pyramid, you get  more confidence, but at the expense of slow and costly feedback.</a:t>
            </a: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250">
                <a:solidFill>
                  <a:srgbClr val="222222"/>
                </a:solidFill>
                <a:highlight>
                  <a:schemeClr val="lt1"/>
                </a:highlight>
                <a:latin typeface="Open Sans"/>
                <a:ea typeface="Open Sans"/>
                <a:cs typeface="Open Sans"/>
                <a:sym typeface="Open Sans"/>
              </a:rPr>
              <a:t>Like the food pyramid, it says you should spend more time doing things at the bottom and less at the top.</a:t>
            </a: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250">
                <a:solidFill>
                  <a:srgbClr val="222222"/>
                </a:solidFill>
                <a:highlight>
                  <a:schemeClr val="lt1"/>
                </a:highlight>
                <a:latin typeface="Open Sans"/>
                <a:ea typeface="Open Sans"/>
                <a:cs typeface="Open Sans"/>
                <a:sym typeface="Open Sans"/>
              </a:rPr>
              <a:t>We had over invested in e2e tests, and we were feeling the pain. </a:t>
            </a: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250">
              <a:solidFill>
                <a:srgbClr val="222222"/>
              </a:solidFill>
              <a:highlight>
                <a:schemeClr val="lt1"/>
              </a:highlight>
              <a:latin typeface="Open Sans"/>
              <a:ea typeface="Open Sans"/>
              <a:cs typeface="Open Sans"/>
              <a:sym typeface="Open San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ef1c198d54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ef1c198d54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50">
                <a:solidFill>
                  <a:srgbClr val="222222"/>
                </a:solidFill>
                <a:highlight>
                  <a:schemeClr val="lt1"/>
                </a:highlight>
                <a:latin typeface="Open Sans"/>
                <a:ea typeface="Open Sans"/>
                <a:cs typeface="Open Sans"/>
                <a:sym typeface="Open Sans"/>
              </a:rPr>
              <a:t>We gut the e2e tests, and spent some time adding a balance of functional tests.</a:t>
            </a: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250">
                <a:solidFill>
                  <a:srgbClr val="222222"/>
                </a:solidFill>
                <a:highlight>
                  <a:schemeClr val="lt1"/>
                </a:highlight>
                <a:latin typeface="Open Sans"/>
                <a:ea typeface="Open Sans"/>
                <a:cs typeface="Open Sans"/>
                <a:sym typeface="Open Sans"/>
              </a:rPr>
              <a:t>We also added a whole new type of testing into the mix - contract tests.</a:t>
            </a: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2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50">
              <a:solidFill>
                <a:srgbClr val="222222"/>
              </a:solidFill>
              <a:highlight>
                <a:schemeClr val="lt1"/>
              </a:highlight>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f1c198d54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f1c198d54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ef1c198d54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ef1c198d54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By pushing the line of expensive tests up the pyramid, we save on test execution time, maintenance costs and ultimately $$</a:t>
            </a:r>
            <a:endParaRPr sz="1050">
              <a:solidFill>
                <a:srgbClr val="222222"/>
              </a:solidFill>
              <a:highlight>
                <a:schemeClr val="lt1"/>
              </a:highlight>
              <a:latin typeface="Open Sans"/>
              <a:ea typeface="Open Sans"/>
              <a:cs typeface="Open Sans"/>
              <a:sym typeface="Open San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gef1c198d54_1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1" name="Google Shape;1691;gef1c198d54_1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As alluded to earlier - we just didn’t need as many tests as we had.</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A lot of the tests lost relevance over time, and with a critical eye it was more productive to delete them than to keep them around. Deleting code can be hard, but every test you keep is code that must be maintained, and in the long run that cost adds up.</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We decided it would be better to put some of the testing effort “outside of the pyramid”</a:t>
            </a:r>
            <a:endParaRPr sz="1050">
              <a:solidFill>
                <a:srgbClr val="222222"/>
              </a:solidFill>
              <a:highlight>
                <a:schemeClr val="lt1"/>
              </a:highlight>
              <a:latin typeface="Open Sans"/>
              <a:ea typeface="Open Sans"/>
              <a:cs typeface="Open Sans"/>
              <a:sym typeface="Open San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ef1c198d54_1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ef1c198d54_1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The test pyramid has a lot of weaknesses. A more holistic view is actually needed. Whilst this is outside the scope of this presentation, we recognised that the pyramid only helps us with the path </a:t>
            </a:r>
            <a:r>
              <a:rPr lang="en" sz="1050" b="1">
                <a:solidFill>
                  <a:srgbClr val="222222"/>
                </a:solidFill>
                <a:highlight>
                  <a:schemeClr val="lt1"/>
                </a:highlight>
                <a:latin typeface="Open Sans"/>
                <a:ea typeface="Open Sans"/>
                <a:cs typeface="Open Sans"/>
                <a:sym typeface="Open Sans"/>
              </a:rPr>
              <a:t>to</a:t>
            </a:r>
            <a:r>
              <a:rPr lang="en" sz="1050">
                <a:solidFill>
                  <a:srgbClr val="222222"/>
                </a:solidFill>
                <a:highlight>
                  <a:schemeClr val="lt1"/>
                </a:highlight>
                <a:latin typeface="Open Sans"/>
                <a:ea typeface="Open Sans"/>
                <a:cs typeface="Open Sans"/>
                <a:sym typeface="Open Sans"/>
              </a:rPr>
              <a:t> production.</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An investment in our post deployment quality approach was required: </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Production testing and monitoring was needed to ensure that we could indeed reduce MTTR and create engineering feedback loops to address root causes - something that can be more difficult when there is not a cross functional team and associated organisational alignment.</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In our project, we eventually removed the E2E tests altogether in favour of these forms of testing.</a:t>
            </a: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50">
                <a:solidFill>
                  <a:srgbClr val="222222"/>
                </a:solidFill>
                <a:highlight>
                  <a:schemeClr val="lt1"/>
                </a:highlight>
                <a:latin typeface="Open Sans"/>
                <a:ea typeface="Open Sans"/>
                <a:cs typeface="Open Sans"/>
                <a:sym typeface="Open Sans"/>
              </a:rPr>
              <a:t>Continuous testing doesn’t suffer from many of the issues of e2e tests. Because they run continually, and they may page you if they fail, they are less likely to be flakey. They don’t slow down a release and don’t require complex coordination amongst teams.</a:t>
            </a:r>
            <a:endParaRPr sz="1050">
              <a:solidFill>
                <a:srgbClr val="222222"/>
              </a:solidFill>
              <a:highlight>
                <a:schemeClr val="lt1"/>
              </a:highlight>
              <a:latin typeface="Open Sans"/>
              <a:ea typeface="Open Sans"/>
              <a:cs typeface="Open Sans"/>
              <a:sym typeface="Open San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a:extLst>
            <a:ext uri="{FF2B5EF4-FFF2-40B4-BE49-F238E27FC236}">
              <a16:creationId xmlns:a16="http://schemas.microsoft.com/office/drawing/2014/main" id="{EE918129-D1F7-42E3-A51C-8821AEB3A39C}"/>
            </a:ext>
          </a:extLst>
        </p:cNvPr>
        <p:cNvGrpSpPr/>
        <p:nvPr/>
      </p:nvGrpSpPr>
      <p:grpSpPr>
        <a:xfrm>
          <a:off x="0" y="0"/>
          <a:ext cx="0" cy="0"/>
          <a:chOff x="0" y="0"/>
          <a:chExt cx="0" cy="0"/>
        </a:xfrm>
      </p:grpSpPr>
      <p:sp>
        <p:nvSpPr>
          <p:cNvPr id="1242" name="Google Shape;1242;gdf965c7f8d_0_2993:notes">
            <a:extLst>
              <a:ext uri="{FF2B5EF4-FFF2-40B4-BE49-F238E27FC236}">
                <a16:creationId xmlns:a16="http://schemas.microsoft.com/office/drawing/2014/main" id="{81A3656A-C138-E5E2-2257-F67C7B66AE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df965c7f8d_0_2993:notes">
            <a:extLst>
              <a:ext uri="{FF2B5EF4-FFF2-40B4-BE49-F238E27FC236}">
                <a16:creationId xmlns:a16="http://schemas.microsoft.com/office/drawing/2014/main" id="{88EB29B1-0E2A-47F1-2F5F-AD685F6520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Before we launch in to this - how does this resonate with you?</a:t>
            </a:r>
            <a:endParaRPr>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8365542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465D6BBF-43C1-EAF8-99D6-14DA5C875B28}"/>
            </a:ext>
          </a:extLst>
        </p:cNvPr>
        <p:cNvGrpSpPr/>
        <p:nvPr/>
      </p:nvGrpSpPr>
      <p:grpSpPr>
        <a:xfrm>
          <a:off x="0" y="0"/>
          <a:ext cx="0" cy="0"/>
          <a:chOff x="0" y="0"/>
          <a:chExt cx="0" cy="0"/>
        </a:xfrm>
      </p:grpSpPr>
      <p:sp>
        <p:nvSpPr>
          <p:cNvPr id="159" name="Google Shape;159;gef1c198d54_0_888:notes">
            <a:extLst>
              <a:ext uri="{FF2B5EF4-FFF2-40B4-BE49-F238E27FC236}">
                <a16:creationId xmlns:a16="http://schemas.microsoft.com/office/drawing/2014/main" id="{27940A76-4EA5-1806-07FD-4FE1128A10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f1c198d54_0_888:notes">
            <a:extLst>
              <a:ext uri="{FF2B5EF4-FFF2-40B4-BE49-F238E27FC236}">
                <a16:creationId xmlns:a16="http://schemas.microsoft.com/office/drawing/2014/main" id="{2A20814A-4283-A96F-9F8C-7830264719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p:txBody>
      </p:sp>
    </p:spTree>
    <p:extLst>
      <p:ext uri="{BB962C8B-B14F-4D97-AF65-F5344CB8AC3E}">
        <p14:creationId xmlns:p14="http://schemas.microsoft.com/office/powerpoint/2010/main" val="5035794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a:extLst>
            <a:ext uri="{FF2B5EF4-FFF2-40B4-BE49-F238E27FC236}">
              <a16:creationId xmlns:a16="http://schemas.microsoft.com/office/drawing/2014/main" id="{F9F0FA68-478D-D495-29CC-EA40CB3F95AD}"/>
            </a:ext>
          </a:extLst>
        </p:cNvPr>
        <p:cNvGrpSpPr/>
        <p:nvPr/>
      </p:nvGrpSpPr>
      <p:grpSpPr>
        <a:xfrm>
          <a:off x="0" y="0"/>
          <a:ext cx="0" cy="0"/>
          <a:chOff x="0" y="0"/>
          <a:chExt cx="0" cy="0"/>
        </a:xfrm>
      </p:grpSpPr>
      <p:sp>
        <p:nvSpPr>
          <p:cNvPr id="1264" name="Google Shape;1264;gef1c198d54_0_899:notes">
            <a:extLst>
              <a:ext uri="{FF2B5EF4-FFF2-40B4-BE49-F238E27FC236}">
                <a16:creationId xmlns:a16="http://schemas.microsoft.com/office/drawing/2014/main" id="{FFA2CA98-798C-BFDA-0BC6-257F2DCC98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ef1c198d54_0_899:notes">
            <a:extLst>
              <a:ext uri="{FF2B5EF4-FFF2-40B4-BE49-F238E27FC236}">
                <a16:creationId xmlns:a16="http://schemas.microsoft.com/office/drawing/2014/main" id="{BFE95614-CE52-72C5-CF54-04903A6E1E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50">
                <a:solidFill>
                  <a:schemeClr val="dk1"/>
                </a:solidFill>
              </a:rPr>
              <a:t>Any test where its success/failure depends on many different bits of interesting behaviour at once</a:t>
            </a:r>
            <a:endParaRPr sz="1050">
              <a:solidFill>
                <a:schemeClr val="dk1"/>
              </a:solidFill>
            </a:endParaRPr>
          </a:p>
          <a:p>
            <a:pPr marL="0" lvl="0" indent="0" algn="l" rtl="0">
              <a:spcBef>
                <a:spcPts val="0"/>
              </a:spcBef>
              <a:spcAft>
                <a:spcPts val="0"/>
              </a:spcAft>
              <a:buClr>
                <a:schemeClr val="dk1"/>
              </a:buClr>
              <a:buSzPts val="1100"/>
              <a:buFont typeface="Arial"/>
              <a:buNone/>
            </a:pPr>
            <a:endParaRPr sz="105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b="1">
              <a:solidFill>
                <a:schemeClr val="dk1"/>
              </a:solidFill>
            </a:endParaRPr>
          </a:p>
        </p:txBody>
      </p:sp>
    </p:spTree>
    <p:extLst>
      <p:ext uri="{BB962C8B-B14F-4D97-AF65-F5344CB8AC3E}">
        <p14:creationId xmlns:p14="http://schemas.microsoft.com/office/powerpoint/2010/main" val="10959059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a:extLst>
            <a:ext uri="{FF2B5EF4-FFF2-40B4-BE49-F238E27FC236}">
              <a16:creationId xmlns:a16="http://schemas.microsoft.com/office/drawing/2014/main" id="{35A6A239-DC4A-A001-C89C-727A81D494A4}"/>
            </a:ext>
          </a:extLst>
        </p:cNvPr>
        <p:cNvGrpSpPr/>
        <p:nvPr/>
      </p:nvGrpSpPr>
      <p:grpSpPr>
        <a:xfrm>
          <a:off x="0" y="0"/>
          <a:ext cx="0" cy="0"/>
          <a:chOff x="0" y="0"/>
          <a:chExt cx="0" cy="0"/>
        </a:xfrm>
      </p:grpSpPr>
      <p:sp>
        <p:nvSpPr>
          <p:cNvPr id="1275" name="Google Shape;1275;gef1c198d54_0_921:notes">
            <a:extLst>
              <a:ext uri="{FF2B5EF4-FFF2-40B4-BE49-F238E27FC236}">
                <a16:creationId xmlns:a16="http://schemas.microsoft.com/office/drawing/2014/main" id="{EF1E6973-382A-86F7-760C-7F96FE7C01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ef1c198d54_0_921:notes">
            <a:extLst>
              <a:ext uri="{FF2B5EF4-FFF2-40B4-BE49-F238E27FC236}">
                <a16:creationId xmlns:a16="http://schemas.microsoft.com/office/drawing/2014/main" id="{9B050E21-8A00-F308-A53F-191B802D50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050">
                <a:solidFill>
                  <a:schemeClr val="dk1"/>
                </a:solidFill>
              </a:rPr>
              <a:t>Any test where its success/failure depends on many different bits of interesting behaviour at once</a:t>
            </a:r>
            <a:endParaRPr sz="1050">
              <a:solidFill>
                <a:schemeClr val="dk1"/>
              </a:solidFill>
            </a:endParaRPr>
          </a:p>
          <a:p>
            <a:pPr marL="0" lvl="0" indent="0" algn="l" rtl="0">
              <a:spcBef>
                <a:spcPts val="0"/>
              </a:spcBef>
              <a:spcAft>
                <a:spcPts val="0"/>
              </a:spcAft>
              <a:buClr>
                <a:schemeClr val="dk1"/>
              </a:buClr>
              <a:buSzPts val="1100"/>
              <a:buFont typeface="Arial"/>
              <a:buNone/>
            </a:pPr>
            <a:endParaRPr sz="105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b="1">
              <a:solidFill>
                <a:schemeClr val="dk1"/>
              </a:solidFill>
            </a:endParaRPr>
          </a:p>
        </p:txBody>
      </p:sp>
    </p:spTree>
    <p:extLst>
      <p:ext uri="{BB962C8B-B14F-4D97-AF65-F5344CB8AC3E}">
        <p14:creationId xmlns:p14="http://schemas.microsoft.com/office/powerpoint/2010/main" val="14517847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a:extLst>
            <a:ext uri="{FF2B5EF4-FFF2-40B4-BE49-F238E27FC236}">
              <a16:creationId xmlns:a16="http://schemas.microsoft.com/office/drawing/2014/main" id="{7CDC8A68-18B4-13A9-BC42-12EE361BBF53}"/>
            </a:ext>
          </a:extLst>
        </p:cNvPr>
        <p:cNvGrpSpPr/>
        <p:nvPr/>
      </p:nvGrpSpPr>
      <p:grpSpPr>
        <a:xfrm>
          <a:off x="0" y="0"/>
          <a:ext cx="0" cy="0"/>
          <a:chOff x="0" y="0"/>
          <a:chExt cx="0" cy="0"/>
        </a:xfrm>
      </p:grpSpPr>
      <p:sp>
        <p:nvSpPr>
          <p:cNvPr id="1287" name="Google Shape;1287;gef1c198d54_0_936:notes">
            <a:extLst>
              <a:ext uri="{FF2B5EF4-FFF2-40B4-BE49-F238E27FC236}">
                <a16:creationId xmlns:a16="http://schemas.microsoft.com/office/drawing/2014/main" id="{1DAC6B03-996F-ED98-8FE6-283E0E8C12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ef1c198d54_0_936:notes">
            <a:extLst>
              <a:ext uri="{FF2B5EF4-FFF2-40B4-BE49-F238E27FC236}">
                <a16:creationId xmlns:a16="http://schemas.microsoft.com/office/drawing/2014/main" id="{A7211670-C41B-AE0D-FF00-9F290C2872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222222"/>
              </a:solidFill>
              <a:highlight>
                <a:schemeClr val="lt1"/>
              </a:highlight>
              <a:latin typeface="Open Sans"/>
              <a:ea typeface="Open Sans"/>
              <a:cs typeface="Open Sans"/>
              <a:sym typeface="Open Sans"/>
            </a:endParaRPr>
          </a:p>
          <a:p>
            <a:pPr marL="0" lvl="0" indent="0" algn="l" rtl="0">
              <a:spcBef>
                <a:spcPts val="0"/>
              </a:spcBef>
              <a:spcAft>
                <a:spcPts val="0"/>
              </a:spcAft>
              <a:buNone/>
            </a:pPr>
            <a:endParaRPr b="1">
              <a:solidFill>
                <a:schemeClr val="dk1"/>
              </a:solidFill>
            </a:endParaRPr>
          </a:p>
        </p:txBody>
      </p:sp>
    </p:spTree>
    <p:extLst>
      <p:ext uri="{BB962C8B-B14F-4D97-AF65-F5344CB8AC3E}">
        <p14:creationId xmlns:p14="http://schemas.microsoft.com/office/powerpoint/2010/main" val="34066168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a:extLst>
            <a:ext uri="{FF2B5EF4-FFF2-40B4-BE49-F238E27FC236}">
              <a16:creationId xmlns:a16="http://schemas.microsoft.com/office/drawing/2014/main" id="{0908BBAC-C8FC-D8DC-3025-1D854806BE7C}"/>
            </a:ext>
          </a:extLst>
        </p:cNvPr>
        <p:cNvGrpSpPr/>
        <p:nvPr/>
      </p:nvGrpSpPr>
      <p:grpSpPr>
        <a:xfrm>
          <a:off x="0" y="0"/>
          <a:ext cx="0" cy="0"/>
          <a:chOff x="0" y="0"/>
          <a:chExt cx="0" cy="0"/>
        </a:xfrm>
      </p:grpSpPr>
      <p:sp>
        <p:nvSpPr>
          <p:cNvPr id="1305" name="Google Shape;1305;gef1c198d54_1_550:notes">
            <a:extLst>
              <a:ext uri="{FF2B5EF4-FFF2-40B4-BE49-F238E27FC236}">
                <a16:creationId xmlns:a16="http://schemas.microsoft.com/office/drawing/2014/main" id="{199E3643-D811-DA34-1426-D7A1DB7D23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ef1c198d54_1_550:notes">
            <a:extLst>
              <a:ext uri="{FF2B5EF4-FFF2-40B4-BE49-F238E27FC236}">
                <a16:creationId xmlns:a16="http://schemas.microsoft.com/office/drawing/2014/main" id="{16E4C68F-0CDD-0AEB-13E5-132DD2F275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endParaRPr>
          </a:p>
        </p:txBody>
      </p:sp>
    </p:spTree>
    <p:extLst>
      <p:ext uri="{BB962C8B-B14F-4D97-AF65-F5344CB8AC3E}">
        <p14:creationId xmlns:p14="http://schemas.microsoft.com/office/powerpoint/2010/main" val="402808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f1c198d54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ef1c198d54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chemeClr val="lt1"/>
                </a:highlight>
                <a:latin typeface="Open Sans"/>
                <a:ea typeface="Open Sans"/>
                <a:cs typeface="Open Sans"/>
                <a:sym typeface="Open Sans"/>
              </a:rPr>
              <a:t>We find that we have </a:t>
            </a:r>
            <a:r>
              <a:rPr lang="en">
                <a:solidFill>
                  <a:schemeClr val="dk1"/>
                </a:solidFill>
              </a:rPr>
              <a:t>Cohesive services, loosely coupled (want) but have cohesive teams, tightly coupled by services (got)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page-grey side 1 2">
  <p:cSld name="TITLE_ONLY_1_3">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187801"/>
            <a:ext cx="8229600" cy="590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sldNum" idx="12"/>
          </p:nvPr>
        </p:nvSpPr>
        <p:spPr>
          <a:xfrm>
            <a:off x="64366" y="470142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p:nvPr/>
        </p:nvSpPr>
        <p:spPr>
          <a:xfrm>
            <a:off x="503700" y="871775"/>
            <a:ext cx="7855800" cy="40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id="54" name="Google Shape;54;p13" descr="bar_blue.jpg"/>
          <p:cNvPicPr preferRelativeResize="0"/>
          <p:nvPr/>
        </p:nvPicPr>
        <p:blipFill>
          <a:blip r:embed="rId2">
            <a:alphaModFix/>
          </a:blip>
          <a:stretch>
            <a:fillRect/>
          </a:stretch>
        </p:blipFill>
        <p:spPr>
          <a:xfrm>
            <a:off x="-4" y="0"/>
            <a:ext cx="182659" cy="51435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ue Section content">
  <p:cSld name="Blue Section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277200" y="68400"/>
            <a:ext cx="8578800" cy="7452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Clr>
                <a:srgbClr val="0C396A"/>
              </a:buClr>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14"/>
          <p:cNvSpPr txBox="1">
            <a:spLocks noGrp="1"/>
          </p:cNvSpPr>
          <p:nvPr>
            <p:ph type="body" idx="1"/>
          </p:nvPr>
        </p:nvSpPr>
        <p:spPr>
          <a:xfrm>
            <a:off x="277200" y="1200155"/>
            <a:ext cx="8578800" cy="3394500"/>
          </a:xfrm>
          <a:prstGeom prst="rect">
            <a:avLst/>
          </a:prstGeom>
          <a:noFill/>
          <a:ln>
            <a:noFill/>
          </a:ln>
        </p:spPr>
        <p:txBody>
          <a:bodyPr spcFirstLastPara="1" wrap="square" lIns="91425" tIns="91425" rIns="91425" bIns="91425" anchor="t" anchorCtr="0">
            <a:noAutofit/>
          </a:bodyPr>
          <a:lstStyle>
            <a:lvl1pPr marL="457200" lvl="0" indent="-342900" algn="l" rtl="0">
              <a:spcBef>
                <a:spcPts val="480"/>
              </a:spcBef>
              <a:spcAft>
                <a:spcPts val="0"/>
              </a:spcAft>
              <a:buClr>
                <a:srgbClr val="A5A5A5"/>
              </a:buClr>
              <a:buSzPts val="1800"/>
              <a:buFont typeface="Noto Symbol"/>
              <a:buChar char="▪"/>
              <a:defRPr/>
            </a:lvl1pPr>
            <a:lvl2pPr marL="914400" lvl="1" indent="-317500" rtl="0">
              <a:spcBef>
                <a:spcPts val="1600"/>
              </a:spcBef>
              <a:spcAft>
                <a:spcPts val="0"/>
              </a:spcAft>
              <a:buClr>
                <a:srgbClr val="6F6F6F"/>
              </a:buClr>
              <a:buSzPts val="1400"/>
              <a:buFont typeface="Noto Symbol"/>
              <a:buChar char="▪"/>
              <a:defRPr/>
            </a:lvl2pPr>
            <a:lvl3pPr marL="1371600" lvl="2" indent="-317500" rtl="0">
              <a:spcBef>
                <a:spcPts val="1600"/>
              </a:spcBef>
              <a:spcAft>
                <a:spcPts val="0"/>
              </a:spcAft>
              <a:buClr>
                <a:srgbClr val="6F6F6F"/>
              </a:buClr>
              <a:buSzPts val="1400"/>
              <a:buFont typeface="Noto Symbol"/>
              <a:buChar char="▪"/>
              <a:defRPr/>
            </a:lvl3pPr>
            <a:lvl4pPr marL="1828800" lvl="3" indent="-317500" rtl="0">
              <a:spcBef>
                <a:spcPts val="1600"/>
              </a:spcBef>
              <a:spcAft>
                <a:spcPts val="0"/>
              </a:spcAft>
              <a:buClr>
                <a:srgbClr val="6F6F6F"/>
              </a:buClr>
              <a:buSzPts val="1400"/>
              <a:buFont typeface="Noto Symbol"/>
              <a:buChar char="▪"/>
              <a:defRPr/>
            </a:lvl4pPr>
            <a:lvl5pPr marL="2286000" lvl="4" indent="-317500" rtl="0">
              <a:spcBef>
                <a:spcPts val="1600"/>
              </a:spcBef>
              <a:spcAft>
                <a:spcPts val="0"/>
              </a:spcAft>
              <a:buClr>
                <a:srgbClr val="6F6F6F"/>
              </a:buClr>
              <a:buSzPts val="1400"/>
              <a:buFont typeface="Noto Symbol"/>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58" name="Google Shape;58;p14"/>
          <p:cNvPicPr preferRelativeResize="0"/>
          <p:nvPr/>
        </p:nvPicPr>
        <p:blipFill rotWithShape="1">
          <a:blip r:embed="rId2">
            <a:alphaModFix/>
          </a:blip>
          <a:srcRect/>
          <a:stretch/>
        </p:blipFill>
        <p:spPr>
          <a:xfrm>
            <a:off x="1" y="0"/>
            <a:ext cx="171300" cy="5143500"/>
          </a:xfrm>
          <a:prstGeom prst="rect">
            <a:avLst/>
          </a:prstGeom>
          <a:noFill/>
          <a:ln>
            <a:noFill/>
          </a:ln>
        </p:spPr>
      </p:pic>
      <p:pic>
        <p:nvPicPr>
          <p:cNvPr id="59" name="Google Shape;59;p14"/>
          <p:cNvPicPr preferRelativeResize="0"/>
          <p:nvPr/>
        </p:nvPicPr>
        <p:blipFill rotWithShape="1">
          <a:blip r:embed="rId3">
            <a:alphaModFix/>
          </a:blip>
          <a:srcRect/>
          <a:stretch/>
        </p:blipFill>
        <p:spPr>
          <a:xfrm>
            <a:off x="8462135" y="4480334"/>
            <a:ext cx="506400" cy="548700"/>
          </a:xfrm>
          <a:prstGeom prst="rect">
            <a:avLst/>
          </a:prstGeom>
          <a:noFill/>
          <a:ln>
            <a:noFill/>
          </a:ln>
        </p:spPr>
      </p:pic>
      <p:sp>
        <p:nvSpPr>
          <p:cNvPr id="60" name="Google Shape;60;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page-grey side 1 2 1">
  <p:cSld name="TITLE_ONLY_1_2_1">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57200" y="187801"/>
            <a:ext cx="8229600" cy="590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5"/>
          <p:cNvSpPr txBox="1"/>
          <p:nvPr/>
        </p:nvSpPr>
        <p:spPr>
          <a:xfrm>
            <a:off x="503700" y="871775"/>
            <a:ext cx="7855800" cy="40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id="64" name="Google Shape;64;p15" descr="bar_blue.jpg"/>
          <p:cNvPicPr preferRelativeResize="0"/>
          <p:nvPr/>
        </p:nvPicPr>
        <p:blipFill>
          <a:blip r:embed="rId2">
            <a:alphaModFix/>
          </a:blip>
          <a:stretch>
            <a:fillRect/>
          </a:stretch>
        </p:blipFill>
        <p:spPr>
          <a:xfrm>
            <a:off x="-4" y="0"/>
            <a:ext cx="182659" cy="5143501"/>
          </a:xfrm>
          <a:prstGeom prst="rect">
            <a:avLst/>
          </a:prstGeom>
          <a:noFill/>
          <a:ln>
            <a:noFill/>
          </a:ln>
        </p:spPr>
      </p:pic>
      <p:sp>
        <p:nvSpPr>
          <p:cNvPr id="65" name="Google Shape;65;p15"/>
          <p:cNvSpPr txBox="1">
            <a:spLocks noGrp="1"/>
          </p:cNvSpPr>
          <p:nvPr>
            <p:ph type="body" idx="1"/>
          </p:nvPr>
        </p:nvSpPr>
        <p:spPr>
          <a:xfrm>
            <a:off x="369725" y="778500"/>
            <a:ext cx="8093100" cy="37257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marL="914400" lvl="1" indent="-342900" rtl="0">
              <a:spcBef>
                <a:spcPts val="160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marL="1371600" lvl="2" indent="-330200" rtl="0">
              <a:spcBef>
                <a:spcPts val="160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marL="1828800" lvl="3" indent="-317500" rtl="0">
              <a:spcBef>
                <a:spcPts val="160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marL="2286000" lvl="4" indent="-317500" rtl="0">
              <a:spcBef>
                <a:spcPts val="160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marL="2743200" lvl="5" indent="-317500" rtl="0">
              <a:spcBef>
                <a:spcPts val="160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marL="3200400" lvl="6" indent="-317500" rtl="0">
              <a:spcBef>
                <a:spcPts val="160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marL="3657600" lvl="7" indent="-317500" rtl="0">
              <a:spcBef>
                <a:spcPts val="160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marL="4114800" lvl="8" indent="-317500" rtl="0">
              <a:spcBef>
                <a:spcPts val="1600"/>
              </a:spcBef>
              <a:spcAft>
                <a:spcPts val="1600"/>
              </a:spcAft>
              <a:buClr>
                <a:srgbClr val="A6A6A6"/>
              </a:buClr>
              <a:buSzPts val="1400"/>
              <a:buFont typeface="Open Sans"/>
              <a:buChar char="■"/>
              <a:defRPr>
                <a:solidFill>
                  <a:srgbClr val="6F6F6F"/>
                </a:solidFill>
                <a:latin typeface="Open Sans"/>
                <a:ea typeface="Open Sans"/>
                <a:cs typeface="Open Sans"/>
                <a:sym typeface="Open Sans"/>
              </a:defRPr>
            </a:lvl9pPr>
          </a:lstStyle>
          <a:p>
            <a:endParaRPr/>
          </a:p>
        </p:txBody>
      </p:sp>
      <p:sp>
        <p:nvSpPr>
          <p:cNvPr id="66" name="Google Shape;66;p15"/>
          <p:cNvSpPr txBox="1">
            <a:spLocks noGrp="1"/>
          </p:cNvSpPr>
          <p:nvPr>
            <p:ph type="sldNum" idx="12"/>
          </p:nvPr>
        </p:nvSpPr>
        <p:spPr>
          <a:xfrm>
            <a:off x="244716" y="470142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Red">
  <p:cSld name="TITLE_1_1_1_1_1_1">
    <p:spTree>
      <p:nvGrpSpPr>
        <p:cNvPr id="1" name="Shape 67"/>
        <p:cNvGrpSpPr/>
        <p:nvPr/>
      </p:nvGrpSpPr>
      <p:grpSpPr>
        <a:xfrm>
          <a:off x="0" y="0"/>
          <a:ext cx="0" cy="0"/>
          <a:chOff x="0" y="0"/>
          <a:chExt cx="0" cy="0"/>
        </a:xfrm>
      </p:grpSpPr>
      <p:pic>
        <p:nvPicPr>
          <p:cNvPr id="68" name="Google Shape;68;p16" descr="insert_pg_red.jpg"/>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69" name="Google Shape;69;p16"/>
          <p:cNvSpPr txBox="1">
            <a:spLocks noGrp="1"/>
          </p:cNvSpPr>
          <p:nvPr>
            <p:ph type="ctrTitle"/>
          </p:nvPr>
        </p:nvSpPr>
        <p:spPr>
          <a:xfrm>
            <a:off x="304800" y="63242"/>
            <a:ext cx="77724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9pPr>
          </a:lstStyle>
          <a:p>
            <a:endParaRPr/>
          </a:p>
        </p:txBody>
      </p:sp>
      <p:sp>
        <p:nvSpPr>
          <p:cNvPr id="70" name="Google Shape;70;p16"/>
          <p:cNvSpPr txBox="1">
            <a:spLocks noGrp="1"/>
          </p:cNvSpPr>
          <p:nvPr>
            <p:ph type="subTitle" idx="1"/>
          </p:nvPr>
        </p:nvSpPr>
        <p:spPr>
          <a:xfrm>
            <a:off x="304800" y="12230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1600"/>
              </a:spcBef>
              <a:spcAft>
                <a:spcPts val="0"/>
              </a:spcAft>
              <a:buClr>
                <a:srgbClr val="EFEFEF"/>
              </a:buClr>
              <a:buSzPts val="3000"/>
              <a:buNone/>
              <a:defRPr sz="3000">
                <a:solidFill>
                  <a:srgbClr val="EFEFEF"/>
                </a:solidFill>
              </a:defRPr>
            </a:lvl2pPr>
            <a:lvl3pPr lvl="2" rtl="0">
              <a:spcBef>
                <a:spcPts val="1600"/>
              </a:spcBef>
              <a:spcAft>
                <a:spcPts val="0"/>
              </a:spcAft>
              <a:buClr>
                <a:srgbClr val="EFEFEF"/>
              </a:buClr>
              <a:buSzPts val="3000"/>
              <a:buNone/>
              <a:defRPr sz="3000">
                <a:solidFill>
                  <a:srgbClr val="EFEFEF"/>
                </a:solidFill>
              </a:defRPr>
            </a:lvl3pPr>
            <a:lvl4pPr lvl="3" rtl="0">
              <a:spcBef>
                <a:spcPts val="1600"/>
              </a:spcBef>
              <a:spcAft>
                <a:spcPts val="0"/>
              </a:spcAft>
              <a:buClr>
                <a:srgbClr val="EFEFEF"/>
              </a:buClr>
              <a:buSzPts val="3000"/>
              <a:buNone/>
              <a:defRPr sz="3000">
                <a:solidFill>
                  <a:srgbClr val="EFEFEF"/>
                </a:solidFill>
              </a:defRPr>
            </a:lvl4pPr>
            <a:lvl5pPr lvl="4" rtl="0">
              <a:spcBef>
                <a:spcPts val="1600"/>
              </a:spcBef>
              <a:spcAft>
                <a:spcPts val="0"/>
              </a:spcAft>
              <a:buClr>
                <a:srgbClr val="EFEFEF"/>
              </a:buClr>
              <a:buSzPts val="3000"/>
              <a:buNone/>
              <a:defRPr sz="3000">
                <a:solidFill>
                  <a:srgbClr val="EFEFEF"/>
                </a:solidFill>
              </a:defRPr>
            </a:lvl5pPr>
            <a:lvl6pPr lvl="5" rtl="0">
              <a:spcBef>
                <a:spcPts val="1600"/>
              </a:spcBef>
              <a:spcAft>
                <a:spcPts val="0"/>
              </a:spcAft>
              <a:buClr>
                <a:srgbClr val="EFEFEF"/>
              </a:buClr>
              <a:buSzPts val="3000"/>
              <a:buNone/>
              <a:defRPr sz="3000">
                <a:solidFill>
                  <a:srgbClr val="EFEFEF"/>
                </a:solidFill>
              </a:defRPr>
            </a:lvl6pPr>
            <a:lvl7pPr lvl="6" rtl="0">
              <a:spcBef>
                <a:spcPts val="1600"/>
              </a:spcBef>
              <a:spcAft>
                <a:spcPts val="0"/>
              </a:spcAft>
              <a:buClr>
                <a:srgbClr val="EFEFEF"/>
              </a:buClr>
              <a:buSzPts val="3000"/>
              <a:buNone/>
              <a:defRPr sz="3000">
                <a:solidFill>
                  <a:srgbClr val="EFEFEF"/>
                </a:solidFill>
              </a:defRPr>
            </a:lvl7pPr>
            <a:lvl8pPr lvl="7" rtl="0">
              <a:spcBef>
                <a:spcPts val="1600"/>
              </a:spcBef>
              <a:spcAft>
                <a:spcPts val="0"/>
              </a:spcAft>
              <a:buClr>
                <a:srgbClr val="EFEFEF"/>
              </a:buClr>
              <a:buSzPts val="3000"/>
              <a:buNone/>
              <a:defRPr sz="3000">
                <a:solidFill>
                  <a:srgbClr val="EFEFEF"/>
                </a:solidFill>
              </a:defRPr>
            </a:lvl8pPr>
            <a:lvl9pPr lvl="8" rtl="0">
              <a:spcBef>
                <a:spcPts val="1600"/>
              </a:spcBef>
              <a:spcAft>
                <a:spcPts val="1600"/>
              </a:spcAft>
              <a:buClr>
                <a:srgbClr val="EFEFEF"/>
              </a:buClr>
              <a:buSzPts val="3000"/>
              <a:buNone/>
              <a:defRPr sz="3000">
                <a:solidFill>
                  <a:srgbClr val="EFEFE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LightBlue">
  <p:cSld name="TITLE_1">
    <p:spTree>
      <p:nvGrpSpPr>
        <p:cNvPr id="1" name="Shape 71"/>
        <p:cNvGrpSpPr/>
        <p:nvPr/>
      </p:nvGrpSpPr>
      <p:grpSpPr>
        <a:xfrm>
          <a:off x="0" y="0"/>
          <a:ext cx="0" cy="0"/>
          <a:chOff x="0" y="0"/>
          <a:chExt cx="0" cy="0"/>
        </a:xfrm>
      </p:grpSpPr>
      <p:pic>
        <p:nvPicPr>
          <p:cNvPr id="72" name="Google Shape;72;p17" descr="insert_pg_blue.jpg"/>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73" name="Google Shape;73;p17"/>
          <p:cNvSpPr txBox="1">
            <a:spLocks noGrp="1"/>
          </p:cNvSpPr>
          <p:nvPr>
            <p:ph type="ctrTitle"/>
          </p:nvPr>
        </p:nvSpPr>
        <p:spPr>
          <a:xfrm>
            <a:off x="304800" y="63242"/>
            <a:ext cx="77724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9pPr>
          </a:lstStyle>
          <a:p>
            <a:endParaRPr/>
          </a:p>
        </p:txBody>
      </p:sp>
      <p:sp>
        <p:nvSpPr>
          <p:cNvPr id="74" name="Google Shape;74;p17"/>
          <p:cNvSpPr txBox="1">
            <a:spLocks noGrp="1"/>
          </p:cNvSpPr>
          <p:nvPr>
            <p:ph type="subTitle" idx="1"/>
          </p:nvPr>
        </p:nvSpPr>
        <p:spPr>
          <a:xfrm>
            <a:off x="304800" y="12230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1600"/>
              </a:spcBef>
              <a:spcAft>
                <a:spcPts val="0"/>
              </a:spcAft>
              <a:buClr>
                <a:srgbClr val="EFEFEF"/>
              </a:buClr>
              <a:buSzPts val="3000"/>
              <a:buNone/>
              <a:defRPr sz="3000">
                <a:solidFill>
                  <a:srgbClr val="EFEFEF"/>
                </a:solidFill>
              </a:defRPr>
            </a:lvl2pPr>
            <a:lvl3pPr lvl="2" rtl="0">
              <a:spcBef>
                <a:spcPts val="1600"/>
              </a:spcBef>
              <a:spcAft>
                <a:spcPts val="0"/>
              </a:spcAft>
              <a:buClr>
                <a:srgbClr val="EFEFEF"/>
              </a:buClr>
              <a:buSzPts val="3000"/>
              <a:buNone/>
              <a:defRPr sz="3000">
                <a:solidFill>
                  <a:srgbClr val="EFEFEF"/>
                </a:solidFill>
              </a:defRPr>
            </a:lvl3pPr>
            <a:lvl4pPr lvl="3" rtl="0">
              <a:spcBef>
                <a:spcPts val="1600"/>
              </a:spcBef>
              <a:spcAft>
                <a:spcPts val="0"/>
              </a:spcAft>
              <a:buClr>
                <a:srgbClr val="EFEFEF"/>
              </a:buClr>
              <a:buSzPts val="3000"/>
              <a:buNone/>
              <a:defRPr sz="3000">
                <a:solidFill>
                  <a:srgbClr val="EFEFEF"/>
                </a:solidFill>
              </a:defRPr>
            </a:lvl4pPr>
            <a:lvl5pPr lvl="4" rtl="0">
              <a:spcBef>
                <a:spcPts val="1600"/>
              </a:spcBef>
              <a:spcAft>
                <a:spcPts val="0"/>
              </a:spcAft>
              <a:buClr>
                <a:srgbClr val="EFEFEF"/>
              </a:buClr>
              <a:buSzPts val="3000"/>
              <a:buNone/>
              <a:defRPr sz="3000">
                <a:solidFill>
                  <a:srgbClr val="EFEFEF"/>
                </a:solidFill>
              </a:defRPr>
            </a:lvl5pPr>
            <a:lvl6pPr lvl="5" rtl="0">
              <a:spcBef>
                <a:spcPts val="1600"/>
              </a:spcBef>
              <a:spcAft>
                <a:spcPts val="0"/>
              </a:spcAft>
              <a:buClr>
                <a:srgbClr val="EFEFEF"/>
              </a:buClr>
              <a:buSzPts val="3000"/>
              <a:buNone/>
              <a:defRPr sz="3000">
                <a:solidFill>
                  <a:srgbClr val="EFEFEF"/>
                </a:solidFill>
              </a:defRPr>
            </a:lvl6pPr>
            <a:lvl7pPr lvl="6" rtl="0">
              <a:spcBef>
                <a:spcPts val="1600"/>
              </a:spcBef>
              <a:spcAft>
                <a:spcPts val="0"/>
              </a:spcAft>
              <a:buClr>
                <a:srgbClr val="EFEFEF"/>
              </a:buClr>
              <a:buSzPts val="3000"/>
              <a:buNone/>
              <a:defRPr sz="3000">
                <a:solidFill>
                  <a:srgbClr val="EFEFEF"/>
                </a:solidFill>
              </a:defRPr>
            </a:lvl7pPr>
            <a:lvl8pPr lvl="7" rtl="0">
              <a:spcBef>
                <a:spcPts val="1600"/>
              </a:spcBef>
              <a:spcAft>
                <a:spcPts val="0"/>
              </a:spcAft>
              <a:buClr>
                <a:srgbClr val="EFEFEF"/>
              </a:buClr>
              <a:buSzPts val="3000"/>
              <a:buNone/>
              <a:defRPr sz="3000">
                <a:solidFill>
                  <a:srgbClr val="EFEFEF"/>
                </a:solidFill>
              </a:defRPr>
            </a:lvl8pPr>
            <a:lvl9pPr lvl="8" rtl="0">
              <a:spcBef>
                <a:spcPts val="1600"/>
              </a:spcBef>
              <a:spcAft>
                <a:spcPts val="1600"/>
              </a:spcAft>
              <a:buClr>
                <a:srgbClr val="EFEFEF"/>
              </a:buClr>
              <a:buSzPts val="3000"/>
              <a:buNone/>
              <a:defRPr sz="3000">
                <a:solidFill>
                  <a:srgbClr val="EFEFEF"/>
                </a:solidFill>
              </a:defRPr>
            </a:lvl9pPr>
          </a:lstStyle>
          <a:p>
            <a:endParaRPr/>
          </a:p>
        </p:txBody>
      </p:sp>
      <p:pic>
        <p:nvPicPr>
          <p:cNvPr id="75" name="Google Shape;75;p17" descr="logo_transparent.png"/>
          <p:cNvPicPr preferRelativeResize="0"/>
          <p:nvPr/>
        </p:nvPicPr>
        <p:blipFill>
          <a:blip r:embed="rId3">
            <a:alphaModFix/>
          </a:blip>
          <a:stretch>
            <a:fillRect/>
          </a:stretch>
        </p:blipFill>
        <p:spPr>
          <a:xfrm>
            <a:off x="380999" y="4492399"/>
            <a:ext cx="1651850" cy="4382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page-grey side 1">
  <p:cSld name="TITLE_ONLY_1">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457200" y="187801"/>
            <a:ext cx="8229600" cy="590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8"/>
          <p:cNvSpPr txBox="1">
            <a:spLocks noGrp="1"/>
          </p:cNvSpPr>
          <p:nvPr>
            <p:ph type="sldNum" idx="12"/>
          </p:nvPr>
        </p:nvSpPr>
        <p:spPr>
          <a:xfrm>
            <a:off x="64366" y="470142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8"/>
          <p:cNvSpPr txBox="1"/>
          <p:nvPr/>
        </p:nvSpPr>
        <p:spPr>
          <a:xfrm>
            <a:off x="503700" y="871775"/>
            <a:ext cx="7855800" cy="40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pic>
        <p:nvPicPr>
          <p:cNvPr id="80" name="Google Shape;80;p18" descr="bar_blue.jpg"/>
          <p:cNvPicPr preferRelativeResize="0"/>
          <p:nvPr/>
        </p:nvPicPr>
        <p:blipFill>
          <a:blip r:embed="rId2">
            <a:alphaModFix/>
          </a:blip>
          <a:stretch>
            <a:fillRect/>
          </a:stretch>
        </p:blipFill>
        <p:spPr>
          <a:xfrm>
            <a:off x="-4" y="0"/>
            <a:ext cx="182659" cy="51435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Green">
  <p:cSld name="Title Slide -Green">
    <p:spTree>
      <p:nvGrpSpPr>
        <p:cNvPr id="1" name="Shape 81"/>
        <p:cNvGrpSpPr/>
        <p:nvPr/>
      </p:nvGrpSpPr>
      <p:grpSpPr>
        <a:xfrm>
          <a:off x="0" y="0"/>
          <a:ext cx="0" cy="0"/>
          <a:chOff x="0" y="0"/>
          <a:chExt cx="0" cy="0"/>
        </a:xfrm>
      </p:grpSpPr>
      <p:pic>
        <p:nvPicPr>
          <p:cNvPr id="82" name="Google Shape;82;p19"/>
          <p:cNvPicPr preferRelativeResize="0"/>
          <p:nvPr/>
        </p:nvPicPr>
        <p:blipFill rotWithShape="1">
          <a:blip r:embed="rId2">
            <a:alphaModFix/>
          </a:blip>
          <a:srcRect/>
          <a:stretch/>
        </p:blipFill>
        <p:spPr>
          <a:xfrm>
            <a:off x="5535" y="0"/>
            <a:ext cx="9132900" cy="5143500"/>
          </a:xfrm>
          <a:prstGeom prst="rect">
            <a:avLst/>
          </a:prstGeom>
          <a:noFill/>
          <a:ln>
            <a:noFill/>
          </a:ln>
        </p:spPr>
      </p:pic>
      <p:sp>
        <p:nvSpPr>
          <p:cNvPr id="83" name="Google Shape;83;p19"/>
          <p:cNvSpPr txBox="1">
            <a:spLocks noGrp="1"/>
          </p:cNvSpPr>
          <p:nvPr>
            <p:ph type="ctrTitle"/>
          </p:nvPr>
        </p:nvSpPr>
        <p:spPr>
          <a:xfrm>
            <a:off x="304800" y="63242"/>
            <a:ext cx="7772400" cy="11598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rgbClr val="FFFFFF"/>
              </a:buClr>
              <a:buSzPts val="2800"/>
              <a:buFont typeface="Roboto Slab"/>
              <a:buNone/>
              <a:defRPr/>
            </a:lvl1pPr>
            <a:lvl2pPr marL="0" marR="0" lvl="1" indent="0" algn="l" rtl="0">
              <a:lnSpc>
                <a:spcPct val="100000"/>
              </a:lnSpc>
              <a:spcBef>
                <a:spcPts val="0"/>
              </a:spcBef>
              <a:spcAft>
                <a:spcPts val="0"/>
              </a:spcAft>
              <a:buClr>
                <a:srgbClr val="FFFFFF"/>
              </a:buClr>
              <a:buSzPts val="2800"/>
              <a:buFont typeface="Roboto Slab"/>
              <a:buNone/>
              <a:defRPr/>
            </a:lvl2pPr>
            <a:lvl3pPr marL="0" marR="0" lvl="2" indent="0" algn="l" rtl="0">
              <a:spcBef>
                <a:spcPts val="0"/>
              </a:spcBef>
              <a:spcAft>
                <a:spcPts val="0"/>
              </a:spcAft>
              <a:buClr>
                <a:srgbClr val="FFFFFF"/>
              </a:buClr>
              <a:buSzPts val="2800"/>
              <a:buFont typeface="Roboto Slab"/>
              <a:buNone/>
              <a:defRPr/>
            </a:lvl3pPr>
            <a:lvl4pPr marL="0" marR="0" lvl="3" indent="0" algn="l" rtl="0">
              <a:spcBef>
                <a:spcPts val="0"/>
              </a:spcBef>
              <a:spcAft>
                <a:spcPts val="0"/>
              </a:spcAft>
              <a:buClr>
                <a:srgbClr val="FFFFFF"/>
              </a:buClr>
              <a:buSzPts val="2800"/>
              <a:buFont typeface="Roboto Slab"/>
              <a:buNone/>
              <a:defRPr/>
            </a:lvl4pPr>
            <a:lvl5pPr marL="0" marR="0" lvl="4" indent="0" algn="l" rtl="0">
              <a:spcBef>
                <a:spcPts val="0"/>
              </a:spcBef>
              <a:spcAft>
                <a:spcPts val="0"/>
              </a:spcAft>
              <a:buClr>
                <a:srgbClr val="FFFFFF"/>
              </a:buClr>
              <a:buSzPts val="2800"/>
              <a:buFont typeface="Roboto Slab"/>
              <a:buNone/>
              <a:defRPr/>
            </a:lvl5pPr>
            <a:lvl6pPr marL="0" marR="0" lvl="5" indent="0" algn="l" rtl="0">
              <a:spcBef>
                <a:spcPts val="0"/>
              </a:spcBef>
              <a:spcAft>
                <a:spcPts val="0"/>
              </a:spcAft>
              <a:buClr>
                <a:srgbClr val="FFFFFF"/>
              </a:buClr>
              <a:buSzPts val="2800"/>
              <a:buFont typeface="Roboto Slab"/>
              <a:buNone/>
              <a:defRPr/>
            </a:lvl6pPr>
            <a:lvl7pPr marL="0" marR="0" lvl="6" indent="0" algn="l" rtl="0">
              <a:spcBef>
                <a:spcPts val="0"/>
              </a:spcBef>
              <a:spcAft>
                <a:spcPts val="0"/>
              </a:spcAft>
              <a:buClr>
                <a:srgbClr val="FFFFFF"/>
              </a:buClr>
              <a:buSzPts val="2800"/>
              <a:buFont typeface="Roboto Slab"/>
              <a:buNone/>
              <a:defRPr/>
            </a:lvl7pPr>
            <a:lvl8pPr marL="0" marR="0" lvl="7" indent="0" algn="l" rtl="0">
              <a:spcBef>
                <a:spcPts val="0"/>
              </a:spcBef>
              <a:spcAft>
                <a:spcPts val="0"/>
              </a:spcAft>
              <a:buClr>
                <a:srgbClr val="FFFFFF"/>
              </a:buClr>
              <a:buSzPts val="2800"/>
              <a:buFont typeface="Roboto Slab"/>
              <a:buNone/>
              <a:defRPr/>
            </a:lvl8pPr>
            <a:lvl9pPr marL="0" marR="0" lvl="8" indent="0" algn="l" rtl="0">
              <a:spcBef>
                <a:spcPts val="0"/>
              </a:spcBef>
              <a:spcAft>
                <a:spcPts val="0"/>
              </a:spcAft>
              <a:buClr>
                <a:srgbClr val="FFFFFF"/>
              </a:buClr>
              <a:buSzPts val="2800"/>
              <a:buFont typeface="Roboto Slab"/>
              <a:buNone/>
              <a:defRPr/>
            </a:lvl9pPr>
          </a:lstStyle>
          <a:p>
            <a:endParaRPr/>
          </a:p>
        </p:txBody>
      </p:sp>
      <p:sp>
        <p:nvSpPr>
          <p:cNvPr id="84" name="Google Shape;84;p19"/>
          <p:cNvSpPr txBox="1">
            <a:spLocks noGrp="1"/>
          </p:cNvSpPr>
          <p:nvPr>
            <p:ph type="subTitle" idx="1"/>
          </p:nvPr>
        </p:nvSpPr>
        <p:spPr>
          <a:xfrm>
            <a:off x="304800" y="1223053"/>
            <a:ext cx="7772400" cy="78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EFEFEF"/>
              </a:buClr>
              <a:buSzPts val="1800"/>
              <a:buFont typeface="Open Sans"/>
              <a:buNone/>
              <a:defRPr/>
            </a:lvl1pPr>
            <a:lvl2pPr marL="0" marR="0" lvl="1" indent="0" algn="l" rtl="0">
              <a:lnSpc>
                <a:spcPct val="100000"/>
              </a:lnSpc>
              <a:spcBef>
                <a:spcPts val="0"/>
              </a:spcBef>
              <a:spcAft>
                <a:spcPts val="0"/>
              </a:spcAft>
              <a:buClr>
                <a:srgbClr val="EFEFEF"/>
              </a:buClr>
              <a:buSzPts val="1400"/>
              <a:buFont typeface="Arial"/>
              <a:buNone/>
              <a:defRPr/>
            </a:lvl2pPr>
            <a:lvl3pPr marL="0" marR="0" lvl="2" indent="0" algn="l" rtl="0">
              <a:lnSpc>
                <a:spcPct val="100000"/>
              </a:lnSpc>
              <a:spcBef>
                <a:spcPts val="0"/>
              </a:spcBef>
              <a:spcAft>
                <a:spcPts val="0"/>
              </a:spcAft>
              <a:buClr>
                <a:srgbClr val="EFEFEF"/>
              </a:buClr>
              <a:buSzPts val="1400"/>
              <a:buFont typeface="Arial"/>
              <a:buNone/>
              <a:defRPr/>
            </a:lvl3pPr>
            <a:lvl4pPr marL="0" marR="0" lvl="3" indent="0" algn="l" rtl="0">
              <a:lnSpc>
                <a:spcPct val="100000"/>
              </a:lnSpc>
              <a:spcBef>
                <a:spcPts val="0"/>
              </a:spcBef>
              <a:spcAft>
                <a:spcPts val="0"/>
              </a:spcAft>
              <a:buClr>
                <a:srgbClr val="EFEFEF"/>
              </a:buClr>
              <a:buSzPts val="1400"/>
              <a:buFont typeface="Arial"/>
              <a:buNone/>
              <a:defRPr/>
            </a:lvl4pPr>
            <a:lvl5pPr marL="0" marR="0" lvl="4" indent="0" algn="l" rtl="0">
              <a:lnSpc>
                <a:spcPct val="100000"/>
              </a:lnSpc>
              <a:spcBef>
                <a:spcPts val="0"/>
              </a:spcBef>
              <a:spcAft>
                <a:spcPts val="0"/>
              </a:spcAft>
              <a:buClr>
                <a:srgbClr val="EFEFEF"/>
              </a:buClr>
              <a:buSzPts val="1400"/>
              <a:buFont typeface="Arial"/>
              <a:buNone/>
              <a:defRPr/>
            </a:lvl5pPr>
            <a:lvl6pPr marL="0" marR="0" lvl="5" indent="0" algn="l" rtl="0">
              <a:lnSpc>
                <a:spcPct val="100000"/>
              </a:lnSpc>
              <a:spcBef>
                <a:spcPts val="0"/>
              </a:spcBef>
              <a:spcAft>
                <a:spcPts val="0"/>
              </a:spcAft>
              <a:buClr>
                <a:srgbClr val="EFEFEF"/>
              </a:buClr>
              <a:buSzPts val="1400"/>
              <a:buFont typeface="Arial"/>
              <a:buNone/>
              <a:defRPr/>
            </a:lvl6pPr>
            <a:lvl7pPr marL="0" marR="0" lvl="6" indent="0" algn="l" rtl="0">
              <a:lnSpc>
                <a:spcPct val="100000"/>
              </a:lnSpc>
              <a:spcBef>
                <a:spcPts val="0"/>
              </a:spcBef>
              <a:spcAft>
                <a:spcPts val="0"/>
              </a:spcAft>
              <a:buClr>
                <a:srgbClr val="EFEFEF"/>
              </a:buClr>
              <a:buSzPts val="1400"/>
              <a:buFont typeface="Arial"/>
              <a:buNone/>
              <a:defRPr/>
            </a:lvl7pPr>
            <a:lvl8pPr marL="0" marR="0" lvl="7" indent="0" algn="l" rtl="0">
              <a:lnSpc>
                <a:spcPct val="100000"/>
              </a:lnSpc>
              <a:spcBef>
                <a:spcPts val="0"/>
              </a:spcBef>
              <a:spcAft>
                <a:spcPts val="0"/>
              </a:spcAft>
              <a:buClr>
                <a:srgbClr val="EFEFEF"/>
              </a:buClr>
              <a:buSzPts val="1400"/>
              <a:buFont typeface="Arial"/>
              <a:buNone/>
              <a:defRPr/>
            </a:lvl8pPr>
            <a:lvl9pPr marL="0" marR="0" lvl="8" indent="0" algn="l" rtl="0">
              <a:lnSpc>
                <a:spcPct val="100000"/>
              </a:lnSpc>
              <a:spcBef>
                <a:spcPts val="0"/>
              </a:spcBef>
              <a:spcAft>
                <a:spcPts val="0"/>
              </a:spcAft>
              <a:buClr>
                <a:srgbClr val="EFEFEF"/>
              </a:buClr>
              <a:buSzPts val="1400"/>
              <a:buFont typeface="Arial"/>
              <a:buNone/>
              <a:defRPr/>
            </a:lvl9pPr>
          </a:lstStyle>
          <a:p>
            <a:endParaRPr/>
          </a:p>
        </p:txBody>
      </p:sp>
      <p:pic>
        <p:nvPicPr>
          <p:cNvPr id="85" name="Google Shape;85;p19"/>
          <p:cNvPicPr preferRelativeResize="0"/>
          <p:nvPr/>
        </p:nvPicPr>
        <p:blipFill rotWithShape="1">
          <a:blip r:embed="rId3">
            <a:alphaModFix/>
          </a:blip>
          <a:srcRect/>
          <a:stretch/>
        </p:blipFill>
        <p:spPr>
          <a:xfrm>
            <a:off x="380998" y="4492398"/>
            <a:ext cx="1651800" cy="438300"/>
          </a:xfrm>
          <a:prstGeom prst="rect">
            <a:avLst/>
          </a:prstGeom>
          <a:noFill/>
          <a:ln>
            <a:noFill/>
          </a:ln>
        </p:spPr>
      </p:pic>
      <p:sp>
        <p:nvSpPr>
          <p:cNvPr id="86" name="Google Shape;86;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page-grey side 1 1">
  <p:cSld name="Content page-grey side 1">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457200" y="187801"/>
            <a:ext cx="8229600" cy="590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20"/>
          <p:cNvSpPr txBox="1">
            <a:spLocks noGrp="1"/>
          </p:cNvSpPr>
          <p:nvPr>
            <p:ph type="sldNum" idx="12"/>
          </p:nvPr>
        </p:nvSpPr>
        <p:spPr>
          <a:xfrm>
            <a:off x="64366" y="4701425"/>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1pPr>
            <a:lvl2pPr marL="0" marR="0" lvl="1"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2pPr>
            <a:lvl3pPr marL="0" marR="0" lvl="2"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3pPr>
            <a:lvl4pPr marL="0" marR="0" lvl="3"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4pPr>
            <a:lvl5pPr marL="0" marR="0" lvl="4"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5pPr>
            <a:lvl6pPr marL="0" marR="0" lvl="5"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6pPr>
            <a:lvl7pPr marL="0" marR="0" lvl="6"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7pPr>
            <a:lvl8pPr marL="0" marR="0" lvl="7"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8pPr>
            <a:lvl9pPr marL="0" marR="0" lvl="8"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9pPr>
          </a:lstStyle>
          <a:p>
            <a:pPr marL="0" lvl="0" indent="0" algn="l"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
        <p:nvSpPr>
          <p:cNvPr id="90" name="Google Shape;90;p20"/>
          <p:cNvSpPr txBox="1"/>
          <p:nvPr/>
        </p:nvSpPr>
        <p:spPr>
          <a:xfrm>
            <a:off x="503700" y="871775"/>
            <a:ext cx="7855800" cy="408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6F6F6F"/>
              </a:buClr>
              <a:buFont typeface="Open Sans"/>
              <a:buNone/>
            </a:pPr>
            <a:r>
              <a:rPr lang="en" sz="2000" b="0" i="0" u="none" strike="noStrike" cap="none">
                <a:solidFill>
                  <a:srgbClr val="6F6F6F"/>
                </a:solidFill>
                <a:latin typeface="Open Sans"/>
                <a:ea typeface="Open Sans"/>
                <a:cs typeface="Open Sans"/>
                <a:sym typeface="Open Sans"/>
              </a:rPr>
              <a:t> </a:t>
            </a:r>
            <a:endParaRPr/>
          </a:p>
        </p:txBody>
      </p:sp>
      <p:pic>
        <p:nvPicPr>
          <p:cNvPr id="91" name="Google Shape;91;p20"/>
          <p:cNvPicPr preferRelativeResize="0"/>
          <p:nvPr/>
        </p:nvPicPr>
        <p:blipFill rotWithShape="1">
          <a:blip r:embed="rId2">
            <a:alphaModFix/>
          </a:blip>
          <a:srcRect/>
          <a:stretch/>
        </p:blipFill>
        <p:spPr>
          <a:xfrm>
            <a:off x="-4" y="0"/>
            <a:ext cx="182700" cy="5143500"/>
          </a:xfrm>
          <a:prstGeom prst="rect">
            <a:avLst/>
          </a:prstGeom>
          <a:noFill/>
          <a:ln>
            <a:noFill/>
          </a:ln>
        </p:spPr>
      </p:pic>
      <p:sp>
        <p:nvSpPr>
          <p:cNvPr id="92" name="Google Shape;92;p20"/>
          <p:cNvSpPr txBox="1"/>
          <p:nvPr/>
        </p:nvSpPr>
        <p:spPr>
          <a:xfrm>
            <a:off x="628650" y="866775"/>
            <a:ext cx="7638900" cy="410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6F6F6F"/>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page-grey side 1 1 1">
  <p:cSld name="Content page-grey side 1 1">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457200" y="187801"/>
            <a:ext cx="8229600" cy="590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21"/>
          <p:cNvSpPr txBox="1">
            <a:spLocks noGrp="1"/>
          </p:cNvSpPr>
          <p:nvPr>
            <p:ph type="sldNum" idx="12"/>
          </p:nvPr>
        </p:nvSpPr>
        <p:spPr>
          <a:xfrm>
            <a:off x="64366" y="4701425"/>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1pPr>
            <a:lvl2pPr marL="0" marR="0" lvl="1"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2pPr>
            <a:lvl3pPr marL="0" marR="0" lvl="2"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3pPr>
            <a:lvl4pPr marL="0" marR="0" lvl="3"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4pPr>
            <a:lvl5pPr marL="0" marR="0" lvl="4"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5pPr>
            <a:lvl6pPr marL="0" marR="0" lvl="5"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6pPr>
            <a:lvl7pPr marL="0" marR="0" lvl="6"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7pPr>
            <a:lvl8pPr marL="0" marR="0" lvl="7"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8pPr>
            <a:lvl9pPr marL="0" marR="0" lvl="8" indent="0" algn="l" rtl="0">
              <a:lnSpc>
                <a:spcPct val="100000"/>
              </a:lnSpc>
              <a:spcBef>
                <a:spcPts val="0"/>
              </a:spcBef>
              <a:spcAft>
                <a:spcPts val="0"/>
              </a:spcAft>
              <a:buClr>
                <a:srgbClr val="A6A6A6"/>
              </a:buClr>
              <a:buFont typeface="Roboto Slab"/>
              <a:buNone/>
              <a:defRPr sz="900" b="0" i="0" u="none" strike="noStrike" cap="none">
                <a:solidFill>
                  <a:srgbClr val="A6A6A6"/>
                </a:solidFill>
                <a:latin typeface="Roboto Slab"/>
                <a:ea typeface="Roboto Slab"/>
                <a:cs typeface="Roboto Slab"/>
                <a:sym typeface="Roboto Slab"/>
              </a:defRPr>
            </a:lvl9pPr>
          </a:lstStyle>
          <a:p>
            <a:pPr marL="0" lvl="0" indent="0" algn="l"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
        <p:nvSpPr>
          <p:cNvPr id="96" name="Google Shape;96;p21"/>
          <p:cNvSpPr txBox="1"/>
          <p:nvPr/>
        </p:nvSpPr>
        <p:spPr>
          <a:xfrm>
            <a:off x="503700" y="871775"/>
            <a:ext cx="7855800" cy="408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6F6F6F"/>
              </a:buClr>
              <a:buFont typeface="Open Sans"/>
              <a:buNone/>
            </a:pPr>
            <a:r>
              <a:rPr lang="en" sz="2000" b="0" i="0" u="none" strike="noStrike" cap="none">
                <a:solidFill>
                  <a:srgbClr val="6F6F6F"/>
                </a:solidFill>
                <a:latin typeface="Open Sans"/>
                <a:ea typeface="Open Sans"/>
                <a:cs typeface="Open Sans"/>
                <a:sym typeface="Open Sans"/>
              </a:rPr>
              <a:t> </a:t>
            </a:r>
            <a:endParaRPr/>
          </a:p>
        </p:txBody>
      </p:sp>
      <p:pic>
        <p:nvPicPr>
          <p:cNvPr id="97" name="Google Shape;97;p21"/>
          <p:cNvPicPr preferRelativeResize="0"/>
          <p:nvPr/>
        </p:nvPicPr>
        <p:blipFill rotWithShape="1">
          <a:blip r:embed="rId2">
            <a:alphaModFix/>
          </a:blip>
          <a:srcRect/>
          <a:stretch/>
        </p:blipFill>
        <p:spPr>
          <a:xfrm>
            <a:off x="-4" y="0"/>
            <a:ext cx="186900" cy="5143500"/>
          </a:xfrm>
          <a:prstGeom prst="rect">
            <a:avLst/>
          </a:prstGeom>
          <a:noFill/>
          <a:ln>
            <a:noFill/>
          </a:ln>
        </p:spPr>
      </p:pic>
      <p:sp>
        <p:nvSpPr>
          <p:cNvPr id="98" name="Google Shape;98;p21"/>
          <p:cNvSpPr txBox="1"/>
          <p:nvPr/>
        </p:nvSpPr>
        <p:spPr>
          <a:xfrm>
            <a:off x="628650" y="866775"/>
            <a:ext cx="7638900" cy="410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6F6F6F"/>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99"/>
        <p:cNvGrpSpPr/>
        <p:nvPr/>
      </p:nvGrpSpPr>
      <p:grpSpPr>
        <a:xfrm>
          <a:off x="0" y="0"/>
          <a:ext cx="0" cy="0"/>
          <a:chOff x="0" y="0"/>
          <a:chExt cx="0" cy="0"/>
        </a:xfrm>
      </p:grpSpPr>
      <p:sp>
        <p:nvSpPr>
          <p:cNvPr id="100" name="Google Shape;100;p22"/>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Subtitle">
  <p:cSld name="TITLE_2">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666750" y="862013"/>
            <a:ext cx="7810500" cy="17430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rgbClr val="000000"/>
              </a:buClr>
              <a:buSzPts val="28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1pPr>
            <a:lvl2pPr marL="0" marR="0" lvl="1" indent="88900" algn="ctr" rtl="0">
              <a:lnSpc>
                <a:spcPct val="100000"/>
              </a:lnSpc>
              <a:spcBef>
                <a:spcPts val="0"/>
              </a:spcBef>
              <a:spcAft>
                <a:spcPts val="0"/>
              </a:spcAft>
              <a:buClr>
                <a:srgbClr val="000000"/>
              </a:buClr>
              <a:buSzPts val="28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2pPr>
            <a:lvl3pPr marL="0" marR="0" lvl="2" indent="177800" algn="ctr" rtl="0">
              <a:lnSpc>
                <a:spcPct val="100000"/>
              </a:lnSpc>
              <a:spcBef>
                <a:spcPts val="0"/>
              </a:spcBef>
              <a:spcAft>
                <a:spcPts val="0"/>
              </a:spcAft>
              <a:buClr>
                <a:srgbClr val="000000"/>
              </a:buClr>
              <a:buSzPts val="28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3pPr>
            <a:lvl4pPr marL="0" marR="0" lvl="3" indent="254000" algn="ctr" rtl="0">
              <a:lnSpc>
                <a:spcPct val="100000"/>
              </a:lnSpc>
              <a:spcBef>
                <a:spcPts val="0"/>
              </a:spcBef>
              <a:spcAft>
                <a:spcPts val="0"/>
              </a:spcAft>
              <a:buClr>
                <a:srgbClr val="000000"/>
              </a:buClr>
              <a:buSzPts val="28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4pPr>
            <a:lvl5pPr marL="0" marR="0" lvl="4" indent="342900" algn="ctr" rtl="0">
              <a:lnSpc>
                <a:spcPct val="100000"/>
              </a:lnSpc>
              <a:spcBef>
                <a:spcPts val="0"/>
              </a:spcBef>
              <a:spcAft>
                <a:spcPts val="0"/>
              </a:spcAft>
              <a:buClr>
                <a:srgbClr val="000000"/>
              </a:buClr>
              <a:buSzPts val="28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5pPr>
            <a:lvl6pPr marL="0" marR="0" lvl="5" indent="431800" algn="ctr" rtl="0">
              <a:lnSpc>
                <a:spcPct val="100000"/>
              </a:lnSpc>
              <a:spcBef>
                <a:spcPts val="0"/>
              </a:spcBef>
              <a:spcAft>
                <a:spcPts val="0"/>
              </a:spcAft>
              <a:buClr>
                <a:srgbClr val="000000"/>
              </a:buClr>
              <a:buSzPts val="28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6pPr>
            <a:lvl7pPr marL="0" marR="0" lvl="6" indent="520700" algn="ctr" rtl="0">
              <a:lnSpc>
                <a:spcPct val="100000"/>
              </a:lnSpc>
              <a:spcBef>
                <a:spcPts val="0"/>
              </a:spcBef>
              <a:spcAft>
                <a:spcPts val="0"/>
              </a:spcAft>
              <a:buClr>
                <a:srgbClr val="000000"/>
              </a:buClr>
              <a:buSzPts val="28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7pPr>
            <a:lvl8pPr marL="0" marR="0" lvl="7" indent="596900" algn="ctr" rtl="0">
              <a:lnSpc>
                <a:spcPct val="100000"/>
              </a:lnSpc>
              <a:spcBef>
                <a:spcPts val="0"/>
              </a:spcBef>
              <a:spcAft>
                <a:spcPts val="0"/>
              </a:spcAft>
              <a:buClr>
                <a:srgbClr val="000000"/>
              </a:buClr>
              <a:buSzPts val="28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8pPr>
            <a:lvl9pPr marL="0" marR="0" lvl="8" indent="685800" algn="ctr" rtl="0">
              <a:lnSpc>
                <a:spcPct val="100000"/>
              </a:lnSpc>
              <a:spcBef>
                <a:spcPts val="0"/>
              </a:spcBef>
              <a:spcAft>
                <a:spcPts val="0"/>
              </a:spcAft>
              <a:buClr>
                <a:srgbClr val="000000"/>
              </a:buClr>
              <a:buSzPts val="2800"/>
              <a:buFont typeface="Helvetica Neue Light"/>
              <a:buNone/>
              <a:defRPr sz="4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03" name="Google Shape;103;p23"/>
          <p:cNvSpPr txBox="1">
            <a:spLocks noGrp="1"/>
          </p:cNvSpPr>
          <p:nvPr>
            <p:ph type="body" idx="1"/>
          </p:nvPr>
        </p:nvSpPr>
        <p:spPr>
          <a:xfrm>
            <a:off x="666750" y="2652713"/>
            <a:ext cx="7810500" cy="5955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0"/>
              </a:spcBef>
              <a:spcAft>
                <a:spcPts val="0"/>
              </a:spcAft>
              <a:buClr>
                <a:srgbClr val="000000"/>
              </a:buClr>
              <a:buSzPts val="1800"/>
              <a:buFont typeface="Helvetica Neue Light"/>
              <a:buNone/>
              <a:defRPr sz="17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rtl="0">
              <a:lnSpc>
                <a:spcPct val="100000"/>
              </a:lnSpc>
              <a:spcBef>
                <a:spcPts val="0"/>
              </a:spcBef>
              <a:spcAft>
                <a:spcPts val="0"/>
              </a:spcAft>
              <a:buClr>
                <a:srgbClr val="000000"/>
              </a:buClr>
              <a:buSzPts val="1400"/>
              <a:buFont typeface="Helvetica Neue Light"/>
              <a:buNone/>
              <a:defRPr sz="17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1400"/>
              <a:buFont typeface="Helvetica Neue Light"/>
              <a:buNone/>
              <a:defRPr sz="17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1400"/>
              <a:buFont typeface="Helvetica Neue Light"/>
              <a:buNone/>
              <a:defRPr sz="17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1400"/>
              <a:buFont typeface="Helvetica Neue Light"/>
              <a:buNone/>
              <a:defRPr sz="1700" b="0" i="0" u="none" strike="noStrike" cap="none">
                <a:solidFill>
                  <a:srgbClr val="000000"/>
                </a:solidFill>
                <a:latin typeface="Helvetica Neue Light"/>
                <a:ea typeface="Helvetica Neue Light"/>
                <a:cs typeface="Helvetica Neue Light"/>
                <a:sym typeface="Helvetica Neue Light"/>
              </a:defRPr>
            </a:lvl5pPr>
            <a:lvl6pPr marL="2743200" marR="0" lvl="5"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6pPr>
            <a:lvl7pPr marL="3200400" marR="0" lvl="6"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7pPr>
            <a:lvl8pPr marL="3657600" marR="0" lvl="7"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8pPr>
            <a:lvl9pPr marL="4114800" marR="0" lvl="8"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04" name="Google Shape;104;p23"/>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5"/>
        <p:cNvGrpSpPr/>
        <p:nvPr/>
      </p:nvGrpSpPr>
      <p:grpSpPr>
        <a:xfrm>
          <a:off x="0" y="0"/>
          <a:ext cx="0" cy="0"/>
          <a:chOff x="0" y="0"/>
          <a:chExt cx="0" cy="0"/>
        </a:xfrm>
      </p:grpSpPr>
      <p:sp>
        <p:nvSpPr>
          <p:cNvPr id="106" name="Google Shape;106;p24"/>
          <p:cNvSpPr txBox="1">
            <a:spLocks noGrp="1"/>
          </p:cNvSpPr>
          <p:nvPr>
            <p:ph type="body" idx="1"/>
          </p:nvPr>
        </p:nvSpPr>
        <p:spPr>
          <a:xfrm>
            <a:off x="895350" y="3357563"/>
            <a:ext cx="7358100" cy="2571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0"/>
              </a:spcBef>
              <a:spcAft>
                <a:spcPts val="0"/>
              </a:spcAft>
              <a:buClr>
                <a:srgbClr val="000000"/>
              </a:buClr>
              <a:buSzPts val="1800"/>
              <a:buFont typeface="Helvetica Neue Light"/>
              <a:buNone/>
              <a:defRPr sz="1400" b="0" i="0" u="none" strike="noStrike" cap="none">
                <a:solidFill>
                  <a:srgbClr val="000000"/>
                </a:solidFill>
                <a:latin typeface="Helvetica Neue Light"/>
                <a:ea typeface="Helvetica Neue Light"/>
                <a:cs typeface="Helvetica Neue Light"/>
                <a:sym typeface="Helvetica Neue Light"/>
              </a:defRPr>
            </a:lvl1pPr>
            <a:lvl2pPr marL="914400" marR="0" lvl="1"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2pPr>
            <a:lvl3pPr marL="1371600" marR="0" lvl="2"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3pPr>
            <a:lvl4pPr marL="1828800" marR="0" lvl="3"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4pPr>
            <a:lvl5pPr marL="2286000" marR="0" lvl="4"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5pPr>
            <a:lvl6pPr marL="2743200" marR="0" lvl="5"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6pPr>
            <a:lvl7pPr marL="3200400" marR="0" lvl="6"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7pPr>
            <a:lvl8pPr marL="3657600" marR="0" lvl="7"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8pPr>
            <a:lvl9pPr marL="4114800" marR="0" lvl="8"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07" name="Google Shape;107;p24"/>
          <p:cNvSpPr txBox="1">
            <a:spLocks noGrp="1"/>
          </p:cNvSpPr>
          <p:nvPr>
            <p:ph type="body" idx="2"/>
          </p:nvPr>
        </p:nvSpPr>
        <p:spPr>
          <a:xfrm>
            <a:off x="895350" y="2266950"/>
            <a:ext cx="7358100" cy="3333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rgbClr val="000000"/>
              </a:buClr>
              <a:buSzPts val="1800"/>
              <a:buFont typeface="Helvetica Neue Light"/>
              <a:buNone/>
              <a:defRPr sz="2000" b="0" i="0" u="none" strike="noStrike" cap="none">
                <a:solidFill>
                  <a:srgbClr val="000000"/>
                </a:solidFill>
                <a:latin typeface="Helvetica Neue Light"/>
                <a:ea typeface="Helvetica Neue Light"/>
                <a:cs typeface="Helvetica Neue Light"/>
                <a:sym typeface="Helvetica Neue Light"/>
              </a:defRPr>
            </a:lvl1pPr>
            <a:lvl2pPr marL="914400" marR="0" lvl="1"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2pPr>
            <a:lvl3pPr marL="1371600" marR="0" lvl="2"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3pPr>
            <a:lvl4pPr marL="1828800" marR="0" lvl="3"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4pPr>
            <a:lvl5pPr marL="2286000" marR="0" lvl="4"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5pPr>
            <a:lvl6pPr marL="2743200" marR="0" lvl="5"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6pPr>
            <a:lvl7pPr marL="3200400" marR="0" lvl="6"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7pPr>
            <a:lvl8pPr marL="3657600" marR="0" lvl="7"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8pPr>
            <a:lvl9pPr marL="4114800" marR="0" lvl="8"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08" name="Google Shape;108;p24"/>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09"/>
        <p:cNvGrpSpPr/>
        <p:nvPr/>
      </p:nvGrpSpPr>
      <p:grpSpPr>
        <a:xfrm>
          <a:off x="0" y="0"/>
          <a:ext cx="0" cy="0"/>
          <a:chOff x="0" y="0"/>
          <a:chExt cx="0" cy="0"/>
        </a:xfrm>
      </p:grpSpPr>
      <p:sp>
        <p:nvSpPr>
          <p:cNvPr id="110" name="Google Shape;110;p25"/>
          <p:cNvSpPr txBox="1">
            <a:spLocks noGrp="1"/>
          </p:cNvSpPr>
          <p:nvPr>
            <p:ph type="body" idx="1"/>
          </p:nvPr>
        </p:nvSpPr>
        <p:spPr>
          <a:xfrm>
            <a:off x="633413" y="666750"/>
            <a:ext cx="7877100" cy="3805200"/>
          </a:xfrm>
          <a:prstGeom prst="rect">
            <a:avLst/>
          </a:prstGeom>
          <a:noFill/>
          <a:ln>
            <a:noFill/>
          </a:ln>
        </p:spPr>
        <p:txBody>
          <a:bodyPr spcFirstLastPara="1" wrap="square" lIns="91425" tIns="91425" rIns="91425" bIns="91425" anchor="ctr" anchorCtr="0">
            <a:noAutofit/>
          </a:bodyPr>
          <a:lstStyle>
            <a:lvl1pPr marL="457200" marR="0" lvl="0"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1pPr>
            <a:lvl2pPr marL="914400" marR="0" lvl="1"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2pPr>
            <a:lvl3pPr marL="1371600" marR="0" lvl="2"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3pPr>
            <a:lvl4pPr marL="1828800" marR="0" lvl="3"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4pPr>
            <a:lvl5pPr marL="2286000" marR="0" lvl="4"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5pPr>
            <a:lvl6pPr marL="2743200" marR="0" lvl="5"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6pPr>
            <a:lvl7pPr marL="3200400" marR="0" lvl="6"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7pPr>
            <a:lvl8pPr marL="3657600" marR="0" lvl="7"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8pPr>
            <a:lvl9pPr marL="4114800" marR="0" lvl="8" indent="-323850" algn="l" rtl="0">
              <a:lnSpc>
                <a:spcPct val="100000"/>
              </a:lnSpc>
              <a:spcBef>
                <a:spcPts val="2200"/>
              </a:spcBef>
              <a:spcAft>
                <a:spcPts val="0"/>
              </a:spcAft>
              <a:buClr>
                <a:srgbClr val="000000"/>
              </a:buClr>
              <a:buSzPts val="1500"/>
              <a:buFont typeface="Helvetica Neue Light"/>
              <a:buChar char="•"/>
              <a:defRPr sz="2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11" name="Google Shape;111;p25"/>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Aqua">
  <p:cSld name="TITLE_1_1">
    <p:spTree>
      <p:nvGrpSpPr>
        <p:cNvPr id="1" name="Shape 112"/>
        <p:cNvGrpSpPr/>
        <p:nvPr/>
      </p:nvGrpSpPr>
      <p:grpSpPr>
        <a:xfrm>
          <a:off x="0" y="0"/>
          <a:ext cx="0" cy="0"/>
          <a:chOff x="0" y="0"/>
          <a:chExt cx="0" cy="0"/>
        </a:xfrm>
      </p:grpSpPr>
      <p:pic>
        <p:nvPicPr>
          <p:cNvPr id="113" name="Google Shape;113;p26" descr="insert_pg_aqua.jpg"/>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114" name="Google Shape;114;p26"/>
          <p:cNvSpPr txBox="1">
            <a:spLocks noGrp="1"/>
          </p:cNvSpPr>
          <p:nvPr>
            <p:ph type="ctrTitle"/>
          </p:nvPr>
        </p:nvSpPr>
        <p:spPr>
          <a:xfrm>
            <a:off x="304800" y="63242"/>
            <a:ext cx="77724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9pPr>
          </a:lstStyle>
          <a:p>
            <a:endParaRPr/>
          </a:p>
        </p:txBody>
      </p:sp>
      <p:sp>
        <p:nvSpPr>
          <p:cNvPr id="115" name="Google Shape;115;p26"/>
          <p:cNvSpPr txBox="1">
            <a:spLocks noGrp="1"/>
          </p:cNvSpPr>
          <p:nvPr>
            <p:ph type="subTitle" idx="1"/>
          </p:nvPr>
        </p:nvSpPr>
        <p:spPr>
          <a:xfrm>
            <a:off x="304800" y="12230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1600"/>
              </a:spcBef>
              <a:spcAft>
                <a:spcPts val="0"/>
              </a:spcAft>
              <a:buClr>
                <a:srgbClr val="EFEFEF"/>
              </a:buClr>
              <a:buSzPts val="3000"/>
              <a:buNone/>
              <a:defRPr sz="3000">
                <a:solidFill>
                  <a:srgbClr val="EFEFEF"/>
                </a:solidFill>
              </a:defRPr>
            </a:lvl2pPr>
            <a:lvl3pPr lvl="2" rtl="0">
              <a:spcBef>
                <a:spcPts val="1600"/>
              </a:spcBef>
              <a:spcAft>
                <a:spcPts val="0"/>
              </a:spcAft>
              <a:buClr>
                <a:srgbClr val="EFEFEF"/>
              </a:buClr>
              <a:buSzPts val="3000"/>
              <a:buNone/>
              <a:defRPr sz="3000">
                <a:solidFill>
                  <a:srgbClr val="EFEFEF"/>
                </a:solidFill>
              </a:defRPr>
            </a:lvl3pPr>
            <a:lvl4pPr lvl="3" rtl="0">
              <a:spcBef>
                <a:spcPts val="1600"/>
              </a:spcBef>
              <a:spcAft>
                <a:spcPts val="0"/>
              </a:spcAft>
              <a:buClr>
                <a:srgbClr val="EFEFEF"/>
              </a:buClr>
              <a:buSzPts val="3000"/>
              <a:buNone/>
              <a:defRPr sz="3000">
                <a:solidFill>
                  <a:srgbClr val="EFEFEF"/>
                </a:solidFill>
              </a:defRPr>
            </a:lvl4pPr>
            <a:lvl5pPr lvl="4" rtl="0">
              <a:spcBef>
                <a:spcPts val="1600"/>
              </a:spcBef>
              <a:spcAft>
                <a:spcPts val="0"/>
              </a:spcAft>
              <a:buClr>
                <a:srgbClr val="EFEFEF"/>
              </a:buClr>
              <a:buSzPts val="3000"/>
              <a:buNone/>
              <a:defRPr sz="3000">
                <a:solidFill>
                  <a:srgbClr val="EFEFEF"/>
                </a:solidFill>
              </a:defRPr>
            </a:lvl5pPr>
            <a:lvl6pPr lvl="5" rtl="0">
              <a:spcBef>
                <a:spcPts val="1600"/>
              </a:spcBef>
              <a:spcAft>
                <a:spcPts val="0"/>
              </a:spcAft>
              <a:buClr>
                <a:srgbClr val="EFEFEF"/>
              </a:buClr>
              <a:buSzPts val="3000"/>
              <a:buNone/>
              <a:defRPr sz="3000">
                <a:solidFill>
                  <a:srgbClr val="EFEFEF"/>
                </a:solidFill>
              </a:defRPr>
            </a:lvl6pPr>
            <a:lvl7pPr lvl="6" rtl="0">
              <a:spcBef>
                <a:spcPts val="1600"/>
              </a:spcBef>
              <a:spcAft>
                <a:spcPts val="0"/>
              </a:spcAft>
              <a:buClr>
                <a:srgbClr val="EFEFEF"/>
              </a:buClr>
              <a:buSzPts val="3000"/>
              <a:buNone/>
              <a:defRPr sz="3000">
                <a:solidFill>
                  <a:srgbClr val="EFEFEF"/>
                </a:solidFill>
              </a:defRPr>
            </a:lvl7pPr>
            <a:lvl8pPr lvl="7" rtl="0">
              <a:spcBef>
                <a:spcPts val="1600"/>
              </a:spcBef>
              <a:spcAft>
                <a:spcPts val="0"/>
              </a:spcAft>
              <a:buClr>
                <a:srgbClr val="EFEFEF"/>
              </a:buClr>
              <a:buSzPts val="3000"/>
              <a:buNone/>
              <a:defRPr sz="3000">
                <a:solidFill>
                  <a:srgbClr val="EFEFEF"/>
                </a:solidFill>
              </a:defRPr>
            </a:lvl8pPr>
            <a:lvl9pPr lvl="8" rtl="0">
              <a:spcBef>
                <a:spcPts val="1600"/>
              </a:spcBef>
              <a:spcAft>
                <a:spcPts val="1600"/>
              </a:spcAft>
              <a:buClr>
                <a:srgbClr val="EFEFEF"/>
              </a:buClr>
              <a:buSzPts val="3000"/>
              <a:buNone/>
              <a:defRPr sz="3000">
                <a:solidFill>
                  <a:srgbClr val="EFEFEF"/>
                </a:solidFill>
              </a:defRPr>
            </a:lvl9pPr>
          </a:lstStyle>
          <a:p>
            <a:endParaRPr/>
          </a:p>
        </p:txBody>
      </p:sp>
      <p:pic>
        <p:nvPicPr>
          <p:cNvPr id="116" name="Google Shape;116;p26" descr="logo_transparent.png"/>
          <p:cNvPicPr preferRelativeResize="0"/>
          <p:nvPr/>
        </p:nvPicPr>
        <p:blipFill>
          <a:blip r:embed="rId3">
            <a:alphaModFix/>
          </a:blip>
          <a:stretch>
            <a:fillRect/>
          </a:stretch>
        </p:blipFill>
        <p:spPr>
          <a:xfrm>
            <a:off x="380999" y="4492399"/>
            <a:ext cx="1651850" cy="438250"/>
          </a:xfrm>
          <a:prstGeom prst="rect">
            <a:avLst/>
          </a:prstGeom>
          <a:noFill/>
          <a:ln>
            <a:noFill/>
          </a:ln>
        </p:spPr>
      </p:pic>
      <p:sp>
        <p:nvSpPr>
          <p:cNvPr id="117" name="Google Shape;117;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Green 1">
  <p:cSld name="TITLE_1_1_1_1_1_2">
    <p:spTree>
      <p:nvGrpSpPr>
        <p:cNvPr id="1" name="Shape 118"/>
        <p:cNvGrpSpPr/>
        <p:nvPr/>
      </p:nvGrpSpPr>
      <p:grpSpPr>
        <a:xfrm>
          <a:off x="0" y="0"/>
          <a:ext cx="0" cy="0"/>
          <a:chOff x="0" y="0"/>
          <a:chExt cx="0" cy="0"/>
        </a:xfrm>
      </p:grpSpPr>
      <p:pic>
        <p:nvPicPr>
          <p:cNvPr id="119" name="Google Shape;119;p27" descr="insert_pg_green.jpg"/>
          <p:cNvPicPr preferRelativeResize="0"/>
          <p:nvPr/>
        </p:nvPicPr>
        <p:blipFill>
          <a:blip r:embed="rId2">
            <a:alphaModFix/>
          </a:blip>
          <a:stretch>
            <a:fillRect/>
          </a:stretch>
        </p:blipFill>
        <p:spPr>
          <a:xfrm>
            <a:off x="5535" y="0"/>
            <a:ext cx="9132932" cy="5143501"/>
          </a:xfrm>
          <a:prstGeom prst="rect">
            <a:avLst/>
          </a:prstGeom>
          <a:noFill/>
          <a:ln>
            <a:noFill/>
          </a:ln>
        </p:spPr>
      </p:pic>
      <p:sp>
        <p:nvSpPr>
          <p:cNvPr id="120" name="Google Shape;120;p27"/>
          <p:cNvSpPr txBox="1">
            <a:spLocks noGrp="1"/>
          </p:cNvSpPr>
          <p:nvPr>
            <p:ph type="ctrTitle"/>
          </p:nvPr>
        </p:nvSpPr>
        <p:spPr>
          <a:xfrm>
            <a:off x="304800" y="63242"/>
            <a:ext cx="77724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1pPr>
            <a:lvl2pPr lvl="1"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2pPr>
            <a:lvl3pPr lvl="2"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3pPr>
            <a:lvl4pPr lvl="3"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4pPr>
            <a:lvl5pPr lvl="4"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5pPr>
            <a:lvl6pPr lvl="5"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6pPr>
            <a:lvl7pPr lvl="6"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7pPr>
            <a:lvl8pPr lvl="7"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8pPr>
            <a:lvl9pPr lvl="8" rtl="0">
              <a:spcBef>
                <a:spcPts val="0"/>
              </a:spcBef>
              <a:spcAft>
                <a:spcPts val="0"/>
              </a:spcAft>
              <a:buClr>
                <a:srgbClr val="FFFFFF"/>
              </a:buClr>
              <a:buSzPts val="3800"/>
              <a:buFont typeface="Roboto Slab"/>
              <a:buNone/>
              <a:defRPr sz="3800" b="0">
                <a:solidFill>
                  <a:srgbClr val="FFFFFF"/>
                </a:solidFill>
                <a:latin typeface="Roboto Slab"/>
                <a:ea typeface="Roboto Slab"/>
                <a:cs typeface="Roboto Slab"/>
                <a:sym typeface="Roboto Slab"/>
              </a:defRPr>
            </a:lvl9pPr>
          </a:lstStyle>
          <a:p>
            <a:endParaRPr/>
          </a:p>
        </p:txBody>
      </p:sp>
      <p:sp>
        <p:nvSpPr>
          <p:cNvPr id="121" name="Google Shape;121;p27"/>
          <p:cNvSpPr txBox="1">
            <a:spLocks noGrp="1"/>
          </p:cNvSpPr>
          <p:nvPr>
            <p:ph type="subTitle" idx="1"/>
          </p:nvPr>
        </p:nvSpPr>
        <p:spPr>
          <a:xfrm>
            <a:off x="304800" y="12230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EFEFEF"/>
              </a:buClr>
              <a:buSzPts val="2400"/>
              <a:buFont typeface="Open Sans"/>
              <a:buNone/>
              <a:defRPr sz="2400">
                <a:solidFill>
                  <a:srgbClr val="EFEFEF"/>
                </a:solidFill>
                <a:latin typeface="Open Sans"/>
                <a:ea typeface="Open Sans"/>
                <a:cs typeface="Open Sans"/>
                <a:sym typeface="Open Sans"/>
              </a:defRPr>
            </a:lvl1pPr>
            <a:lvl2pPr lvl="1" rtl="0">
              <a:spcBef>
                <a:spcPts val="1600"/>
              </a:spcBef>
              <a:spcAft>
                <a:spcPts val="0"/>
              </a:spcAft>
              <a:buClr>
                <a:srgbClr val="EFEFEF"/>
              </a:buClr>
              <a:buSzPts val="3000"/>
              <a:buNone/>
              <a:defRPr sz="3000">
                <a:solidFill>
                  <a:srgbClr val="EFEFEF"/>
                </a:solidFill>
              </a:defRPr>
            </a:lvl2pPr>
            <a:lvl3pPr lvl="2" rtl="0">
              <a:spcBef>
                <a:spcPts val="1600"/>
              </a:spcBef>
              <a:spcAft>
                <a:spcPts val="0"/>
              </a:spcAft>
              <a:buClr>
                <a:srgbClr val="EFEFEF"/>
              </a:buClr>
              <a:buSzPts val="3000"/>
              <a:buNone/>
              <a:defRPr sz="3000">
                <a:solidFill>
                  <a:srgbClr val="EFEFEF"/>
                </a:solidFill>
              </a:defRPr>
            </a:lvl3pPr>
            <a:lvl4pPr lvl="3" rtl="0">
              <a:spcBef>
                <a:spcPts val="1600"/>
              </a:spcBef>
              <a:spcAft>
                <a:spcPts val="0"/>
              </a:spcAft>
              <a:buClr>
                <a:srgbClr val="EFEFEF"/>
              </a:buClr>
              <a:buSzPts val="3000"/>
              <a:buNone/>
              <a:defRPr sz="3000">
                <a:solidFill>
                  <a:srgbClr val="EFEFEF"/>
                </a:solidFill>
              </a:defRPr>
            </a:lvl4pPr>
            <a:lvl5pPr lvl="4" rtl="0">
              <a:spcBef>
                <a:spcPts val="1600"/>
              </a:spcBef>
              <a:spcAft>
                <a:spcPts val="0"/>
              </a:spcAft>
              <a:buClr>
                <a:srgbClr val="EFEFEF"/>
              </a:buClr>
              <a:buSzPts val="3000"/>
              <a:buNone/>
              <a:defRPr sz="3000">
                <a:solidFill>
                  <a:srgbClr val="EFEFEF"/>
                </a:solidFill>
              </a:defRPr>
            </a:lvl5pPr>
            <a:lvl6pPr lvl="5" rtl="0">
              <a:spcBef>
                <a:spcPts val="1600"/>
              </a:spcBef>
              <a:spcAft>
                <a:spcPts val="0"/>
              </a:spcAft>
              <a:buClr>
                <a:srgbClr val="EFEFEF"/>
              </a:buClr>
              <a:buSzPts val="3000"/>
              <a:buNone/>
              <a:defRPr sz="3000">
                <a:solidFill>
                  <a:srgbClr val="EFEFEF"/>
                </a:solidFill>
              </a:defRPr>
            </a:lvl6pPr>
            <a:lvl7pPr lvl="6" rtl="0">
              <a:spcBef>
                <a:spcPts val="1600"/>
              </a:spcBef>
              <a:spcAft>
                <a:spcPts val="0"/>
              </a:spcAft>
              <a:buClr>
                <a:srgbClr val="EFEFEF"/>
              </a:buClr>
              <a:buSzPts val="3000"/>
              <a:buNone/>
              <a:defRPr sz="3000">
                <a:solidFill>
                  <a:srgbClr val="EFEFEF"/>
                </a:solidFill>
              </a:defRPr>
            </a:lvl7pPr>
            <a:lvl8pPr lvl="7" rtl="0">
              <a:spcBef>
                <a:spcPts val="1600"/>
              </a:spcBef>
              <a:spcAft>
                <a:spcPts val="0"/>
              </a:spcAft>
              <a:buClr>
                <a:srgbClr val="EFEFEF"/>
              </a:buClr>
              <a:buSzPts val="3000"/>
              <a:buNone/>
              <a:defRPr sz="3000">
                <a:solidFill>
                  <a:srgbClr val="EFEFEF"/>
                </a:solidFill>
              </a:defRPr>
            </a:lvl8pPr>
            <a:lvl9pPr lvl="8" rtl="0">
              <a:spcBef>
                <a:spcPts val="1600"/>
              </a:spcBef>
              <a:spcAft>
                <a:spcPts val="1600"/>
              </a:spcAft>
              <a:buClr>
                <a:srgbClr val="EFEFEF"/>
              </a:buClr>
              <a:buSzPts val="3000"/>
              <a:buNone/>
              <a:defRPr sz="3000">
                <a:solidFill>
                  <a:srgbClr val="EFEFEF"/>
                </a:solidFill>
              </a:defRPr>
            </a:lvl9pPr>
          </a:lstStyle>
          <a:p>
            <a:endParaRPr/>
          </a:p>
        </p:txBody>
      </p:sp>
      <p:pic>
        <p:nvPicPr>
          <p:cNvPr id="122" name="Google Shape;122;p27" descr="logo_transparent.png"/>
          <p:cNvPicPr preferRelativeResize="0"/>
          <p:nvPr/>
        </p:nvPicPr>
        <p:blipFill>
          <a:blip r:embed="rId3">
            <a:alphaModFix/>
          </a:blip>
          <a:stretch>
            <a:fillRect/>
          </a:stretch>
        </p:blipFill>
        <p:spPr>
          <a:xfrm>
            <a:off x="380999" y="4492399"/>
            <a:ext cx="1651850" cy="438250"/>
          </a:xfrm>
          <a:prstGeom prst="rect">
            <a:avLst/>
          </a:prstGeom>
          <a:noFill/>
          <a:ln>
            <a:noFill/>
          </a:ln>
        </p:spPr>
      </p:pic>
      <p:sp>
        <p:nvSpPr>
          <p:cNvPr id="123" name="Google Shape;123;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US 2018 - Text">
  <p:cSld name="CUSTOM_5">
    <p:spTree>
      <p:nvGrpSpPr>
        <p:cNvPr id="1" name="Shape 124"/>
        <p:cNvGrpSpPr/>
        <p:nvPr/>
      </p:nvGrpSpPr>
      <p:grpSpPr>
        <a:xfrm>
          <a:off x="0" y="0"/>
          <a:ext cx="0" cy="0"/>
          <a:chOff x="0" y="0"/>
          <a:chExt cx="0" cy="0"/>
        </a:xfrm>
      </p:grpSpPr>
      <p:sp>
        <p:nvSpPr>
          <p:cNvPr id="125" name="Google Shape;125;p28"/>
          <p:cNvSpPr/>
          <p:nvPr/>
        </p:nvSpPr>
        <p:spPr>
          <a:xfrm>
            <a:off x="0" y="0"/>
            <a:ext cx="9144000" cy="357600"/>
          </a:xfrm>
          <a:prstGeom prst="rect">
            <a:avLst/>
          </a:prstGeom>
          <a:solidFill>
            <a:srgbClr val="192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92854"/>
              </a:solidFill>
            </a:endParaRPr>
          </a:p>
        </p:txBody>
      </p:sp>
      <p:pic>
        <p:nvPicPr>
          <p:cNvPr id="126" name="Google Shape;126;p28"/>
          <p:cNvPicPr preferRelativeResize="0"/>
          <p:nvPr/>
        </p:nvPicPr>
        <p:blipFill rotWithShape="1">
          <a:blip r:embed="rId2">
            <a:alphaModFix/>
          </a:blip>
          <a:srcRect l="66286"/>
          <a:stretch/>
        </p:blipFill>
        <p:spPr>
          <a:xfrm>
            <a:off x="8739399" y="-40164"/>
            <a:ext cx="404599" cy="455189"/>
          </a:xfrm>
          <a:prstGeom prst="rect">
            <a:avLst/>
          </a:prstGeom>
          <a:noFill/>
          <a:ln>
            <a:noFill/>
          </a:ln>
        </p:spPr>
      </p:pic>
      <p:sp>
        <p:nvSpPr>
          <p:cNvPr id="127" name="Google Shape;127;p28"/>
          <p:cNvSpPr txBox="1">
            <a:spLocks noGrp="1"/>
          </p:cNvSpPr>
          <p:nvPr>
            <p:ph type="title"/>
          </p:nvPr>
        </p:nvSpPr>
        <p:spPr>
          <a:xfrm>
            <a:off x="21775" y="7995"/>
            <a:ext cx="8229600" cy="35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solidFill>
                  <a:srgbClr val="FFFFFF"/>
                </a:solidFill>
                <a:latin typeface="Roboto"/>
                <a:ea typeface="Roboto"/>
                <a:cs typeface="Roboto"/>
                <a:sym typeface="Roboto"/>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a:endParaRPr/>
          </a:p>
        </p:txBody>
      </p:sp>
      <p:sp>
        <p:nvSpPr>
          <p:cNvPr id="128" name="Google Shape;128;p28"/>
          <p:cNvSpPr txBox="1">
            <a:spLocks noGrp="1"/>
          </p:cNvSpPr>
          <p:nvPr>
            <p:ph type="body" idx="1"/>
          </p:nvPr>
        </p:nvSpPr>
        <p:spPr>
          <a:xfrm>
            <a:off x="97975" y="618329"/>
            <a:ext cx="8441100" cy="3885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B7B7B7"/>
              </a:buClr>
              <a:buSzPts val="2000"/>
              <a:buFont typeface="Open Sans"/>
              <a:buChar char="■"/>
              <a:defRPr sz="2000">
                <a:solidFill>
                  <a:srgbClr val="B7B7B7"/>
                </a:solidFill>
                <a:latin typeface="Open Sans"/>
                <a:ea typeface="Open Sans"/>
                <a:cs typeface="Open Sans"/>
                <a:sym typeface="Open Sans"/>
              </a:defRPr>
            </a:lvl1pPr>
            <a:lvl2pPr marL="914400" lvl="1" indent="-342900" rtl="0">
              <a:spcBef>
                <a:spcPts val="1600"/>
              </a:spcBef>
              <a:spcAft>
                <a:spcPts val="0"/>
              </a:spcAft>
              <a:buClr>
                <a:srgbClr val="B7B7B7"/>
              </a:buClr>
              <a:buSzPts val="1800"/>
              <a:buFont typeface="Open Sans"/>
              <a:buChar char="●"/>
              <a:defRPr sz="1800">
                <a:solidFill>
                  <a:srgbClr val="B7B7B7"/>
                </a:solidFill>
                <a:latin typeface="Open Sans"/>
                <a:ea typeface="Open Sans"/>
                <a:cs typeface="Open Sans"/>
                <a:sym typeface="Open Sans"/>
              </a:defRPr>
            </a:lvl2pPr>
            <a:lvl3pPr marL="1371600" lvl="2" indent="-330200" rtl="0">
              <a:spcBef>
                <a:spcPts val="1600"/>
              </a:spcBef>
              <a:spcAft>
                <a:spcPts val="0"/>
              </a:spcAft>
              <a:buClr>
                <a:srgbClr val="B7B7B7"/>
              </a:buClr>
              <a:buSzPts val="1600"/>
              <a:buFont typeface="Open Sans"/>
              <a:buChar char="○"/>
              <a:defRPr sz="1600">
                <a:solidFill>
                  <a:srgbClr val="B7B7B7"/>
                </a:solidFill>
                <a:latin typeface="Open Sans"/>
                <a:ea typeface="Open Sans"/>
                <a:cs typeface="Open Sans"/>
                <a:sym typeface="Open Sans"/>
              </a:defRPr>
            </a:lvl3pPr>
            <a:lvl4pPr marL="1828800" lvl="3" indent="-317500" rtl="0">
              <a:spcBef>
                <a:spcPts val="1600"/>
              </a:spcBef>
              <a:spcAft>
                <a:spcPts val="0"/>
              </a:spcAft>
              <a:buClr>
                <a:srgbClr val="B7B7B7"/>
              </a:buClr>
              <a:buSzPts val="1400"/>
              <a:buFont typeface="Open Sans"/>
              <a:buChar char="●"/>
              <a:defRPr>
                <a:solidFill>
                  <a:srgbClr val="B7B7B7"/>
                </a:solidFill>
                <a:latin typeface="Open Sans"/>
                <a:ea typeface="Open Sans"/>
                <a:cs typeface="Open Sans"/>
                <a:sym typeface="Open Sans"/>
              </a:defRPr>
            </a:lvl4pPr>
            <a:lvl5pPr marL="2286000" lvl="4" indent="-317500" rtl="0">
              <a:spcBef>
                <a:spcPts val="1600"/>
              </a:spcBef>
              <a:spcAft>
                <a:spcPts val="0"/>
              </a:spcAft>
              <a:buClr>
                <a:srgbClr val="B7B7B7"/>
              </a:buClr>
              <a:buSzPts val="1400"/>
              <a:buFont typeface="Open Sans"/>
              <a:buChar char="○"/>
              <a:defRPr>
                <a:solidFill>
                  <a:srgbClr val="B7B7B7"/>
                </a:solidFill>
                <a:latin typeface="Open Sans"/>
                <a:ea typeface="Open Sans"/>
                <a:cs typeface="Open Sans"/>
                <a:sym typeface="Open Sans"/>
              </a:defRPr>
            </a:lvl5pPr>
            <a:lvl6pPr marL="2743200" lvl="5" indent="-317500" rtl="0">
              <a:spcBef>
                <a:spcPts val="1600"/>
              </a:spcBef>
              <a:spcAft>
                <a:spcPts val="0"/>
              </a:spcAft>
              <a:buClr>
                <a:srgbClr val="B7B7B7"/>
              </a:buClr>
              <a:buSzPts val="1400"/>
              <a:buFont typeface="Open Sans"/>
              <a:buChar char="■"/>
              <a:defRPr>
                <a:solidFill>
                  <a:srgbClr val="B7B7B7"/>
                </a:solidFill>
                <a:latin typeface="Open Sans"/>
                <a:ea typeface="Open Sans"/>
                <a:cs typeface="Open Sans"/>
                <a:sym typeface="Open Sans"/>
              </a:defRPr>
            </a:lvl6pPr>
            <a:lvl7pPr marL="3200400" lvl="6" indent="-317500" rtl="0">
              <a:spcBef>
                <a:spcPts val="1600"/>
              </a:spcBef>
              <a:spcAft>
                <a:spcPts val="0"/>
              </a:spcAft>
              <a:buClr>
                <a:srgbClr val="B7B7B7"/>
              </a:buClr>
              <a:buSzPts val="1400"/>
              <a:buFont typeface="Open Sans"/>
              <a:buChar char="●"/>
              <a:defRPr>
                <a:solidFill>
                  <a:srgbClr val="B7B7B7"/>
                </a:solidFill>
                <a:latin typeface="Open Sans"/>
                <a:ea typeface="Open Sans"/>
                <a:cs typeface="Open Sans"/>
                <a:sym typeface="Open Sans"/>
              </a:defRPr>
            </a:lvl7pPr>
            <a:lvl8pPr marL="3657600" lvl="7" indent="-317500" rtl="0">
              <a:spcBef>
                <a:spcPts val="1600"/>
              </a:spcBef>
              <a:spcAft>
                <a:spcPts val="0"/>
              </a:spcAft>
              <a:buClr>
                <a:srgbClr val="B7B7B7"/>
              </a:buClr>
              <a:buSzPts val="1400"/>
              <a:buFont typeface="Open Sans"/>
              <a:buChar char="○"/>
              <a:defRPr>
                <a:solidFill>
                  <a:srgbClr val="B7B7B7"/>
                </a:solidFill>
                <a:latin typeface="Open Sans"/>
                <a:ea typeface="Open Sans"/>
                <a:cs typeface="Open Sans"/>
                <a:sym typeface="Open Sans"/>
              </a:defRPr>
            </a:lvl8pPr>
            <a:lvl9pPr marL="4114800" lvl="8" indent="-317500" rtl="0">
              <a:spcBef>
                <a:spcPts val="1600"/>
              </a:spcBef>
              <a:spcAft>
                <a:spcPts val="1600"/>
              </a:spcAft>
              <a:buClr>
                <a:srgbClr val="B7B7B7"/>
              </a:buClr>
              <a:buSzPts val="1400"/>
              <a:buFont typeface="Open Sans"/>
              <a:buChar char="■"/>
              <a:defRPr>
                <a:solidFill>
                  <a:srgbClr val="B7B7B7"/>
                </a:solidFill>
                <a:latin typeface="Open Sans"/>
                <a:ea typeface="Open Sans"/>
                <a:cs typeface="Open Sans"/>
                <a:sym typeface="Open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range Section content">
  <p:cSld name="Orange Section content">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277200" y="68400"/>
            <a:ext cx="8578800" cy="7452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Clr>
                <a:srgbClr val="0C396A"/>
              </a:buClr>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29"/>
          <p:cNvSpPr txBox="1">
            <a:spLocks noGrp="1"/>
          </p:cNvSpPr>
          <p:nvPr>
            <p:ph type="body" idx="1"/>
          </p:nvPr>
        </p:nvSpPr>
        <p:spPr>
          <a:xfrm>
            <a:off x="277200" y="1200155"/>
            <a:ext cx="8578800" cy="3394500"/>
          </a:xfrm>
          <a:prstGeom prst="rect">
            <a:avLst/>
          </a:prstGeom>
          <a:noFill/>
          <a:ln>
            <a:noFill/>
          </a:ln>
        </p:spPr>
        <p:txBody>
          <a:bodyPr spcFirstLastPara="1" wrap="square" lIns="91425" tIns="91425" rIns="91425" bIns="91425" anchor="t" anchorCtr="0">
            <a:noAutofit/>
          </a:bodyPr>
          <a:lstStyle>
            <a:lvl1pPr marL="457200" lvl="0" indent="-342900" algn="l" rtl="0">
              <a:spcBef>
                <a:spcPts val="480"/>
              </a:spcBef>
              <a:spcAft>
                <a:spcPts val="0"/>
              </a:spcAft>
              <a:buClr>
                <a:srgbClr val="A5A5A5"/>
              </a:buClr>
              <a:buSzPts val="1800"/>
              <a:buFont typeface="Noto Symbol"/>
              <a:buChar char="▪"/>
              <a:defRPr/>
            </a:lvl1pPr>
            <a:lvl2pPr marL="914400" lvl="1" indent="-317500" rtl="0">
              <a:spcBef>
                <a:spcPts val="1600"/>
              </a:spcBef>
              <a:spcAft>
                <a:spcPts val="0"/>
              </a:spcAft>
              <a:buClr>
                <a:srgbClr val="6F6F6F"/>
              </a:buClr>
              <a:buSzPts val="1400"/>
              <a:buFont typeface="Noto Symbol"/>
              <a:buChar char="▪"/>
              <a:defRPr/>
            </a:lvl2pPr>
            <a:lvl3pPr marL="1371600" lvl="2" indent="-317500" rtl="0">
              <a:spcBef>
                <a:spcPts val="1600"/>
              </a:spcBef>
              <a:spcAft>
                <a:spcPts val="0"/>
              </a:spcAft>
              <a:buClr>
                <a:srgbClr val="6F6F6F"/>
              </a:buClr>
              <a:buSzPts val="1400"/>
              <a:buFont typeface="Noto Symbol"/>
              <a:buChar char="▪"/>
              <a:defRPr/>
            </a:lvl3pPr>
            <a:lvl4pPr marL="1828800" lvl="3" indent="-317500" rtl="0">
              <a:spcBef>
                <a:spcPts val="1600"/>
              </a:spcBef>
              <a:spcAft>
                <a:spcPts val="0"/>
              </a:spcAft>
              <a:buClr>
                <a:srgbClr val="6F6F6F"/>
              </a:buClr>
              <a:buSzPts val="1400"/>
              <a:buFont typeface="Noto Symbol"/>
              <a:buChar char="▪"/>
              <a:defRPr/>
            </a:lvl4pPr>
            <a:lvl5pPr marL="2286000" lvl="4" indent="-317500" rtl="0">
              <a:spcBef>
                <a:spcPts val="1600"/>
              </a:spcBef>
              <a:spcAft>
                <a:spcPts val="0"/>
              </a:spcAft>
              <a:buClr>
                <a:srgbClr val="6F6F6F"/>
              </a:buClr>
              <a:buSzPts val="1400"/>
              <a:buFont typeface="Noto Symbol"/>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132" name="Google Shape;132;p29"/>
          <p:cNvPicPr preferRelativeResize="0"/>
          <p:nvPr/>
        </p:nvPicPr>
        <p:blipFill rotWithShape="1">
          <a:blip r:embed="rId2">
            <a:alphaModFix/>
          </a:blip>
          <a:srcRect/>
          <a:stretch/>
        </p:blipFill>
        <p:spPr>
          <a:xfrm>
            <a:off x="8462135" y="4480334"/>
            <a:ext cx="506400" cy="548700"/>
          </a:xfrm>
          <a:prstGeom prst="rect">
            <a:avLst/>
          </a:prstGeom>
          <a:noFill/>
          <a:ln>
            <a:noFill/>
          </a:ln>
        </p:spPr>
      </p:pic>
      <p:pic>
        <p:nvPicPr>
          <p:cNvPr id="133" name="Google Shape;133;p29"/>
          <p:cNvPicPr preferRelativeResize="0"/>
          <p:nvPr/>
        </p:nvPicPr>
        <p:blipFill rotWithShape="1">
          <a:blip r:embed="rId3">
            <a:alphaModFix/>
          </a:blip>
          <a:srcRect/>
          <a:stretch/>
        </p:blipFill>
        <p:spPr>
          <a:xfrm>
            <a:off x="1" y="0"/>
            <a:ext cx="171300" cy="5143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page-grey side 1 2 2">
  <p:cSld name="TITLE_ONLY_1_2_2">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457200" y="187801"/>
            <a:ext cx="8229600" cy="590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 name="Google Shape;136;p30"/>
          <p:cNvSpPr txBox="1"/>
          <p:nvPr/>
        </p:nvSpPr>
        <p:spPr>
          <a:xfrm>
            <a:off x="503700" y="871775"/>
            <a:ext cx="7855800" cy="40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6F6F6F"/>
                </a:solidFill>
                <a:latin typeface="Open Sans"/>
                <a:ea typeface="Open Sans"/>
                <a:cs typeface="Open Sans"/>
                <a:sym typeface="Open Sans"/>
              </a:rPr>
              <a:t> </a:t>
            </a:r>
            <a:endParaRPr sz="2000">
              <a:solidFill>
                <a:srgbClr val="6F6F6F"/>
              </a:solidFill>
              <a:latin typeface="Open Sans"/>
              <a:ea typeface="Open Sans"/>
              <a:cs typeface="Open Sans"/>
              <a:sym typeface="Open Sans"/>
            </a:endParaRPr>
          </a:p>
        </p:txBody>
      </p:sp>
      <p:sp>
        <p:nvSpPr>
          <p:cNvPr id="137" name="Google Shape;137;p30"/>
          <p:cNvSpPr txBox="1">
            <a:spLocks noGrp="1"/>
          </p:cNvSpPr>
          <p:nvPr>
            <p:ph type="body" idx="1"/>
          </p:nvPr>
        </p:nvSpPr>
        <p:spPr>
          <a:xfrm>
            <a:off x="369725" y="778500"/>
            <a:ext cx="8093100" cy="37257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A6A6A6"/>
              </a:buClr>
              <a:buSzPts val="2000"/>
              <a:buFont typeface="Open Sans"/>
              <a:buChar char="■"/>
              <a:defRPr sz="2000">
                <a:solidFill>
                  <a:srgbClr val="6F6F6F"/>
                </a:solidFill>
                <a:latin typeface="Open Sans"/>
                <a:ea typeface="Open Sans"/>
                <a:cs typeface="Open Sans"/>
                <a:sym typeface="Open Sans"/>
              </a:defRPr>
            </a:lvl1pPr>
            <a:lvl2pPr marL="914400" lvl="1" indent="-342900" rtl="0">
              <a:spcBef>
                <a:spcPts val="1600"/>
              </a:spcBef>
              <a:spcAft>
                <a:spcPts val="0"/>
              </a:spcAft>
              <a:buClr>
                <a:srgbClr val="A6A6A6"/>
              </a:buClr>
              <a:buSzPts val="1800"/>
              <a:buFont typeface="Open Sans"/>
              <a:buChar char="●"/>
              <a:defRPr sz="1800">
                <a:solidFill>
                  <a:srgbClr val="6F6F6F"/>
                </a:solidFill>
                <a:latin typeface="Open Sans"/>
                <a:ea typeface="Open Sans"/>
                <a:cs typeface="Open Sans"/>
                <a:sym typeface="Open Sans"/>
              </a:defRPr>
            </a:lvl2pPr>
            <a:lvl3pPr marL="1371600" lvl="2" indent="-330200" rtl="0">
              <a:spcBef>
                <a:spcPts val="1600"/>
              </a:spcBef>
              <a:spcAft>
                <a:spcPts val="0"/>
              </a:spcAft>
              <a:buClr>
                <a:srgbClr val="6F6F6F"/>
              </a:buClr>
              <a:buSzPts val="1600"/>
              <a:buFont typeface="Open Sans"/>
              <a:buChar char="○"/>
              <a:defRPr sz="1600">
                <a:solidFill>
                  <a:srgbClr val="6F6F6F"/>
                </a:solidFill>
                <a:latin typeface="Open Sans"/>
                <a:ea typeface="Open Sans"/>
                <a:cs typeface="Open Sans"/>
                <a:sym typeface="Open Sans"/>
              </a:defRPr>
            </a:lvl3pPr>
            <a:lvl4pPr marL="1828800" lvl="3" indent="-317500" rtl="0">
              <a:spcBef>
                <a:spcPts val="160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4pPr>
            <a:lvl5pPr marL="2286000" lvl="4" indent="-317500" rtl="0">
              <a:spcBef>
                <a:spcPts val="160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5pPr>
            <a:lvl6pPr marL="2743200" lvl="5" indent="-317500" rtl="0">
              <a:spcBef>
                <a:spcPts val="160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6pPr>
            <a:lvl7pPr marL="3200400" lvl="6" indent="-317500" rtl="0">
              <a:spcBef>
                <a:spcPts val="1600"/>
              </a:spcBef>
              <a:spcAft>
                <a:spcPts val="0"/>
              </a:spcAft>
              <a:buClr>
                <a:srgbClr val="A6A6A6"/>
              </a:buClr>
              <a:buSzPts val="1400"/>
              <a:buFont typeface="Open Sans"/>
              <a:buChar char="●"/>
              <a:defRPr>
                <a:solidFill>
                  <a:srgbClr val="6F6F6F"/>
                </a:solidFill>
                <a:latin typeface="Open Sans"/>
                <a:ea typeface="Open Sans"/>
                <a:cs typeface="Open Sans"/>
                <a:sym typeface="Open Sans"/>
              </a:defRPr>
            </a:lvl7pPr>
            <a:lvl8pPr marL="3657600" lvl="7" indent="-317500" rtl="0">
              <a:spcBef>
                <a:spcPts val="1600"/>
              </a:spcBef>
              <a:spcAft>
                <a:spcPts val="0"/>
              </a:spcAft>
              <a:buClr>
                <a:srgbClr val="6F6F6F"/>
              </a:buClr>
              <a:buSzPts val="1400"/>
              <a:buFont typeface="Open Sans"/>
              <a:buChar char="○"/>
              <a:defRPr>
                <a:solidFill>
                  <a:srgbClr val="6F6F6F"/>
                </a:solidFill>
                <a:latin typeface="Open Sans"/>
                <a:ea typeface="Open Sans"/>
                <a:cs typeface="Open Sans"/>
                <a:sym typeface="Open Sans"/>
              </a:defRPr>
            </a:lvl8pPr>
            <a:lvl9pPr marL="4114800" lvl="8" indent="-317500" rtl="0">
              <a:spcBef>
                <a:spcPts val="1600"/>
              </a:spcBef>
              <a:spcAft>
                <a:spcPts val="1600"/>
              </a:spcAft>
              <a:buClr>
                <a:srgbClr val="A6A6A6"/>
              </a:buClr>
              <a:buSzPts val="1400"/>
              <a:buFont typeface="Open Sans"/>
              <a:buChar char="■"/>
              <a:defRPr>
                <a:solidFill>
                  <a:srgbClr val="6F6F6F"/>
                </a:solidFill>
                <a:latin typeface="Open Sans"/>
                <a:ea typeface="Open Sans"/>
                <a:cs typeface="Open Sans"/>
                <a:sym typeface="Open Sans"/>
              </a:defRPr>
            </a:lvl9pPr>
          </a:lstStyle>
          <a:p>
            <a:endParaRPr/>
          </a:p>
        </p:txBody>
      </p:sp>
      <p:sp>
        <p:nvSpPr>
          <p:cNvPr id="138" name="Google Shape;138;p30"/>
          <p:cNvSpPr txBox="1">
            <a:spLocks noGrp="1"/>
          </p:cNvSpPr>
          <p:nvPr>
            <p:ph type="sldNum" idx="12"/>
          </p:nvPr>
        </p:nvSpPr>
        <p:spPr>
          <a:xfrm>
            <a:off x="244716" y="470142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30" descr="bar_skyblue.jpg"/>
          <p:cNvPicPr preferRelativeResize="0"/>
          <p:nvPr/>
        </p:nvPicPr>
        <p:blipFill>
          <a:blip r:embed="rId2">
            <a:alphaModFix/>
          </a:blip>
          <a:stretch>
            <a:fillRect/>
          </a:stretch>
        </p:blipFill>
        <p:spPr>
          <a:xfrm>
            <a:off x="5988" y="-5992"/>
            <a:ext cx="182659" cy="51435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ed List 1 1 1">
  <p:cSld name="ONE_COLUMN_TEXT_1_1_1_1">
    <p:spTree>
      <p:nvGrpSpPr>
        <p:cNvPr id="1" name="Shape 140"/>
        <p:cNvGrpSpPr/>
        <p:nvPr/>
      </p:nvGrpSpPr>
      <p:grpSpPr>
        <a:xfrm>
          <a:off x="0" y="0"/>
          <a:ext cx="0" cy="0"/>
          <a:chOff x="0" y="0"/>
          <a:chExt cx="0" cy="0"/>
        </a:xfrm>
      </p:grpSpPr>
      <p:sp>
        <p:nvSpPr>
          <p:cNvPr id="141" name="Google Shape;141;p31"/>
          <p:cNvSpPr/>
          <p:nvPr/>
        </p:nvSpPr>
        <p:spPr>
          <a:xfrm>
            <a:off x="8975" y="10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504">
          <p15:clr>
            <a:srgbClr val="FA7B17"/>
          </p15:clr>
        </p15:guide>
        <p15:guide id="2" pos="485">
          <p15:clr>
            <a:srgbClr val="FA7B17"/>
          </p15:clr>
        </p15:guide>
        <p15:guide id="3" orient="horz" pos="3024">
          <p15:clr>
            <a:srgbClr val="FA7B17"/>
          </p15:clr>
        </p15:guide>
        <p15:guide id="4" orient="horz" pos="258">
          <p15:clr>
            <a:srgbClr val="FA7B17"/>
          </p15:clr>
        </p15:guide>
        <p15:guide id="5" orient="horz" pos="750">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1">
  <p:cSld name="TITLE_1_1_1">
    <p:bg>
      <p:bgPr>
        <a:solidFill>
          <a:srgbClr val="1341B9"/>
        </a:solidFill>
        <a:effectLst/>
      </p:bgPr>
    </p:bg>
    <p:spTree>
      <p:nvGrpSpPr>
        <p:cNvPr id="1" name="Shape 142"/>
        <p:cNvGrpSpPr/>
        <p:nvPr/>
      </p:nvGrpSpPr>
      <p:grpSpPr>
        <a:xfrm>
          <a:off x="0" y="0"/>
          <a:ext cx="0" cy="0"/>
          <a:chOff x="0" y="0"/>
          <a:chExt cx="0" cy="0"/>
        </a:xfrm>
      </p:grpSpPr>
      <p:sp>
        <p:nvSpPr>
          <p:cNvPr id="143" name="Google Shape;143;p32"/>
          <p:cNvSpPr txBox="1">
            <a:spLocks noGrp="1"/>
          </p:cNvSpPr>
          <p:nvPr>
            <p:ph type="ctrTitle"/>
          </p:nvPr>
        </p:nvSpPr>
        <p:spPr>
          <a:xfrm>
            <a:off x="644775" y="2258700"/>
            <a:ext cx="8520600" cy="28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600"/>
              <a:buFont typeface="Roboto Medium"/>
              <a:buNone/>
              <a:defRPr sz="3600" b="0">
                <a:solidFill>
                  <a:srgbClr val="FFFFFF"/>
                </a:solidFill>
                <a:latin typeface="Roboto Medium"/>
                <a:ea typeface="Roboto Medium"/>
                <a:cs typeface="Roboto Medium"/>
                <a:sym typeface="Roboto Mediu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4" name="Google Shape;144;p32"/>
          <p:cNvSpPr txBox="1">
            <a:spLocks noGrp="1"/>
          </p:cNvSpPr>
          <p:nvPr>
            <p:ph type="subTitle" idx="1"/>
          </p:nvPr>
        </p:nvSpPr>
        <p:spPr>
          <a:xfrm>
            <a:off x="651832" y="2019776"/>
            <a:ext cx="8520600" cy="33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Font typeface="Roboto Condensed Light"/>
              <a:buNone/>
              <a:defRPr sz="1400">
                <a:solidFill>
                  <a:srgbClr val="FFFFFF"/>
                </a:solidFill>
                <a:latin typeface="Roboto Condensed Light"/>
                <a:ea typeface="Roboto Condensed Light"/>
                <a:cs typeface="Roboto Condensed Light"/>
                <a:sym typeface="Roboto Condensed 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45" name="Google Shape;145;p32"/>
          <p:cNvPicPr preferRelativeResize="0"/>
          <p:nvPr/>
        </p:nvPicPr>
        <p:blipFill rotWithShape="1">
          <a:blip r:embed="rId2">
            <a:alphaModFix/>
          </a:blip>
          <a:srcRect l="73417" b="-8354"/>
          <a:stretch/>
        </p:blipFill>
        <p:spPr>
          <a:xfrm>
            <a:off x="8590122" y="245850"/>
            <a:ext cx="365852" cy="393600"/>
          </a:xfrm>
          <a:prstGeom prst="rect">
            <a:avLst/>
          </a:prstGeom>
          <a:noFill/>
          <a:ln>
            <a:noFill/>
          </a:ln>
        </p:spPr>
      </p:pic>
      <p:sp>
        <p:nvSpPr>
          <p:cNvPr id="146" name="Google Shape;146;p32"/>
          <p:cNvSpPr txBox="1">
            <a:spLocks noGrp="1"/>
          </p:cNvSpPr>
          <p:nvPr>
            <p:ph type="subTitle" idx="2"/>
          </p:nvPr>
        </p:nvSpPr>
        <p:spPr>
          <a:xfrm>
            <a:off x="248812" y="277351"/>
            <a:ext cx="8520600" cy="33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Font typeface="Roboto Condensed"/>
              <a:buNone/>
              <a:defRPr sz="1200">
                <a:solidFill>
                  <a:srgbClr val="FFFFFF"/>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3" userDrawn="1">
  <p:cSld name="Custom Layout 3">
    <p:spTree>
      <p:nvGrpSpPr>
        <p:cNvPr id="1" name="Shape 721"/>
        <p:cNvGrpSpPr/>
        <p:nvPr/>
      </p:nvGrpSpPr>
      <p:grpSpPr>
        <a:xfrm>
          <a:off x="0" y="0"/>
          <a:ext cx="0" cy="0"/>
          <a:chOff x="0" y="0"/>
          <a:chExt cx="0" cy="0"/>
        </a:xfrm>
      </p:grpSpPr>
      <p:pic>
        <p:nvPicPr>
          <p:cNvPr id="6" name="Picture 5" descr="A picture containing text, sign, outdoor, clock&#10;&#10;Description automatically generated">
            <a:extLst>
              <a:ext uri="{FF2B5EF4-FFF2-40B4-BE49-F238E27FC236}">
                <a16:creationId xmlns:a16="http://schemas.microsoft.com/office/drawing/2014/main" id="{4E453969-158B-7F54-B304-D0E26228AF7A}"/>
              </a:ext>
            </a:extLst>
          </p:cNvPr>
          <p:cNvPicPr>
            <a:picLocks noChangeAspect="1"/>
          </p:cNvPicPr>
          <p:nvPr userDrawn="1"/>
        </p:nvPicPr>
        <p:blipFill>
          <a:blip r:embed="rId2">
            <a:alphaModFix amt="25000"/>
          </a:blip>
          <a:stretch>
            <a:fillRect/>
          </a:stretch>
        </p:blipFill>
        <p:spPr>
          <a:xfrm>
            <a:off x="7884827" y="4643301"/>
            <a:ext cx="790869" cy="100400"/>
          </a:xfrm>
          <a:prstGeom prst="rect">
            <a:avLst/>
          </a:prstGeom>
        </p:spPr>
      </p:pic>
      <p:sp>
        <p:nvSpPr>
          <p:cNvPr id="8" name="Rectangle 7">
            <a:extLst>
              <a:ext uri="{FF2B5EF4-FFF2-40B4-BE49-F238E27FC236}">
                <a16:creationId xmlns:a16="http://schemas.microsoft.com/office/drawing/2014/main" id="{234ECDB0-2261-CDD5-0963-FA66EBE68E46}"/>
              </a:ext>
            </a:extLst>
          </p:cNvPr>
          <p:cNvSpPr/>
          <p:nvPr userDrawn="1"/>
        </p:nvSpPr>
        <p:spPr>
          <a:xfrm>
            <a:off x="416952" y="4572000"/>
            <a:ext cx="1041832" cy="2699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Google Shape;722;p94"/>
          <p:cNvSpPr txBox="1">
            <a:spLocks noGrp="1"/>
          </p:cNvSpPr>
          <p:nvPr>
            <p:ph type="title"/>
          </p:nvPr>
        </p:nvSpPr>
        <p:spPr>
          <a:xfrm rot="-5400000">
            <a:off x="-1458498" y="2520574"/>
            <a:ext cx="4289100" cy="538200"/>
          </a:xfrm>
          <a:prstGeom prst="rect">
            <a:avLst/>
          </a:prstGeom>
        </p:spPr>
        <p:txBody>
          <a:bodyPr spcFirstLastPara="1" wrap="square" lIns="19050" tIns="19050" rIns="19050" bIns="19050" anchor="t" anchorCtr="0">
            <a:noAutofit/>
          </a:bodyPr>
          <a:lstStyle>
            <a:lvl1pPr lvl="0" algn="ctr" rtl="0">
              <a:spcBef>
                <a:spcPts val="0"/>
              </a:spcBef>
              <a:spcAft>
                <a:spcPts val="0"/>
              </a:spcAft>
              <a:buSzPts val="4600"/>
              <a:buFont typeface="Montserrat"/>
              <a:buNone/>
              <a:defRPr sz="3200">
                <a:latin typeface="Montserrat"/>
                <a:ea typeface="Montserrat"/>
                <a:cs typeface="Montserrat"/>
                <a:sym typeface="Montserrat"/>
              </a:defRPr>
            </a:lvl1pPr>
            <a:lvl2pPr lvl="1" rtl="0">
              <a:spcBef>
                <a:spcPts val="0"/>
              </a:spcBef>
              <a:spcAft>
                <a:spcPts val="0"/>
              </a:spcAft>
              <a:buSzPts val="8400"/>
              <a:buNone/>
              <a:defRPr>
                <a:latin typeface="Source Sans Pro"/>
                <a:ea typeface="Source Sans Pro"/>
                <a:cs typeface="Source Sans Pro"/>
                <a:sym typeface="Source Sans Pro"/>
              </a:defRPr>
            </a:lvl2pPr>
            <a:lvl3pPr lvl="2" rtl="0">
              <a:spcBef>
                <a:spcPts val="0"/>
              </a:spcBef>
              <a:spcAft>
                <a:spcPts val="0"/>
              </a:spcAft>
              <a:buSzPts val="8400"/>
              <a:buNone/>
              <a:defRPr>
                <a:latin typeface="Source Sans Pro"/>
                <a:ea typeface="Source Sans Pro"/>
                <a:cs typeface="Source Sans Pro"/>
                <a:sym typeface="Source Sans Pro"/>
              </a:defRPr>
            </a:lvl3pPr>
            <a:lvl4pPr lvl="3" rtl="0">
              <a:spcBef>
                <a:spcPts val="0"/>
              </a:spcBef>
              <a:spcAft>
                <a:spcPts val="0"/>
              </a:spcAft>
              <a:buSzPts val="8400"/>
              <a:buNone/>
              <a:defRPr>
                <a:latin typeface="Source Sans Pro"/>
                <a:ea typeface="Source Sans Pro"/>
                <a:cs typeface="Source Sans Pro"/>
                <a:sym typeface="Source Sans Pro"/>
              </a:defRPr>
            </a:lvl4pPr>
            <a:lvl5pPr lvl="4" rtl="0">
              <a:spcBef>
                <a:spcPts val="0"/>
              </a:spcBef>
              <a:spcAft>
                <a:spcPts val="0"/>
              </a:spcAft>
              <a:buSzPts val="8400"/>
              <a:buNone/>
              <a:defRPr>
                <a:latin typeface="Source Sans Pro"/>
                <a:ea typeface="Source Sans Pro"/>
                <a:cs typeface="Source Sans Pro"/>
                <a:sym typeface="Source Sans Pro"/>
              </a:defRPr>
            </a:lvl5pPr>
            <a:lvl6pPr lvl="5" rtl="0">
              <a:spcBef>
                <a:spcPts val="0"/>
              </a:spcBef>
              <a:spcAft>
                <a:spcPts val="0"/>
              </a:spcAft>
              <a:buSzPts val="8400"/>
              <a:buNone/>
              <a:defRPr>
                <a:latin typeface="Source Sans Pro"/>
                <a:ea typeface="Source Sans Pro"/>
                <a:cs typeface="Source Sans Pro"/>
                <a:sym typeface="Source Sans Pro"/>
              </a:defRPr>
            </a:lvl6pPr>
            <a:lvl7pPr lvl="6" rtl="0">
              <a:spcBef>
                <a:spcPts val="0"/>
              </a:spcBef>
              <a:spcAft>
                <a:spcPts val="0"/>
              </a:spcAft>
              <a:buSzPts val="8400"/>
              <a:buNone/>
              <a:defRPr>
                <a:latin typeface="Source Sans Pro"/>
                <a:ea typeface="Source Sans Pro"/>
                <a:cs typeface="Source Sans Pro"/>
                <a:sym typeface="Source Sans Pro"/>
              </a:defRPr>
            </a:lvl7pPr>
            <a:lvl8pPr lvl="7" rtl="0">
              <a:spcBef>
                <a:spcPts val="0"/>
              </a:spcBef>
              <a:spcAft>
                <a:spcPts val="0"/>
              </a:spcAft>
              <a:buSzPts val="8400"/>
              <a:buNone/>
              <a:defRPr>
                <a:latin typeface="Source Sans Pro"/>
                <a:ea typeface="Source Sans Pro"/>
                <a:cs typeface="Source Sans Pro"/>
                <a:sym typeface="Source Sans Pro"/>
              </a:defRPr>
            </a:lvl8pPr>
            <a:lvl9pPr lvl="8" rtl="0">
              <a:spcBef>
                <a:spcPts val="0"/>
              </a:spcBef>
              <a:spcAft>
                <a:spcPts val="0"/>
              </a:spcAft>
              <a:buSzPts val="8400"/>
              <a:buNone/>
              <a:defRPr>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70400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80"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26.png"/><Relationship Id="rId12" Type="http://schemas.openxmlformats.org/officeDocument/2006/relationships/image" Target="../media/image52.png"/><Relationship Id="rId2" Type="http://schemas.openxmlformats.org/officeDocument/2006/relationships/notesSlide" Target="../notesSlides/notesSlide32.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29.png"/><Relationship Id="rId5" Type="http://schemas.openxmlformats.org/officeDocument/2006/relationships/image" Target="../media/image28.png"/><Relationship Id="rId1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png"/><Relationship Id="rId1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pact-foundation/pact-specification/tree/version-4#interactions" TargetMode="External"/><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43.png"/><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2.jpg"/><Relationship Id="rId7"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27.png"/><Relationship Id="rId4" Type="http://schemas.openxmlformats.org/officeDocument/2006/relationships/image" Target="../media/image56.pn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jpg"/><Relationship Id="rId7"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9.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2.jpg"/><Relationship Id="rId7"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6.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2.jpg"/><Relationship Id="rId7"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27.png"/><Relationship Id="rId4" Type="http://schemas.openxmlformats.org/officeDocument/2006/relationships/image" Target="../media/image56.png"/><Relationship Id="rId9" Type="http://schemas.openxmlformats.org/officeDocument/2006/relationships/image" Target="../media/image25.png"/></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2.jpg"/><Relationship Id="rId7"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27.png"/><Relationship Id="rId4" Type="http://schemas.openxmlformats.org/officeDocument/2006/relationships/image" Target="../media/image56.png"/><Relationship Id="rId9" Type="http://schemas.openxmlformats.org/officeDocument/2006/relationships/image" Target="../media/image25.png"/></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5.png"/><Relationship Id="rId3" Type="http://schemas.openxmlformats.org/officeDocument/2006/relationships/image" Target="../media/image42.jpg"/><Relationship Id="rId7" Type="http://schemas.openxmlformats.org/officeDocument/2006/relationships/image" Target="../media/image58.png"/><Relationship Id="rId12"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43.png"/><Relationship Id="rId4" Type="http://schemas.openxmlformats.org/officeDocument/2006/relationships/image" Target="../media/image56.png"/><Relationship Id="rId9" Type="http://schemas.openxmlformats.org/officeDocument/2006/relationships/image" Target="../media/image61.jpg"/><Relationship Id="rId14" Type="http://schemas.openxmlformats.org/officeDocument/2006/relationships/image" Target="../media/image27.png"/></Relationships>
</file>

<file path=ppt/slides/_rels/slide4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5.png"/><Relationship Id="rId3" Type="http://schemas.openxmlformats.org/officeDocument/2006/relationships/image" Target="../media/image42.jpg"/><Relationship Id="rId7" Type="http://schemas.openxmlformats.org/officeDocument/2006/relationships/image" Target="../media/image58.png"/><Relationship Id="rId12"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43.png"/><Relationship Id="rId4" Type="http://schemas.openxmlformats.org/officeDocument/2006/relationships/image" Target="../media/image56.png"/><Relationship Id="rId9" Type="http://schemas.openxmlformats.org/officeDocument/2006/relationships/image" Target="../media/image61.jpg"/><Relationship Id="rId14" Type="http://schemas.openxmlformats.org/officeDocument/2006/relationships/image" Target="../media/image27.png"/></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5.png"/><Relationship Id="rId3" Type="http://schemas.openxmlformats.org/officeDocument/2006/relationships/image" Target="../media/image42.jpg"/><Relationship Id="rId7" Type="http://schemas.openxmlformats.org/officeDocument/2006/relationships/image" Target="../media/image58.png"/><Relationship Id="rId12"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43.png"/><Relationship Id="rId4" Type="http://schemas.openxmlformats.org/officeDocument/2006/relationships/image" Target="../media/image56.png"/><Relationship Id="rId9" Type="http://schemas.openxmlformats.org/officeDocument/2006/relationships/image" Target="../media/image61.jpg"/><Relationship Id="rId14" Type="http://schemas.openxmlformats.org/officeDocument/2006/relationships/image" Target="../media/image27.png"/></Relationships>
</file>

<file path=ppt/slides/_rels/slide4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7.png"/><Relationship Id="rId3" Type="http://schemas.openxmlformats.org/officeDocument/2006/relationships/image" Target="../media/image42.jpg"/><Relationship Id="rId7" Type="http://schemas.openxmlformats.org/officeDocument/2006/relationships/image" Target="../media/image58.png"/><Relationship Id="rId12"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43.png"/><Relationship Id="rId4" Type="http://schemas.openxmlformats.org/officeDocument/2006/relationships/image" Target="../media/image56.png"/><Relationship Id="rId9" Type="http://schemas.openxmlformats.org/officeDocument/2006/relationships/image" Target="../media/image61.jpg"/><Relationship Id="rId14" Type="http://schemas.openxmlformats.org/officeDocument/2006/relationships/image" Target="../media/image28.png"/></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5.png"/><Relationship Id="rId3" Type="http://schemas.openxmlformats.org/officeDocument/2006/relationships/image" Target="../media/image42.jpg"/><Relationship Id="rId7" Type="http://schemas.openxmlformats.org/officeDocument/2006/relationships/image" Target="../media/image58.png"/><Relationship Id="rId12"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43.png"/><Relationship Id="rId4" Type="http://schemas.openxmlformats.org/officeDocument/2006/relationships/image" Target="../media/image56.png"/><Relationship Id="rId9" Type="http://schemas.openxmlformats.org/officeDocument/2006/relationships/image" Target="../media/image61.jpg"/><Relationship Id="rId14" Type="http://schemas.openxmlformats.org/officeDocument/2006/relationships/image" Target="../media/image2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cloud.google.com/devops/state-of-devops" TargetMode="External"/><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5.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5.png"/><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2.jpg"/><Relationship Id="rId7"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hyperlink" Target="https://cloud.google.com/devops/state-of-devop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capgemini.com/us-en/wp-content/uploads/sites/4/2019/03/CTR-Infographic.pd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9.png"/><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9.png"/><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9.png"/><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2.png"/><Relationship Id="rId7"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2.jpg"/><Relationship Id="rId11" Type="http://schemas.openxmlformats.org/officeDocument/2006/relationships/image" Target="../media/image43.png"/><Relationship Id="rId5" Type="http://schemas.openxmlformats.org/officeDocument/2006/relationships/image" Target="../media/image48.png"/><Relationship Id="rId10" Type="http://schemas.openxmlformats.org/officeDocument/2006/relationships/image" Target="../media/image61.jpg"/><Relationship Id="rId4" Type="http://schemas.openxmlformats.org/officeDocument/2006/relationships/image" Target="../media/image28.png"/><Relationship Id="rId9" Type="http://schemas.openxmlformats.org/officeDocument/2006/relationships/image" Target="../media/image59.png"/></Relationships>
</file>

<file path=ppt/slides/_rels/slide6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jpg"/><Relationship Id="rId7" Type="http://schemas.openxmlformats.org/officeDocument/2006/relationships/image" Target="../media/image61.jp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48.png"/><Relationship Id="rId5" Type="http://schemas.openxmlformats.org/officeDocument/2006/relationships/image" Target="../media/image58.png"/><Relationship Id="rId10" Type="http://schemas.openxmlformats.org/officeDocument/2006/relationships/image" Target="../media/image28.png"/><Relationship Id="rId4" Type="http://schemas.openxmlformats.org/officeDocument/2006/relationships/image" Target="../media/image60.png"/><Relationship Id="rId9" Type="http://schemas.openxmlformats.org/officeDocument/2006/relationships/image" Target="../media/image62.png"/></Relationships>
</file>

<file path=ppt/slides/_rels/slide6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jpg"/><Relationship Id="rId7" Type="http://schemas.openxmlformats.org/officeDocument/2006/relationships/image" Target="../media/image61.jp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48.png"/><Relationship Id="rId5" Type="http://schemas.openxmlformats.org/officeDocument/2006/relationships/image" Target="../media/image58.png"/><Relationship Id="rId10" Type="http://schemas.openxmlformats.org/officeDocument/2006/relationships/image" Target="../media/image28.png"/><Relationship Id="rId4" Type="http://schemas.openxmlformats.org/officeDocument/2006/relationships/image" Target="../media/image60.png"/><Relationship Id="rId9" Type="http://schemas.openxmlformats.org/officeDocument/2006/relationships/image" Target="../media/image62.png"/></Relationships>
</file>

<file path=ppt/slides/_rels/slide6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jpg"/><Relationship Id="rId7" Type="http://schemas.openxmlformats.org/officeDocument/2006/relationships/image" Target="../media/image61.jp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48.png"/><Relationship Id="rId5" Type="http://schemas.openxmlformats.org/officeDocument/2006/relationships/image" Target="../media/image58.png"/><Relationship Id="rId10" Type="http://schemas.openxmlformats.org/officeDocument/2006/relationships/image" Target="../media/image28.png"/><Relationship Id="rId4" Type="http://schemas.openxmlformats.org/officeDocument/2006/relationships/image" Target="../media/image60.png"/><Relationship Id="rId9" Type="http://schemas.openxmlformats.org/officeDocument/2006/relationships/image" Target="../media/image6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hyperlink" Target="https://pactflow.io"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6.png"/><Relationship Id="rId7" Type="http://schemas.openxmlformats.org/officeDocument/2006/relationships/image" Target="../media/image29.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8.png"/><Relationship Id="rId4" Type="http://schemas.openxmlformats.org/officeDocument/2006/relationships/image" Target="../media/image28.png"/><Relationship Id="rId9" Type="http://schemas.openxmlformats.org/officeDocument/2006/relationships/image" Target="../media/image27.png"/></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github.com/pact-foundation/pact-workshop-js/blob/master/LEARNING.md"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8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4.png"/><Relationship Id="rId4" Type="http://schemas.openxmlformats.org/officeDocument/2006/relationships/image" Target="../media/image93.png"/></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s://docs.pactflow.io/#configuring-your-api-toke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0"/>
        <p:cNvGrpSpPr/>
        <p:nvPr/>
      </p:nvGrpSpPr>
      <p:grpSpPr>
        <a:xfrm>
          <a:off x="0" y="0"/>
          <a:ext cx="0" cy="0"/>
          <a:chOff x="0" y="0"/>
          <a:chExt cx="0" cy="0"/>
        </a:xfrm>
      </p:grpSpPr>
      <p:pic>
        <p:nvPicPr>
          <p:cNvPr id="151" name="Google Shape;151;p33"/>
          <p:cNvPicPr preferRelativeResize="0"/>
          <p:nvPr/>
        </p:nvPicPr>
        <p:blipFill>
          <a:blip r:embed="rId3">
            <a:alphaModFix/>
          </a:blip>
          <a:stretch>
            <a:fillRect/>
          </a:stretch>
        </p:blipFill>
        <p:spPr>
          <a:xfrm>
            <a:off x="7827500" y="0"/>
            <a:ext cx="1316500" cy="2245800"/>
          </a:xfrm>
          <a:prstGeom prst="rect">
            <a:avLst/>
          </a:prstGeom>
          <a:noFill/>
          <a:ln>
            <a:noFill/>
          </a:ln>
        </p:spPr>
      </p:pic>
      <p:pic>
        <p:nvPicPr>
          <p:cNvPr id="3" name="Picture 2" descr="A black and white sign with white text&#10;&#10;Description automatically generated">
            <a:extLst>
              <a:ext uri="{FF2B5EF4-FFF2-40B4-BE49-F238E27FC236}">
                <a16:creationId xmlns:a16="http://schemas.microsoft.com/office/drawing/2014/main" id="{F92C8CA9-9DD5-5099-6AAC-D3A7B131DCA2}"/>
              </a:ext>
            </a:extLst>
          </p:cNvPr>
          <p:cNvPicPr>
            <a:picLocks noChangeAspect="1"/>
          </p:cNvPicPr>
          <p:nvPr/>
        </p:nvPicPr>
        <p:blipFill>
          <a:blip r:embed="rId4"/>
          <a:stretch>
            <a:fillRect/>
          </a:stretch>
        </p:blipFill>
        <p:spPr>
          <a:xfrm>
            <a:off x="3237552" y="2355648"/>
            <a:ext cx="2876341" cy="7992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Shape 352"/>
        <p:cNvGrpSpPr/>
        <p:nvPr/>
      </p:nvGrpSpPr>
      <p:grpSpPr>
        <a:xfrm>
          <a:off x="0" y="0"/>
          <a:ext cx="0" cy="0"/>
          <a:chOff x="0" y="0"/>
          <a:chExt cx="0" cy="0"/>
        </a:xfrm>
      </p:grpSpPr>
      <p:pic>
        <p:nvPicPr>
          <p:cNvPr id="353" name="Google Shape;353;p42"/>
          <p:cNvPicPr preferRelativeResize="0"/>
          <p:nvPr/>
        </p:nvPicPr>
        <p:blipFill>
          <a:blip r:embed="rId3">
            <a:alphaModFix/>
          </a:blip>
          <a:stretch>
            <a:fillRect/>
          </a:stretch>
        </p:blipFill>
        <p:spPr>
          <a:xfrm>
            <a:off x="7827500" y="316500"/>
            <a:ext cx="1316500" cy="2245800"/>
          </a:xfrm>
          <a:prstGeom prst="rect">
            <a:avLst/>
          </a:prstGeom>
          <a:noFill/>
          <a:ln>
            <a:noFill/>
          </a:ln>
        </p:spPr>
      </p:pic>
      <p:sp>
        <p:nvSpPr>
          <p:cNvPr id="354" name="Google Shape;354;p42"/>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2"/>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WE TEST MICROSERVICES NOW</a:t>
            </a:r>
            <a:endParaRPr sz="800">
              <a:solidFill>
                <a:srgbClr val="FFFFFF"/>
              </a:solidFill>
              <a:latin typeface="Open Sans"/>
              <a:ea typeface="Open Sans"/>
              <a:cs typeface="Open Sans"/>
              <a:sym typeface="Open Sans"/>
            </a:endParaRPr>
          </a:p>
        </p:txBody>
      </p:sp>
      <p:sp>
        <p:nvSpPr>
          <p:cNvPr id="360" name="Google Shape;360;p42"/>
          <p:cNvSpPr txBox="1"/>
          <p:nvPr/>
        </p:nvSpPr>
        <p:spPr>
          <a:xfrm>
            <a:off x="219575" y="1853025"/>
            <a:ext cx="8742600" cy="288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50">
              <a:solidFill>
                <a:srgbClr val="FFFFFF"/>
              </a:solidFill>
              <a:latin typeface="Open Sans"/>
              <a:ea typeface="Open Sans"/>
              <a:cs typeface="Open Sans"/>
              <a:sym typeface="Open Sans"/>
            </a:endParaRPr>
          </a:p>
          <a:p>
            <a:pPr marL="457200" lvl="0" indent="-295275" algn="l" rtl="0">
              <a:lnSpc>
                <a:spcPct val="115000"/>
              </a:lnSpc>
              <a:spcBef>
                <a:spcPts val="0"/>
              </a:spcBef>
              <a:spcAft>
                <a:spcPts val="0"/>
              </a:spcAft>
              <a:buClr>
                <a:srgbClr val="FFFFFF"/>
              </a:buClr>
              <a:buSzPts val="1050"/>
              <a:buFont typeface="Open Sans"/>
              <a:buChar char="●"/>
            </a:pPr>
            <a:r>
              <a:rPr lang="en" sz="1050">
                <a:solidFill>
                  <a:srgbClr val="FFFFFF"/>
                </a:solidFill>
                <a:latin typeface="Open Sans"/>
                <a:ea typeface="Open Sans"/>
                <a:cs typeface="Open Sans"/>
                <a:sym typeface="Open Sans"/>
              </a:rPr>
              <a:t>Test and/or Release coupling</a:t>
            </a:r>
            <a:endParaRPr sz="1050">
              <a:solidFill>
                <a:srgbClr val="FFFFFF"/>
              </a:solidFill>
              <a:latin typeface="Open Sans"/>
              <a:ea typeface="Open Sans"/>
              <a:cs typeface="Open Sans"/>
              <a:sym typeface="Open Sans"/>
            </a:endParaRPr>
          </a:p>
          <a:p>
            <a:pPr marL="457200" lvl="0" indent="-295275" algn="l" rtl="0">
              <a:lnSpc>
                <a:spcPct val="115000"/>
              </a:lnSpc>
              <a:spcBef>
                <a:spcPts val="0"/>
              </a:spcBef>
              <a:spcAft>
                <a:spcPts val="0"/>
              </a:spcAft>
              <a:buClr>
                <a:srgbClr val="FFFFFF"/>
              </a:buClr>
              <a:buSzPts val="1050"/>
              <a:buFont typeface="Open Sans"/>
              <a:buChar char="●"/>
            </a:pPr>
            <a:r>
              <a:rPr lang="en" sz="1050">
                <a:solidFill>
                  <a:srgbClr val="FFFFFF"/>
                </a:solidFill>
                <a:latin typeface="Open Sans"/>
                <a:ea typeface="Open Sans"/>
                <a:cs typeface="Open Sans"/>
                <a:sym typeface="Open Sans"/>
              </a:rPr>
              <a:t>Environment management vs developer idle time</a:t>
            </a:r>
            <a:endParaRPr sz="1050">
              <a:solidFill>
                <a:srgbClr val="FFFFFF"/>
              </a:solidFill>
              <a:latin typeface="Open Sans"/>
              <a:ea typeface="Open Sans"/>
              <a:cs typeface="Open Sans"/>
              <a:sym typeface="Open Sans"/>
            </a:endParaRPr>
          </a:p>
          <a:p>
            <a:pPr marL="457200" lvl="0" indent="-295275" algn="l" rtl="0">
              <a:lnSpc>
                <a:spcPct val="115000"/>
              </a:lnSpc>
              <a:spcBef>
                <a:spcPts val="0"/>
              </a:spcBef>
              <a:spcAft>
                <a:spcPts val="0"/>
              </a:spcAft>
              <a:buClr>
                <a:srgbClr val="FFFFFF"/>
              </a:buClr>
              <a:buSzPts val="1050"/>
              <a:buFont typeface="Open Sans"/>
              <a:buChar char="●"/>
            </a:pPr>
            <a:r>
              <a:rPr lang="en" sz="1050">
                <a:solidFill>
                  <a:srgbClr val="FFFFFF"/>
                </a:solidFill>
                <a:latin typeface="Open Sans"/>
                <a:ea typeface="Open Sans"/>
                <a:cs typeface="Open Sans"/>
                <a:sym typeface="Open Sans"/>
              </a:rPr>
              <a:t>Slower pipeline leading to batching</a:t>
            </a:r>
            <a:endParaRPr sz="1050">
              <a:solidFill>
                <a:srgbClr val="FFFFFF"/>
              </a:solidFill>
              <a:latin typeface="Open Sans"/>
              <a:ea typeface="Open Sans"/>
              <a:cs typeface="Open Sans"/>
              <a:sym typeface="Open Sans"/>
            </a:endParaRPr>
          </a:p>
          <a:p>
            <a:pPr marL="457200" lvl="0" indent="-295275" algn="l" rtl="0">
              <a:lnSpc>
                <a:spcPct val="115000"/>
              </a:lnSpc>
              <a:spcBef>
                <a:spcPts val="0"/>
              </a:spcBef>
              <a:spcAft>
                <a:spcPts val="0"/>
              </a:spcAft>
              <a:buClr>
                <a:srgbClr val="FFFFFF"/>
              </a:buClr>
              <a:buSzPts val="1050"/>
              <a:buFont typeface="Open Sans"/>
              <a:buChar char="●"/>
            </a:pPr>
            <a:r>
              <a:rPr lang="en" sz="1050">
                <a:solidFill>
                  <a:srgbClr val="FFFFFF"/>
                </a:solidFill>
                <a:latin typeface="Open Sans"/>
                <a:ea typeface="Open Sans"/>
                <a:cs typeface="Open Sans"/>
                <a:sym typeface="Open Sans"/>
              </a:rPr>
              <a:t>Batching increases failure and defect rates</a:t>
            </a:r>
            <a:endParaRPr sz="1050">
              <a:solidFill>
                <a:srgbClr val="FFFFFF"/>
              </a:solidFill>
              <a:latin typeface="Open Sans"/>
              <a:ea typeface="Open Sans"/>
              <a:cs typeface="Open Sans"/>
              <a:sym typeface="Open Sans"/>
            </a:endParaRPr>
          </a:p>
          <a:p>
            <a:pPr marL="457200" lvl="0" indent="-295275" algn="l" rtl="0">
              <a:lnSpc>
                <a:spcPct val="115000"/>
              </a:lnSpc>
              <a:spcBef>
                <a:spcPts val="0"/>
              </a:spcBef>
              <a:spcAft>
                <a:spcPts val="0"/>
              </a:spcAft>
              <a:buClr>
                <a:srgbClr val="FFFFFF"/>
              </a:buClr>
              <a:buSzPts val="1050"/>
              <a:buFont typeface="Open Sans"/>
              <a:buChar char="●"/>
            </a:pPr>
            <a:r>
              <a:rPr lang="en" sz="1050">
                <a:solidFill>
                  <a:srgbClr val="FFFFFF"/>
                </a:solidFill>
                <a:latin typeface="Open Sans"/>
                <a:ea typeface="Open Sans"/>
                <a:cs typeface="Open Sans"/>
                <a:sym typeface="Open Sans"/>
              </a:rPr>
              <a:t>Increased deployment risk</a:t>
            </a:r>
            <a:endParaRPr sz="1050">
              <a:solidFill>
                <a:srgbClr val="FFFFFF"/>
              </a:solidFill>
              <a:latin typeface="Open Sans"/>
              <a:ea typeface="Open Sans"/>
              <a:cs typeface="Open Sans"/>
              <a:sym typeface="Open Sans"/>
            </a:endParaRPr>
          </a:p>
          <a:p>
            <a:pPr marL="457200" lvl="0" indent="-295275" algn="l" rtl="0">
              <a:lnSpc>
                <a:spcPct val="115000"/>
              </a:lnSpc>
              <a:spcBef>
                <a:spcPts val="0"/>
              </a:spcBef>
              <a:spcAft>
                <a:spcPts val="0"/>
              </a:spcAft>
              <a:buClr>
                <a:srgbClr val="FFFFFF"/>
              </a:buClr>
              <a:buSzPts val="1050"/>
              <a:buFont typeface="Open Sans"/>
              <a:buChar char="●"/>
            </a:pPr>
            <a:r>
              <a:rPr lang="en" sz="1050">
                <a:solidFill>
                  <a:srgbClr val="FFFFFF"/>
                </a:solidFill>
                <a:latin typeface="Open Sans"/>
                <a:ea typeface="Open Sans"/>
                <a:cs typeface="Open Sans"/>
                <a:sym typeface="Open Sans"/>
              </a:rPr>
              <a:t>Separate testing teams introduced</a:t>
            </a:r>
            <a:endParaRPr sz="1050">
              <a:solidFill>
                <a:srgbClr val="FFFFFF"/>
              </a:solidFill>
              <a:latin typeface="Open Sans"/>
              <a:ea typeface="Open Sans"/>
              <a:cs typeface="Open Sans"/>
              <a:sym typeface="Open Sans"/>
            </a:endParaRPr>
          </a:p>
          <a:p>
            <a:pPr marL="457200" lvl="0" indent="-295275" algn="l" rtl="0">
              <a:lnSpc>
                <a:spcPct val="115000"/>
              </a:lnSpc>
              <a:spcBef>
                <a:spcPts val="0"/>
              </a:spcBef>
              <a:spcAft>
                <a:spcPts val="0"/>
              </a:spcAft>
              <a:buClr>
                <a:srgbClr val="FFFFFF"/>
              </a:buClr>
              <a:buSzPts val="1050"/>
              <a:buFont typeface="Open Sans"/>
              <a:buChar char="●"/>
            </a:pPr>
            <a:r>
              <a:rPr lang="en" sz="1050">
                <a:solidFill>
                  <a:srgbClr val="FFFFFF"/>
                </a:solidFill>
                <a:latin typeface="Open Sans"/>
                <a:ea typeface="Open Sans"/>
                <a:cs typeface="Open Sans"/>
                <a:sym typeface="Open Sans"/>
              </a:rPr>
              <a:t>“Release Manager” introduced to govern the entire release process</a:t>
            </a:r>
            <a:endParaRPr sz="1050">
              <a:solidFill>
                <a:srgbClr val="FFFFFF"/>
              </a:solidFill>
              <a:latin typeface="Open Sans"/>
              <a:ea typeface="Open Sans"/>
              <a:cs typeface="Open Sans"/>
              <a:sym typeface="Open Sans"/>
            </a:endParaRPr>
          </a:p>
          <a:p>
            <a:pPr marL="457200" lvl="0" indent="-295275" algn="l" rtl="0">
              <a:lnSpc>
                <a:spcPct val="115000"/>
              </a:lnSpc>
              <a:spcBef>
                <a:spcPts val="0"/>
              </a:spcBef>
              <a:spcAft>
                <a:spcPts val="0"/>
              </a:spcAft>
              <a:buClr>
                <a:srgbClr val="FFFFFF"/>
              </a:buClr>
              <a:buSzPts val="1050"/>
              <a:buFont typeface="Open Sans"/>
              <a:buChar char="●"/>
            </a:pPr>
            <a:r>
              <a:rPr lang="en" sz="1050">
                <a:solidFill>
                  <a:srgbClr val="FFFFFF"/>
                </a:solidFill>
                <a:latin typeface="Open Sans"/>
                <a:ea typeface="Open Sans"/>
                <a:cs typeface="Open Sans"/>
                <a:sym typeface="Open Sans"/>
              </a:rPr>
              <a:t>Tech debt accumulation</a:t>
            </a:r>
            <a:endParaRPr sz="1050">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050">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050">
                <a:solidFill>
                  <a:srgbClr val="FFFFFF"/>
                </a:solidFill>
                <a:latin typeface="Open Sans"/>
                <a:ea typeface="Open Sans"/>
                <a:cs typeface="Open Sans"/>
                <a:sym typeface="Open Sans"/>
              </a:rPr>
              <a:t>Approach for monoliths does not work for distributed systems</a:t>
            </a:r>
            <a:endParaRPr sz="1050">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050">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endParaRPr sz="1050">
              <a:solidFill>
                <a:srgbClr val="FFFFFF"/>
              </a:solidFill>
              <a:latin typeface="Open Sans"/>
              <a:ea typeface="Open Sans"/>
              <a:cs typeface="Open Sans"/>
              <a:sym typeface="Open Sans"/>
            </a:endParaRPr>
          </a:p>
        </p:txBody>
      </p:sp>
      <p:sp>
        <p:nvSpPr>
          <p:cNvPr id="361" name="Google Shape;361;p42"/>
          <p:cNvSpPr txBox="1"/>
          <p:nvPr/>
        </p:nvSpPr>
        <p:spPr>
          <a:xfrm>
            <a:off x="639625" y="684875"/>
            <a:ext cx="5859600" cy="126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dirty="0">
                <a:solidFill>
                  <a:srgbClr val="FFFFFF"/>
                </a:solidFill>
                <a:latin typeface="Open Sans"/>
                <a:ea typeface="Open Sans"/>
                <a:cs typeface="Open Sans"/>
                <a:sym typeface="Open Sans"/>
              </a:rPr>
              <a:t>Where we went wrong</a:t>
            </a:r>
            <a:endParaRPr sz="3000" dirty="0">
              <a:solidFill>
                <a:srgbClr val="FFFFFF"/>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2000" dirty="0">
                <a:solidFill>
                  <a:srgbClr val="ED7D31"/>
                </a:solidFill>
                <a:latin typeface="Open Sans Light"/>
                <a:ea typeface="Open Sans Light"/>
                <a:cs typeface="Open Sans Light"/>
                <a:sym typeface="Open Sans Light"/>
              </a:rPr>
              <a:t>Cause and effect</a:t>
            </a:r>
            <a:endParaRPr sz="2400" dirty="0">
              <a:solidFill>
                <a:srgbClr val="ED7D31"/>
              </a:solidFill>
              <a:latin typeface="Open Sans Light"/>
              <a:ea typeface="Open Sans Light"/>
              <a:cs typeface="Open Sans Light"/>
            </a:endParaRPr>
          </a:p>
        </p:txBody>
      </p:sp>
      <p:pic>
        <p:nvPicPr>
          <p:cNvPr id="3" name="Picture 2" descr="A black and white sign with white text&#10;&#10;Description automatically generated">
            <a:extLst>
              <a:ext uri="{FF2B5EF4-FFF2-40B4-BE49-F238E27FC236}">
                <a16:creationId xmlns:a16="http://schemas.microsoft.com/office/drawing/2014/main" id="{56171E0D-83C5-F733-6E8A-5C4EC9EC5ADA}"/>
              </a:ext>
            </a:extLst>
          </p:cNvPr>
          <p:cNvPicPr>
            <a:picLocks noChangeAspect="1"/>
          </p:cNvPicPr>
          <p:nvPr/>
        </p:nvPicPr>
        <p:blipFill>
          <a:blip r:embed="rId4"/>
          <a:stretch>
            <a:fillRect/>
          </a:stretch>
        </p:blipFill>
        <p:spPr>
          <a:xfrm>
            <a:off x="7099887" y="4497203"/>
            <a:ext cx="1733341" cy="485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xEl>
                                              <p:pRg st="0" end="0"/>
                                            </p:txEl>
                                          </p:spTgt>
                                        </p:tgtEl>
                                        <p:attrNameLst>
                                          <p:attrName>style.visibility</p:attrName>
                                        </p:attrNameLst>
                                      </p:cBhvr>
                                      <p:to>
                                        <p:strVal val="visible"/>
                                      </p:to>
                                    </p:set>
                                    <p:animEffect transition="in" filter="fade">
                                      <p:cBhvr>
                                        <p:cTn id="7" dur="1000"/>
                                        <p:tgtEl>
                                          <p:spTgt spid="3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0">
                                            <p:txEl>
                                              <p:pRg st="1" end="1"/>
                                            </p:txEl>
                                          </p:spTgt>
                                        </p:tgtEl>
                                        <p:attrNameLst>
                                          <p:attrName>style.visibility</p:attrName>
                                        </p:attrNameLst>
                                      </p:cBhvr>
                                      <p:to>
                                        <p:strVal val="visible"/>
                                      </p:to>
                                    </p:set>
                                    <p:animEffect transition="in" filter="fade">
                                      <p:cBhvr>
                                        <p:cTn id="12" dur="1000"/>
                                        <p:tgtEl>
                                          <p:spTgt spid="3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
                                            <p:txEl>
                                              <p:pRg st="2" end="2"/>
                                            </p:txEl>
                                          </p:spTgt>
                                        </p:tgtEl>
                                        <p:attrNameLst>
                                          <p:attrName>style.visibility</p:attrName>
                                        </p:attrNameLst>
                                      </p:cBhvr>
                                      <p:to>
                                        <p:strVal val="visible"/>
                                      </p:to>
                                    </p:set>
                                    <p:animEffect transition="in" filter="fade">
                                      <p:cBhvr>
                                        <p:cTn id="17" dur="1000"/>
                                        <p:tgtEl>
                                          <p:spTgt spid="3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
                                            <p:txEl>
                                              <p:pRg st="3" end="3"/>
                                            </p:txEl>
                                          </p:spTgt>
                                        </p:tgtEl>
                                        <p:attrNameLst>
                                          <p:attrName>style.visibility</p:attrName>
                                        </p:attrNameLst>
                                      </p:cBhvr>
                                      <p:to>
                                        <p:strVal val="visible"/>
                                      </p:to>
                                    </p:set>
                                    <p:animEffect transition="in" filter="fade">
                                      <p:cBhvr>
                                        <p:cTn id="22" dur="1000"/>
                                        <p:tgtEl>
                                          <p:spTgt spid="3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
                                            <p:txEl>
                                              <p:pRg st="4" end="4"/>
                                            </p:txEl>
                                          </p:spTgt>
                                        </p:tgtEl>
                                        <p:attrNameLst>
                                          <p:attrName>style.visibility</p:attrName>
                                        </p:attrNameLst>
                                      </p:cBhvr>
                                      <p:to>
                                        <p:strVal val="visible"/>
                                      </p:to>
                                    </p:set>
                                    <p:animEffect transition="in" filter="fade">
                                      <p:cBhvr>
                                        <p:cTn id="27" dur="1000"/>
                                        <p:tgtEl>
                                          <p:spTgt spid="3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
                                            <p:txEl>
                                              <p:pRg st="5" end="5"/>
                                            </p:txEl>
                                          </p:spTgt>
                                        </p:tgtEl>
                                        <p:attrNameLst>
                                          <p:attrName>style.visibility</p:attrName>
                                        </p:attrNameLst>
                                      </p:cBhvr>
                                      <p:to>
                                        <p:strVal val="visible"/>
                                      </p:to>
                                    </p:set>
                                    <p:animEffect transition="in" filter="fade">
                                      <p:cBhvr>
                                        <p:cTn id="32" dur="1000"/>
                                        <p:tgtEl>
                                          <p:spTgt spid="3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0">
                                            <p:txEl>
                                              <p:pRg st="6" end="6"/>
                                            </p:txEl>
                                          </p:spTgt>
                                        </p:tgtEl>
                                        <p:attrNameLst>
                                          <p:attrName>style.visibility</p:attrName>
                                        </p:attrNameLst>
                                      </p:cBhvr>
                                      <p:to>
                                        <p:strVal val="visible"/>
                                      </p:to>
                                    </p:set>
                                    <p:animEffect transition="in" filter="fade">
                                      <p:cBhvr>
                                        <p:cTn id="37" dur="1000"/>
                                        <p:tgtEl>
                                          <p:spTgt spid="3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0">
                                            <p:txEl>
                                              <p:pRg st="7" end="7"/>
                                            </p:txEl>
                                          </p:spTgt>
                                        </p:tgtEl>
                                        <p:attrNameLst>
                                          <p:attrName>style.visibility</p:attrName>
                                        </p:attrNameLst>
                                      </p:cBhvr>
                                      <p:to>
                                        <p:strVal val="visible"/>
                                      </p:to>
                                    </p:set>
                                    <p:animEffect transition="in" filter="fade">
                                      <p:cBhvr>
                                        <p:cTn id="42" dur="1000"/>
                                        <p:tgtEl>
                                          <p:spTgt spid="36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0">
                                            <p:txEl>
                                              <p:pRg st="8" end="8"/>
                                            </p:txEl>
                                          </p:spTgt>
                                        </p:tgtEl>
                                        <p:attrNameLst>
                                          <p:attrName>style.visibility</p:attrName>
                                        </p:attrNameLst>
                                      </p:cBhvr>
                                      <p:to>
                                        <p:strVal val="visible"/>
                                      </p:to>
                                    </p:set>
                                    <p:animEffect transition="in" filter="fade">
                                      <p:cBhvr>
                                        <p:cTn id="47" dur="1000"/>
                                        <p:tgtEl>
                                          <p:spTgt spid="36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0">
                                            <p:txEl>
                                              <p:pRg st="9" end="9"/>
                                            </p:txEl>
                                          </p:spTgt>
                                        </p:tgtEl>
                                        <p:attrNameLst>
                                          <p:attrName>style.visibility</p:attrName>
                                        </p:attrNameLst>
                                      </p:cBhvr>
                                      <p:to>
                                        <p:strVal val="visible"/>
                                      </p:to>
                                    </p:set>
                                    <p:animEffect transition="in" filter="fade">
                                      <p:cBhvr>
                                        <p:cTn id="52" dur="1000"/>
                                        <p:tgtEl>
                                          <p:spTgt spid="36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0">
                                            <p:txEl>
                                              <p:pRg st="10" end="10"/>
                                            </p:txEl>
                                          </p:spTgt>
                                        </p:tgtEl>
                                        <p:attrNameLst>
                                          <p:attrName>style.visibility</p:attrName>
                                        </p:attrNameLst>
                                      </p:cBhvr>
                                      <p:to>
                                        <p:strVal val="visible"/>
                                      </p:to>
                                    </p:set>
                                    <p:animEffect transition="in" filter="fade">
                                      <p:cBhvr>
                                        <p:cTn id="57" dur="1000"/>
                                        <p:tgtEl>
                                          <p:spTgt spid="36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0">
                                            <p:txEl>
                                              <p:pRg st="11" end="11"/>
                                            </p:txEl>
                                          </p:spTgt>
                                        </p:tgtEl>
                                        <p:attrNameLst>
                                          <p:attrName>style.visibility</p:attrName>
                                        </p:attrNameLst>
                                      </p:cBhvr>
                                      <p:to>
                                        <p:strVal val="visible"/>
                                      </p:to>
                                    </p:set>
                                    <p:animEffect transition="in" filter="fade">
                                      <p:cBhvr>
                                        <p:cTn id="62" dur="1000"/>
                                        <p:tgtEl>
                                          <p:spTgt spid="36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0">
                                            <p:txEl>
                                              <p:pRg st="12" end="12"/>
                                            </p:txEl>
                                          </p:spTgt>
                                        </p:tgtEl>
                                        <p:attrNameLst>
                                          <p:attrName>style.visibility</p:attrName>
                                        </p:attrNameLst>
                                      </p:cBhvr>
                                      <p:to>
                                        <p:strVal val="visible"/>
                                      </p:to>
                                    </p:set>
                                    <p:animEffect transition="in" filter="fade">
                                      <p:cBhvr>
                                        <p:cTn id="67" dur="1000"/>
                                        <p:tgtEl>
                                          <p:spTgt spid="36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366" name="Google Shape;366;p43"/>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3"/>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WE TEST MICROSERVICES NOW</a:t>
            </a:r>
            <a:endParaRPr sz="800">
              <a:solidFill>
                <a:srgbClr val="FFFFFF"/>
              </a:solidFill>
              <a:latin typeface="Open Sans Light"/>
              <a:ea typeface="Open Sans Light"/>
              <a:cs typeface="Open Sans Light"/>
              <a:sym typeface="Open Sans Light"/>
            </a:endParaRPr>
          </a:p>
        </p:txBody>
      </p:sp>
      <p:sp>
        <p:nvSpPr>
          <p:cNvPr id="368" name="Google Shape;368;p43"/>
          <p:cNvSpPr txBox="1"/>
          <p:nvPr/>
        </p:nvSpPr>
        <p:spPr>
          <a:xfrm>
            <a:off x="613025" y="382375"/>
            <a:ext cx="7053300" cy="402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434343"/>
                </a:solidFill>
                <a:latin typeface="Open Sans"/>
                <a:ea typeface="Open Sans"/>
                <a:cs typeface="Open Sans"/>
                <a:sym typeface="Open Sans"/>
              </a:rPr>
              <a:t>“Integration tests are a </a:t>
            </a:r>
            <a:r>
              <a:rPr lang="en" sz="1800" b="1">
                <a:solidFill>
                  <a:srgbClr val="434343"/>
                </a:solidFill>
                <a:latin typeface="Open Sans"/>
                <a:ea typeface="Open Sans"/>
                <a:cs typeface="Open Sans"/>
                <a:sym typeface="Open Sans"/>
              </a:rPr>
              <a:t>scam</a:t>
            </a:r>
            <a:r>
              <a:rPr lang="en" sz="1800">
                <a:solidFill>
                  <a:srgbClr val="434343"/>
                </a:solidFill>
                <a:latin typeface="Open Sans"/>
                <a:ea typeface="Open Sans"/>
                <a:cs typeface="Open Sans"/>
                <a:sym typeface="Open Sans"/>
              </a:rPr>
              <a:t>”</a:t>
            </a:r>
            <a:endParaRPr sz="1800">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None/>
            </a:pPr>
            <a:endParaRPr sz="1800">
              <a:solidFill>
                <a:srgbClr val="434343"/>
              </a:solidFill>
              <a:latin typeface="Open Sans"/>
              <a:ea typeface="Open Sans"/>
              <a:cs typeface="Open Sans"/>
              <a:sym typeface="Open Sans"/>
            </a:endParaRPr>
          </a:p>
          <a:p>
            <a:pPr marL="457200" lvl="0" indent="-342900" algn="ctr"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JB Rainsberger</a:t>
            </a:r>
            <a:endParaRPr sz="1800">
              <a:solidFill>
                <a:srgbClr val="434343"/>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2"/>
        <p:cNvGrpSpPr/>
        <p:nvPr/>
      </p:nvGrpSpPr>
      <p:grpSpPr>
        <a:xfrm>
          <a:off x="0" y="0"/>
          <a:ext cx="0" cy="0"/>
          <a:chOff x="0" y="0"/>
          <a:chExt cx="0" cy="0"/>
        </a:xfrm>
      </p:grpSpPr>
      <p:sp>
        <p:nvSpPr>
          <p:cNvPr id="373" name="Google Shape;373;p44"/>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4"/>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WE TEST MICROSERVICES NOW</a:t>
            </a:r>
            <a:endParaRPr sz="800">
              <a:solidFill>
                <a:srgbClr val="FFFFFF"/>
              </a:solidFill>
              <a:latin typeface="Open Sans Light"/>
              <a:ea typeface="Open Sans Light"/>
              <a:cs typeface="Open Sans Light"/>
              <a:sym typeface="Open Sans Light"/>
            </a:endParaRPr>
          </a:p>
        </p:txBody>
      </p:sp>
      <p:sp>
        <p:nvSpPr>
          <p:cNvPr id="375" name="Google Shape;375;p44"/>
          <p:cNvSpPr txBox="1"/>
          <p:nvPr/>
        </p:nvSpPr>
        <p:spPr>
          <a:xfrm>
            <a:off x="613025" y="382375"/>
            <a:ext cx="7053300" cy="4022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800" b="1">
                <a:solidFill>
                  <a:srgbClr val="434343"/>
                </a:solidFill>
                <a:latin typeface="Open Sans"/>
                <a:ea typeface="Open Sans"/>
                <a:cs typeface="Open Sans"/>
                <a:sym typeface="Open Sans"/>
              </a:rPr>
              <a:t>Scam, you say? Justify!</a:t>
            </a:r>
            <a:endParaRPr sz="1800" b="1">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800">
                <a:solidFill>
                  <a:srgbClr val="434343"/>
                </a:solidFill>
                <a:latin typeface="Open Sans"/>
                <a:ea typeface="Open Sans"/>
                <a:cs typeface="Open Sans"/>
                <a:sym typeface="Open Sans"/>
              </a:rPr>
              <a:t>Integrated tests are:</a:t>
            </a:r>
            <a:endParaRPr sz="18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Slow</a:t>
            </a:r>
            <a:endParaRPr sz="1800">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Fragile </a:t>
            </a:r>
            <a:endParaRPr sz="1800">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Hard to manage</a:t>
            </a:r>
            <a:endParaRPr sz="18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800">
                <a:solidFill>
                  <a:srgbClr val="434343"/>
                </a:solidFill>
                <a:latin typeface="Open Sans"/>
                <a:ea typeface="Open Sans"/>
                <a:cs typeface="Open Sans"/>
                <a:sym typeface="Open Sans"/>
              </a:rPr>
              <a:t>When they fail, you can’t point to the problem!</a:t>
            </a:r>
            <a:endParaRPr sz="18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endParaRPr sz="1800">
              <a:solidFill>
                <a:srgbClr val="434343"/>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9"/>
        <p:cNvGrpSpPr/>
        <p:nvPr/>
      </p:nvGrpSpPr>
      <p:grpSpPr>
        <a:xfrm>
          <a:off x="0" y="0"/>
          <a:ext cx="0" cy="0"/>
          <a:chOff x="0" y="0"/>
          <a:chExt cx="0" cy="0"/>
        </a:xfrm>
      </p:grpSpPr>
      <p:sp>
        <p:nvSpPr>
          <p:cNvPr id="380" name="Google Shape;380;p45"/>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5"/>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WE TEST MICROSERVICES NOW</a:t>
            </a:r>
            <a:endParaRPr sz="800">
              <a:solidFill>
                <a:srgbClr val="FFFFFF"/>
              </a:solidFill>
              <a:latin typeface="Open Sans Light"/>
              <a:ea typeface="Open Sans Light"/>
              <a:cs typeface="Open Sans Light"/>
              <a:sym typeface="Open Sans Light"/>
            </a:endParaRPr>
          </a:p>
        </p:txBody>
      </p:sp>
      <p:pic>
        <p:nvPicPr>
          <p:cNvPr id="382" name="Google Shape;382;p45"/>
          <p:cNvPicPr preferRelativeResize="0"/>
          <p:nvPr/>
        </p:nvPicPr>
        <p:blipFill rotWithShape="1">
          <a:blip r:embed="rId3">
            <a:alphaModFix/>
          </a:blip>
          <a:srcRect l="2656" t="44877" r="2466" b="2609"/>
          <a:stretch/>
        </p:blipFill>
        <p:spPr>
          <a:xfrm>
            <a:off x="1050300" y="516675"/>
            <a:ext cx="7043398" cy="4028876"/>
          </a:xfrm>
          <a:prstGeom prst="rect">
            <a:avLst/>
          </a:prstGeom>
          <a:noFill/>
          <a:ln>
            <a:noFill/>
          </a:ln>
        </p:spPr>
      </p:pic>
      <p:sp>
        <p:nvSpPr>
          <p:cNvPr id="383" name="Google Shape;383;p45"/>
          <p:cNvSpPr/>
          <p:nvPr/>
        </p:nvSpPr>
        <p:spPr>
          <a:xfrm>
            <a:off x="2787934" y="727491"/>
            <a:ext cx="5193475" cy="976425"/>
          </a:xfrm>
          <a:custGeom>
            <a:avLst/>
            <a:gdLst/>
            <a:ahLst/>
            <a:cxnLst/>
            <a:rect l="l" t="t" r="r" b="b"/>
            <a:pathLst>
              <a:path w="207739" h="39057" extrusionOk="0">
                <a:moveTo>
                  <a:pt x="13421" y="7692"/>
                </a:moveTo>
                <a:cubicBezTo>
                  <a:pt x="22172" y="4945"/>
                  <a:pt x="54652" y="8139"/>
                  <a:pt x="68992" y="6925"/>
                </a:cubicBezTo>
                <a:cubicBezTo>
                  <a:pt x="83332" y="5711"/>
                  <a:pt x="89112" y="1432"/>
                  <a:pt x="99460" y="410"/>
                </a:cubicBezTo>
                <a:cubicBezTo>
                  <a:pt x="109808" y="-612"/>
                  <a:pt x="120539" y="570"/>
                  <a:pt x="131078" y="793"/>
                </a:cubicBezTo>
                <a:cubicBezTo>
                  <a:pt x="141617" y="1017"/>
                  <a:pt x="151932" y="474"/>
                  <a:pt x="162695" y="1751"/>
                </a:cubicBezTo>
                <a:cubicBezTo>
                  <a:pt x="173458" y="3029"/>
                  <a:pt x="190737" y="2294"/>
                  <a:pt x="195655" y="8458"/>
                </a:cubicBezTo>
                <a:cubicBezTo>
                  <a:pt x="200573" y="14622"/>
                  <a:pt x="222066" y="36244"/>
                  <a:pt x="192205" y="38735"/>
                </a:cubicBezTo>
                <a:cubicBezTo>
                  <a:pt x="162344" y="41226"/>
                  <a:pt x="46284" y="28579"/>
                  <a:pt x="16487" y="23405"/>
                </a:cubicBezTo>
                <a:cubicBezTo>
                  <a:pt x="-13310" y="18231"/>
                  <a:pt x="4670" y="10439"/>
                  <a:pt x="13421" y="7692"/>
                </a:cubicBezTo>
                <a:close/>
              </a:path>
            </a:pathLst>
          </a:custGeom>
          <a:noFill/>
          <a:ln w="19050" cap="flat" cmpd="sng">
            <a:solidFill>
              <a:srgbClr val="990000"/>
            </a:solidFill>
            <a:prstDash val="solid"/>
            <a:round/>
            <a:headEnd type="none" w="med" len="med"/>
            <a:tailEnd type="none" w="med" len="me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7"/>
        <p:cNvGrpSpPr/>
        <p:nvPr/>
      </p:nvGrpSpPr>
      <p:grpSpPr>
        <a:xfrm>
          <a:off x="0" y="0"/>
          <a:ext cx="0" cy="0"/>
          <a:chOff x="0" y="0"/>
          <a:chExt cx="0" cy="0"/>
        </a:xfrm>
      </p:grpSpPr>
      <p:sp>
        <p:nvSpPr>
          <p:cNvPr id="388" name="Google Shape;388;p46"/>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6"/>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WE TEST MICROSERVICES NOW</a:t>
            </a:r>
            <a:endParaRPr sz="800">
              <a:solidFill>
                <a:srgbClr val="FFFFFF"/>
              </a:solidFill>
              <a:latin typeface="Open Sans Light"/>
              <a:ea typeface="Open Sans Light"/>
              <a:cs typeface="Open Sans Light"/>
              <a:sym typeface="Open Sans Light"/>
            </a:endParaRPr>
          </a:p>
        </p:txBody>
      </p:sp>
      <p:sp>
        <p:nvSpPr>
          <p:cNvPr id="390" name="Google Shape;390;p46"/>
          <p:cNvSpPr txBox="1"/>
          <p:nvPr/>
        </p:nvSpPr>
        <p:spPr>
          <a:xfrm>
            <a:off x="125" y="382375"/>
            <a:ext cx="9144000" cy="4761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solidFill>
                  <a:srgbClr val="434343"/>
                </a:solidFill>
                <a:latin typeface="Open Sans"/>
                <a:ea typeface="Open Sans"/>
                <a:cs typeface="Open Sans"/>
                <a:sym typeface="Open Sans"/>
              </a:rPr>
              <a:t>Branches per box </a:t>
            </a:r>
            <a:r>
              <a:rPr lang="en" sz="1800">
                <a:solidFill>
                  <a:srgbClr val="434343"/>
                </a:solidFill>
                <a:latin typeface="Open Sans"/>
                <a:ea typeface="Open Sans"/>
                <a:cs typeface="Open Sans"/>
                <a:sym typeface="Open Sans"/>
              </a:rPr>
              <a:t>vs </a:t>
            </a:r>
            <a:r>
              <a:rPr lang="en" sz="1800" b="1">
                <a:solidFill>
                  <a:srgbClr val="434343"/>
                </a:solidFill>
                <a:latin typeface="Open Sans"/>
                <a:ea typeface="Open Sans"/>
                <a:cs typeface="Open Sans"/>
                <a:sym typeface="Open Sans"/>
              </a:rPr>
              <a:t>test cases required</a:t>
            </a:r>
            <a:endParaRPr sz="1800" b="1">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endParaRPr sz="1800">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r>
              <a:rPr lang="en" sz="1800">
                <a:solidFill>
                  <a:srgbClr val="434343"/>
                </a:solidFill>
                <a:latin typeface="Open Sans"/>
                <a:ea typeface="Open Sans"/>
                <a:cs typeface="Open Sans"/>
                <a:sym typeface="Open Sans"/>
              </a:rPr>
              <a:t>2 code branches = 128 tests</a:t>
            </a:r>
            <a:endParaRPr sz="1800">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r>
              <a:rPr lang="en" sz="1800">
                <a:solidFill>
                  <a:srgbClr val="434343"/>
                </a:solidFill>
                <a:latin typeface="Open Sans"/>
                <a:ea typeface="Open Sans"/>
                <a:cs typeface="Open Sans"/>
                <a:sym typeface="Open Sans"/>
              </a:rPr>
              <a:t>5 code branches = 78,125 tests</a:t>
            </a:r>
            <a:endParaRPr sz="1800">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r>
              <a:rPr lang="en" sz="1800">
                <a:solidFill>
                  <a:srgbClr val="434343"/>
                </a:solidFill>
                <a:latin typeface="Open Sans"/>
                <a:ea typeface="Open Sans"/>
                <a:cs typeface="Open Sans"/>
                <a:sym typeface="Open Sans"/>
              </a:rPr>
              <a:t>10 code branches = 10M tests</a:t>
            </a:r>
            <a:endParaRPr sz="18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endParaRPr sz="1800">
              <a:solidFill>
                <a:srgbClr val="434343"/>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4"/>
        <p:cNvGrpSpPr/>
        <p:nvPr/>
      </p:nvGrpSpPr>
      <p:grpSpPr>
        <a:xfrm>
          <a:off x="0" y="0"/>
          <a:ext cx="0" cy="0"/>
          <a:chOff x="0" y="0"/>
          <a:chExt cx="0" cy="0"/>
        </a:xfrm>
      </p:grpSpPr>
      <p:sp>
        <p:nvSpPr>
          <p:cNvPr id="395" name="Google Shape;395;p47"/>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7"/>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WE TEST MICROSERVICES NOW</a:t>
            </a:r>
            <a:endParaRPr sz="800">
              <a:solidFill>
                <a:srgbClr val="FFFFFF"/>
              </a:solidFill>
              <a:latin typeface="Open Sans Light"/>
              <a:ea typeface="Open Sans Light"/>
              <a:cs typeface="Open Sans Light"/>
              <a:sym typeface="Open Sans Light"/>
            </a:endParaRPr>
          </a:p>
        </p:txBody>
      </p:sp>
      <p:pic>
        <p:nvPicPr>
          <p:cNvPr id="397" name="Google Shape;397;p47"/>
          <p:cNvPicPr preferRelativeResize="0"/>
          <p:nvPr/>
        </p:nvPicPr>
        <p:blipFill rotWithShape="1">
          <a:blip r:embed="rId3">
            <a:alphaModFix/>
          </a:blip>
          <a:srcRect/>
          <a:stretch/>
        </p:blipFill>
        <p:spPr>
          <a:xfrm>
            <a:off x="463300" y="685402"/>
            <a:ext cx="8146659" cy="37742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1"/>
        <p:cNvGrpSpPr/>
        <p:nvPr/>
      </p:nvGrpSpPr>
      <p:grpSpPr>
        <a:xfrm>
          <a:off x="0" y="0"/>
          <a:ext cx="0" cy="0"/>
          <a:chOff x="0" y="0"/>
          <a:chExt cx="0" cy="0"/>
        </a:xfrm>
      </p:grpSpPr>
      <p:sp>
        <p:nvSpPr>
          <p:cNvPr id="402" name="Google Shape;402;p48"/>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8"/>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A BETTER WAY TO TEST MICROSERVICES</a:t>
            </a:r>
            <a:endParaRPr sz="800">
              <a:solidFill>
                <a:srgbClr val="FFFFFF"/>
              </a:solidFill>
              <a:latin typeface="Open Sans Light"/>
              <a:ea typeface="Open Sans Light"/>
              <a:cs typeface="Open Sans Light"/>
              <a:sym typeface="Open Sans Light"/>
            </a:endParaRPr>
          </a:p>
        </p:txBody>
      </p:sp>
      <p:sp>
        <p:nvSpPr>
          <p:cNvPr id="404" name="Google Shape;404;p48"/>
          <p:cNvSpPr txBox="1"/>
          <p:nvPr/>
        </p:nvSpPr>
        <p:spPr>
          <a:xfrm>
            <a:off x="613025" y="382375"/>
            <a:ext cx="7053300" cy="40221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800">
                <a:solidFill>
                  <a:srgbClr val="434343"/>
                </a:solidFill>
                <a:latin typeface="Open Sans"/>
                <a:ea typeface="Open Sans"/>
                <a:cs typeface="Open Sans"/>
                <a:sym typeface="Open Sans"/>
              </a:rPr>
              <a:t>Good tests have the </a:t>
            </a:r>
            <a:r>
              <a:rPr lang="en" sz="1800" b="1">
                <a:solidFill>
                  <a:srgbClr val="434343"/>
                </a:solidFill>
                <a:latin typeface="Open Sans"/>
                <a:ea typeface="Open Sans"/>
                <a:cs typeface="Open Sans"/>
                <a:sym typeface="Open Sans"/>
              </a:rPr>
              <a:t>exact opposite </a:t>
            </a:r>
            <a:r>
              <a:rPr lang="en" sz="1800">
                <a:solidFill>
                  <a:srgbClr val="434343"/>
                </a:solidFill>
                <a:latin typeface="Open Sans"/>
                <a:ea typeface="Open Sans"/>
                <a:cs typeface="Open Sans"/>
                <a:sym typeface="Open Sans"/>
              </a:rPr>
              <a:t>properties</a:t>
            </a:r>
            <a:endParaRPr sz="1800">
              <a:solidFill>
                <a:srgbClr val="434343"/>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8"/>
        <p:cNvGrpSpPr/>
        <p:nvPr/>
      </p:nvGrpSpPr>
      <p:grpSpPr>
        <a:xfrm>
          <a:off x="0" y="0"/>
          <a:ext cx="0" cy="0"/>
          <a:chOff x="0" y="0"/>
          <a:chExt cx="0" cy="0"/>
        </a:xfrm>
      </p:grpSpPr>
      <p:sp>
        <p:nvSpPr>
          <p:cNvPr id="409" name="Google Shape;409;p49"/>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9"/>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sp>
        <p:nvSpPr>
          <p:cNvPr id="411" name="Google Shape;411;p49"/>
          <p:cNvSpPr txBox="1"/>
          <p:nvPr/>
        </p:nvSpPr>
        <p:spPr>
          <a:xfrm>
            <a:off x="613025" y="382375"/>
            <a:ext cx="7053300" cy="4022100"/>
          </a:xfrm>
          <a:prstGeom prst="rect">
            <a:avLst/>
          </a:prstGeom>
          <a:noFill/>
          <a:ln>
            <a:noFill/>
          </a:ln>
        </p:spPr>
        <p:txBody>
          <a:bodyPr spcFirstLastPara="1" wrap="square" lIns="91425" tIns="91425" rIns="91425" bIns="91425" anchor="ctr" anchorCtr="0">
            <a:noAutofit/>
          </a:bodyPr>
          <a:lstStyle/>
          <a:p>
            <a:pPr marL="457200" lvl="0" indent="0" algn="ctr" rtl="0">
              <a:lnSpc>
                <a:spcPct val="115000"/>
              </a:lnSpc>
              <a:spcBef>
                <a:spcPts val="0"/>
              </a:spcBef>
              <a:spcAft>
                <a:spcPts val="0"/>
              </a:spcAft>
              <a:buNone/>
            </a:pPr>
            <a:r>
              <a:rPr lang="en" sz="1800">
                <a:solidFill>
                  <a:srgbClr val="434343"/>
                </a:solidFill>
                <a:latin typeface="Open Sans"/>
                <a:ea typeface="Open Sans"/>
                <a:cs typeface="Open Sans"/>
                <a:sym typeface="Open Sans"/>
              </a:rPr>
              <a:t>Mocks to the rescue?</a:t>
            </a:r>
            <a:endParaRPr sz="1800">
              <a:solidFill>
                <a:srgbClr val="434343"/>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5"/>
        <p:cNvGrpSpPr/>
        <p:nvPr/>
      </p:nvGrpSpPr>
      <p:grpSpPr>
        <a:xfrm>
          <a:off x="0" y="0"/>
          <a:ext cx="0" cy="0"/>
          <a:chOff x="0" y="0"/>
          <a:chExt cx="0" cy="0"/>
        </a:xfrm>
      </p:grpSpPr>
      <p:sp>
        <p:nvSpPr>
          <p:cNvPr id="416" name="Google Shape;416;p50"/>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0"/>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pic>
        <p:nvPicPr>
          <p:cNvPr id="418" name="Google Shape;418;p50"/>
          <p:cNvPicPr preferRelativeResize="0"/>
          <p:nvPr/>
        </p:nvPicPr>
        <p:blipFill rotWithShape="1">
          <a:blip r:embed="rId3">
            <a:alphaModFix/>
          </a:blip>
          <a:srcRect l="2395" t="4644" r="2175" b="4644"/>
          <a:stretch/>
        </p:blipFill>
        <p:spPr>
          <a:xfrm>
            <a:off x="1108400" y="531587"/>
            <a:ext cx="6927175" cy="40803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2"/>
        <p:cNvGrpSpPr/>
        <p:nvPr/>
      </p:nvGrpSpPr>
      <p:grpSpPr>
        <a:xfrm>
          <a:off x="0" y="0"/>
          <a:ext cx="0" cy="0"/>
          <a:chOff x="0" y="0"/>
          <a:chExt cx="0" cy="0"/>
        </a:xfrm>
      </p:grpSpPr>
      <p:sp>
        <p:nvSpPr>
          <p:cNvPr id="423" name="Google Shape;423;p51"/>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1"/>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pic>
        <p:nvPicPr>
          <p:cNvPr id="425" name="Google Shape;425;p51"/>
          <p:cNvPicPr preferRelativeResize="0"/>
          <p:nvPr/>
        </p:nvPicPr>
        <p:blipFill rotWithShape="1">
          <a:blip r:embed="rId3">
            <a:alphaModFix/>
          </a:blip>
          <a:srcRect l="2395" t="4644" r="2175" b="4644"/>
          <a:stretch/>
        </p:blipFill>
        <p:spPr>
          <a:xfrm>
            <a:off x="1108413" y="531587"/>
            <a:ext cx="6927175" cy="4080326"/>
          </a:xfrm>
          <a:prstGeom prst="rect">
            <a:avLst/>
          </a:prstGeom>
          <a:noFill/>
          <a:ln>
            <a:noFill/>
          </a:ln>
        </p:spPr>
      </p:pic>
      <p:pic>
        <p:nvPicPr>
          <p:cNvPr id="426" name="Google Shape;426;p51"/>
          <p:cNvPicPr preferRelativeResize="0"/>
          <p:nvPr/>
        </p:nvPicPr>
        <p:blipFill>
          <a:blip r:embed="rId4">
            <a:alphaModFix/>
          </a:blip>
          <a:stretch>
            <a:fillRect/>
          </a:stretch>
        </p:blipFill>
        <p:spPr>
          <a:xfrm>
            <a:off x="4326263" y="2269593"/>
            <a:ext cx="423646" cy="345269"/>
          </a:xfrm>
          <a:prstGeom prst="rect">
            <a:avLst/>
          </a:prstGeom>
          <a:noFill/>
          <a:ln>
            <a:noFill/>
          </a:ln>
        </p:spPr>
      </p:pic>
      <p:pic>
        <p:nvPicPr>
          <p:cNvPr id="427" name="Google Shape;427;p51"/>
          <p:cNvPicPr preferRelativeResize="0"/>
          <p:nvPr/>
        </p:nvPicPr>
        <p:blipFill rotWithShape="1">
          <a:blip r:embed="rId3">
            <a:alphaModFix/>
          </a:blip>
          <a:srcRect l="57953" t="45637" r="34632" b="46687"/>
          <a:stretch/>
        </p:blipFill>
        <p:spPr>
          <a:xfrm>
            <a:off x="5013574" y="2685889"/>
            <a:ext cx="538199" cy="345269"/>
          </a:xfrm>
          <a:prstGeom prst="rect">
            <a:avLst/>
          </a:prstGeom>
          <a:noFill/>
          <a:ln>
            <a:noFill/>
          </a:ln>
        </p:spPr>
      </p:pic>
      <p:pic>
        <p:nvPicPr>
          <p:cNvPr id="428" name="Google Shape;428;p51"/>
          <p:cNvPicPr preferRelativeResize="0"/>
          <p:nvPr/>
        </p:nvPicPr>
        <p:blipFill rotWithShape="1">
          <a:blip r:embed="rId3">
            <a:alphaModFix/>
          </a:blip>
          <a:srcRect l="57953" t="45637" r="34632" b="46687"/>
          <a:stretch/>
        </p:blipFill>
        <p:spPr>
          <a:xfrm rot="10800000">
            <a:off x="3436874" y="1924348"/>
            <a:ext cx="538199" cy="345269"/>
          </a:xfrm>
          <a:prstGeom prst="rect">
            <a:avLst/>
          </a:prstGeom>
          <a:noFill/>
          <a:ln>
            <a:noFill/>
          </a:ln>
        </p:spPr>
      </p:pic>
      <p:sp>
        <p:nvSpPr>
          <p:cNvPr id="429" name="Google Shape;429;p51"/>
          <p:cNvSpPr/>
          <p:nvPr/>
        </p:nvSpPr>
        <p:spPr>
          <a:xfrm>
            <a:off x="3416050" y="2368112"/>
            <a:ext cx="538200" cy="40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1"/>
          <p:cNvSpPr/>
          <p:nvPr/>
        </p:nvSpPr>
        <p:spPr>
          <a:xfrm>
            <a:off x="5101225" y="2238590"/>
            <a:ext cx="538200" cy="40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Shape 161"/>
        <p:cNvGrpSpPr/>
        <p:nvPr/>
      </p:nvGrpSpPr>
      <p:grpSpPr>
        <a:xfrm>
          <a:off x="0" y="0"/>
          <a:ext cx="0" cy="0"/>
          <a:chOff x="0" y="0"/>
          <a:chExt cx="0" cy="0"/>
        </a:xfrm>
      </p:grpSpPr>
      <p:sp>
        <p:nvSpPr>
          <p:cNvPr id="162" name="Google Shape;162;p34"/>
          <p:cNvSpPr txBox="1"/>
          <p:nvPr/>
        </p:nvSpPr>
        <p:spPr>
          <a:xfrm>
            <a:off x="0" y="382375"/>
            <a:ext cx="9144000" cy="402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F3F3F3"/>
                </a:solidFill>
                <a:latin typeface="Open Sans"/>
                <a:ea typeface="Open Sans"/>
                <a:cs typeface="Open Sans"/>
                <a:sym typeface="Open Sans"/>
              </a:rPr>
              <a:t>WORKSHOP</a:t>
            </a:r>
            <a:endParaRPr sz="1800">
              <a:solidFill>
                <a:srgbClr val="F3F3F3"/>
              </a:solidFill>
              <a:latin typeface="Open Sans"/>
              <a:ea typeface="Open Sans"/>
              <a:cs typeface="Open Sans"/>
              <a:sym typeface="Open Sans"/>
            </a:endParaRPr>
          </a:p>
          <a:p>
            <a:pPr marL="0" lvl="0" indent="0" algn="ctr" rtl="0">
              <a:lnSpc>
                <a:spcPct val="115000"/>
              </a:lnSpc>
              <a:spcBef>
                <a:spcPts val="0"/>
              </a:spcBef>
              <a:spcAft>
                <a:spcPts val="0"/>
              </a:spcAft>
              <a:buNone/>
            </a:pPr>
            <a:r>
              <a:rPr lang="en">
                <a:solidFill>
                  <a:srgbClr val="F3F3F3"/>
                </a:solidFill>
                <a:latin typeface="Open Sans"/>
                <a:ea typeface="Open Sans"/>
                <a:cs typeface="Open Sans"/>
                <a:sym typeface="Open Sans"/>
              </a:rPr>
              <a:t>(https://github.com/pact-foundation/pact-workshop-js)</a:t>
            </a:r>
            <a:endParaRPr>
              <a:solidFill>
                <a:srgbClr val="F3F3F3"/>
              </a:solidFill>
              <a:latin typeface="Open Sans"/>
              <a:ea typeface="Open Sans"/>
              <a:cs typeface="Open Sans"/>
              <a:sym typeface="Open Sans"/>
            </a:endParaRPr>
          </a:p>
        </p:txBody>
      </p:sp>
      <p:sp>
        <p:nvSpPr>
          <p:cNvPr id="167" name="Google Shape;167;p34"/>
          <p:cNvSpPr txBox="1"/>
          <p:nvPr/>
        </p:nvSpPr>
        <p:spPr>
          <a:xfrm>
            <a:off x="578575" y="863700"/>
            <a:ext cx="71619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Clr>
                <a:srgbClr val="000000"/>
              </a:buClr>
              <a:buSzPts val="1100"/>
              <a:buFont typeface="Arial"/>
              <a:buNone/>
            </a:pPr>
            <a:endParaRPr sz="1800" i="1">
              <a:solidFill>
                <a:srgbClr val="2DCBB1"/>
              </a:solidFill>
              <a:latin typeface="Open Sans"/>
              <a:ea typeface="Open Sans"/>
              <a:cs typeface="Open Sans"/>
              <a:sym typeface="Open Sans"/>
            </a:endParaRPr>
          </a:p>
        </p:txBody>
      </p:sp>
      <p:sp>
        <p:nvSpPr>
          <p:cNvPr id="168" name="Google Shape;168;p34"/>
          <p:cNvSpPr txBox="1"/>
          <p:nvPr/>
        </p:nvSpPr>
        <p:spPr>
          <a:xfrm rot="-1799872">
            <a:off x="-645040" y="870861"/>
            <a:ext cx="5115329" cy="400128"/>
          </a:xfrm>
          <a:prstGeom prst="rect">
            <a:avLst/>
          </a:prstGeom>
          <a:solidFill>
            <a:srgbClr val="ED7D3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REMINDER</a:t>
            </a:r>
            <a:endParaRPr>
              <a:solidFill>
                <a:schemeClr val="lt1"/>
              </a:solidFill>
            </a:endParaRPr>
          </a:p>
        </p:txBody>
      </p:sp>
      <p:sp>
        <p:nvSpPr>
          <p:cNvPr id="169" name="Google Shape;169;p34"/>
          <p:cNvSpPr txBox="1"/>
          <p:nvPr/>
        </p:nvSpPr>
        <p:spPr>
          <a:xfrm>
            <a:off x="676775" y="3005150"/>
            <a:ext cx="5824200" cy="218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solidFill>
                  <a:schemeClr val="lt1"/>
                </a:solidFill>
                <a:latin typeface="Open Sans"/>
                <a:ea typeface="Open Sans"/>
                <a:cs typeface="Open Sans"/>
                <a:sym typeface="Open Sans"/>
              </a:rPr>
              <a:t>Pre-requisites</a:t>
            </a:r>
            <a:endParaRPr sz="10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000">
              <a:solidFill>
                <a:schemeClr val="lt1"/>
              </a:solidFill>
              <a:latin typeface="Open Sans"/>
              <a:ea typeface="Open Sans"/>
              <a:cs typeface="Open Sans"/>
              <a:sym typeface="Open Sans"/>
            </a:endParaRPr>
          </a:p>
          <a:p>
            <a:pPr marL="457200" indent="-292100">
              <a:lnSpc>
                <a:spcPct val="115000"/>
              </a:lnSpc>
              <a:buClr>
                <a:schemeClr val="lt1"/>
              </a:buClr>
              <a:buSzPts val="1000"/>
              <a:buFont typeface="Open Sans"/>
              <a:buAutoNum type="arabicPeriod"/>
            </a:pPr>
            <a:r>
              <a:rPr lang="en" sz="1000" dirty="0">
                <a:solidFill>
                  <a:schemeClr val="lt1"/>
                </a:solidFill>
                <a:latin typeface="Open Sans"/>
                <a:ea typeface="Open Sans"/>
                <a:cs typeface="Open Sans"/>
                <a:sym typeface="Open Sans"/>
              </a:rPr>
              <a:t>Node.js 16, 18 or 20</a:t>
            </a:r>
            <a:endParaRPr sz="1000" dirty="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AutoNum type="arabicPeriod"/>
            </a:pPr>
            <a:r>
              <a:rPr lang="en" sz="1000" dirty="0">
                <a:solidFill>
                  <a:schemeClr val="lt1"/>
                </a:solidFill>
                <a:latin typeface="Open Sans"/>
                <a:ea typeface="Open Sans"/>
                <a:cs typeface="Open Sans"/>
                <a:sym typeface="Open Sans"/>
              </a:rPr>
              <a:t>Clone project</a:t>
            </a:r>
            <a:endParaRPr sz="1000" dirty="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AutoNum type="arabicPeriod"/>
            </a:pPr>
            <a:r>
              <a:rPr lang="en" sz="1000" dirty="0">
                <a:solidFill>
                  <a:schemeClr val="lt1"/>
                </a:solidFill>
                <a:latin typeface="Open Sans"/>
                <a:ea typeface="Open Sans"/>
                <a:cs typeface="Open Sans"/>
                <a:sym typeface="Open Sans"/>
              </a:rPr>
              <a:t>Run </a:t>
            </a:r>
            <a:r>
              <a:rPr lang="en" sz="1000" dirty="0" err="1">
                <a:solidFill>
                  <a:schemeClr val="lt1"/>
                </a:solidFill>
                <a:latin typeface="Courier New"/>
                <a:ea typeface="Courier New"/>
                <a:cs typeface="Courier New"/>
                <a:sym typeface="Courier New"/>
              </a:rPr>
              <a:t>npm</a:t>
            </a:r>
            <a:r>
              <a:rPr lang="en" sz="1000" dirty="0">
                <a:solidFill>
                  <a:schemeClr val="lt1"/>
                </a:solidFill>
                <a:latin typeface="Courier New"/>
                <a:ea typeface="Courier New"/>
                <a:cs typeface="Courier New"/>
                <a:sym typeface="Courier New"/>
              </a:rPr>
              <a:t> </a:t>
            </a:r>
            <a:r>
              <a:rPr lang="en" sz="1000" dirty="0" err="1">
                <a:solidFill>
                  <a:schemeClr val="lt1"/>
                </a:solidFill>
                <a:latin typeface="Courier New"/>
                <a:ea typeface="Courier New"/>
                <a:cs typeface="Courier New"/>
                <a:sym typeface="Courier New"/>
              </a:rPr>
              <a:t>i</a:t>
            </a:r>
            <a:endParaRPr sz="1000" dirty="0" err="1">
              <a:solidFill>
                <a:schemeClr val="lt1"/>
              </a:solidFill>
              <a:latin typeface="Courier New"/>
              <a:ea typeface="Courier New"/>
              <a:cs typeface="Courier New"/>
              <a:sym typeface="Courier New"/>
            </a:endParaRPr>
          </a:p>
          <a:p>
            <a:pPr marL="457200" lvl="0" indent="-292100" algn="l" rtl="0">
              <a:lnSpc>
                <a:spcPct val="115000"/>
              </a:lnSpc>
              <a:spcBef>
                <a:spcPts val="0"/>
              </a:spcBef>
              <a:spcAft>
                <a:spcPts val="0"/>
              </a:spcAft>
              <a:buClr>
                <a:schemeClr val="lt1"/>
              </a:buClr>
              <a:buSzPts val="1000"/>
              <a:buAutoNum type="arabicPeriod"/>
            </a:pPr>
            <a:r>
              <a:rPr lang="en" sz="1000" dirty="0">
                <a:solidFill>
                  <a:schemeClr val="lt1"/>
                </a:solidFill>
                <a:latin typeface="Open Sans"/>
                <a:ea typeface="Open Sans"/>
                <a:cs typeface="Open Sans"/>
                <a:sym typeface="Open Sans"/>
              </a:rPr>
              <a:t>Have a </a:t>
            </a:r>
            <a:r>
              <a:rPr lang="en" sz="1000" dirty="0" err="1">
                <a:solidFill>
                  <a:schemeClr val="lt1"/>
                </a:solidFill>
                <a:latin typeface="Open Sans"/>
                <a:ea typeface="Open Sans"/>
                <a:cs typeface="Open Sans"/>
                <a:sym typeface="Open Sans"/>
              </a:rPr>
              <a:t>PactFlow</a:t>
            </a:r>
            <a:r>
              <a:rPr lang="en" sz="1000" dirty="0">
                <a:solidFill>
                  <a:schemeClr val="lt1"/>
                </a:solidFill>
                <a:latin typeface="Open Sans"/>
                <a:ea typeface="Open Sans"/>
                <a:cs typeface="Open Sans"/>
                <a:sym typeface="Open Sans"/>
              </a:rPr>
              <a:t> account and a read-write API token</a:t>
            </a:r>
            <a:endParaRPr sz="1000" dirty="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AutoNum type="arabicPeriod"/>
            </a:pPr>
            <a:r>
              <a:rPr lang="en" sz="1000" dirty="0">
                <a:solidFill>
                  <a:schemeClr val="lt1"/>
                </a:solidFill>
                <a:latin typeface="Open Sans"/>
                <a:ea typeface="Open Sans"/>
                <a:cs typeface="Open Sans"/>
                <a:sym typeface="Open Sans"/>
              </a:rPr>
              <a:t>Comfortable operating a command line / terminal</a:t>
            </a:r>
            <a:endParaRPr sz="1000" dirty="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AutoNum type="arabicPeriod"/>
            </a:pPr>
            <a:r>
              <a:rPr lang="en" sz="1000" dirty="0">
                <a:solidFill>
                  <a:schemeClr val="lt1"/>
                </a:solidFill>
                <a:latin typeface="Open Sans"/>
                <a:ea typeface="Open Sans"/>
                <a:cs typeface="Open Sans"/>
                <a:sym typeface="Open Sans"/>
              </a:rPr>
              <a:t>OSX or Linux environment ideal</a:t>
            </a:r>
            <a:endParaRPr sz="10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000">
              <a:solidFill>
                <a:schemeClr val="lt1"/>
              </a:solidFill>
              <a:latin typeface="Open Sans"/>
              <a:ea typeface="Open Sans"/>
              <a:cs typeface="Open Sans"/>
              <a:sym typeface="Open Sans"/>
            </a:endParaRPr>
          </a:p>
        </p:txBody>
      </p:sp>
      <p:pic>
        <p:nvPicPr>
          <p:cNvPr id="3" name="Picture 2" descr="A black and white sign with white text&#10;&#10;Description automatically generated">
            <a:extLst>
              <a:ext uri="{FF2B5EF4-FFF2-40B4-BE49-F238E27FC236}">
                <a16:creationId xmlns:a16="http://schemas.microsoft.com/office/drawing/2014/main" id="{07AB8563-BA1F-B854-4F98-D21D3D443A58}"/>
              </a:ext>
            </a:extLst>
          </p:cNvPr>
          <p:cNvPicPr>
            <a:picLocks noChangeAspect="1"/>
          </p:cNvPicPr>
          <p:nvPr/>
        </p:nvPicPr>
        <p:blipFill>
          <a:blip r:embed="rId3"/>
          <a:stretch>
            <a:fillRect/>
          </a:stretch>
        </p:blipFill>
        <p:spPr>
          <a:xfrm>
            <a:off x="7099887" y="4497203"/>
            <a:ext cx="1733341" cy="4851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4"/>
        <p:cNvGrpSpPr/>
        <p:nvPr/>
      </p:nvGrpSpPr>
      <p:grpSpPr>
        <a:xfrm>
          <a:off x="0" y="0"/>
          <a:ext cx="0" cy="0"/>
          <a:chOff x="0" y="0"/>
          <a:chExt cx="0" cy="0"/>
        </a:xfrm>
      </p:grpSpPr>
      <p:sp>
        <p:nvSpPr>
          <p:cNvPr id="435" name="Google Shape;435;p52"/>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2"/>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sp>
        <p:nvSpPr>
          <p:cNvPr id="437" name="Google Shape;437;p52"/>
          <p:cNvSpPr txBox="1"/>
          <p:nvPr/>
        </p:nvSpPr>
        <p:spPr>
          <a:xfrm>
            <a:off x="8472458" y="4666073"/>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900">
                <a:solidFill>
                  <a:srgbClr val="A6A6A6"/>
                </a:solidFill>
                <a:latin typeface="Open Sans"/>
                <a:ea typeface="Open Sans"/>
                <a:cs typeface="Open Sans"/>
                <a:sym typeface="Open Sans"/>
              </a:rPr>
              <a:t>20</a:t>
            </a:fld>
            <a:endParaRPr sz="900">
              <a:solidFill>
                <a:srgbClr val="A6A6A6"/>
              </a:solidFill>
              <a:latin typeface="Open Sans"/>
              <a:ea typeface="Open Sans"/>
              <a:cs typeface="Open Sans"/>
              <a:sym typeface="Open Sans"/>
            </a:endParaRPr>
          </a:p>
        </p:txBody>
      </p:sp>
      <p:sp>
        <p:nvSpPr>
          <p:cNvPr id="438" name="Google Shape;438;p52"/>
          <p:cNvSpPr/>
          <p:nvPr/>
        </p:nvSpPr>
        <p:spPr>
          <a:xfrm>
            <a:off x="4712100" y="1591687"/>
            <a:ext cx="4431900" cy="3553500"/>
          </a:xfrm>
          <a:prstGeom prst="rect">
            <a:avLst/>
          </a:pr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39" name="Google Shape;439;p52"/>
          <p:cNvSpPr txBox="1"/>
          <p:nvPr/>
        </p:nvSpPr>
        <p:spPr>
          <a:xfrm>
            <a:off x="398675" y="479945"/>
            <a:ext cx="8129400" cy="4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3000">
                <a:solidFill>
                  <a:srgbClr val="353737"/>
                </a:solidFill>
                <a:latin typeface="Open Sans"/>
                <a:ea typeface="Open Sans"/>
                <a:cs typeface="Open Sans"/>
                <a:sym typeface="Open Sans"/>
              </a:rPr>
              <a:t>Mocks</a:t>
            </a:r>
            <a:endParaRPr sz="3000">
              <a:solidFill>
                <a:srgbClr val="353737"/>
              </a:solidFill>
              <a:latin typeface="Open Sans"/>
              <a:ea typeface="Open Sans"/>
              <a:cs typeface="Open Sans"/>
              <a:sym typeface="Open Sans"/>
            </a:endParaRPr>
          </a:p>
        </p:txBody>
      </p:sp>
      <p:sp>
        <p:nvSpPr>
          <p:cNvPr id="440" name="Google Shape;440;p52"/>
          <p:cNvSpPr txBox="1"/>
          <p:nvPr/>
        </p:nvSpPr>
        <p:spPr>
          <a:xfrm>
            <a:off x="398675" y="1059948"/>
            <a:ext cx="4231500" cy="4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b="1">
                <a:solidFill>
                  <a:srgbClr val="353737"/>
                </a:solidFill>
                <a:latin typeface="Open Sans"/>
                <a:ea typeface="Open Sans"/>
                <a:cs typeface="Open Sans"/>
                <a:sym typeface="Open Sans"/>
              </a:rPr>
              <a:t>Solved problems</a:t>
            </a:r>
            <a:endParaRPr sz="2400" b="1">
              <a:solidFill>
                <a:srgbClr val="353737"/>
              </a:solidFill>
              <a:latin typeface="Open Sans"/>
              <a:ea typeface="Open Sans"/>
              <a:cs typeface="Open Sans"/>
              <a:sym typeface="Open Sans"/>
            </a:endParaRPr>
          </a:p>
        </p:txBody>
      </p:sp>
      <p:sp>
        <p:nvSpPr>
          <p:cNvPr id="441" name="Google Shape;441;p52"/>
          <p:cNvSpPr txBox="1"/>
          <p:nvPr/>
        </p:nvSpPr>
        <p:spPr>
          <a:xfrm>
            <a:off x="4912650" y="1059948"/>
            <a:ext cx="4231500" cy="4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b="1">
                <a:solidFill>
                  <a:srgbClr val="353737"/>
                </a:solidFill>
                <a:latin typeface="Open Sans"/>
                <a:ea typeface="Open Sans"/>
                <a:cs typeface="Open Sans"/>
                <a:sym typeface="Open Sans"/>
              </a:rPr>
              <a:t>New problems</a:t>
            </a:r>
            <a:endParaRPr sz="2400" b="1">
              <a:solidFill>
                <a:srgbClr val="353737"/>
              </a:solidFill>
              <a:latin typeface="Open Sans"/>
              <a:ea typeface="Open Sans"/>
              <a:cs typeface="Open Sans"/>
              <a:sym typeface="Open Sans"/>
            </a:endParaRPr>
          </a:p>
        </p:txBody>
      </p:sp>
      <p:sp>
        <p:nvSpPr>
          <p:cNvPr id="442" name="Google Shape;442;p52"/>
          <p:cNvSpPr/>
          <p:nvPr/>
        </p:nvSpPr>
        <p:spPr>
          <a:xfrm rot="10800000">
            <a:off x="4974250" y="1591754"/>
            <a:ext cx="332400" cy="2187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43" name="Google Shape;443;p52"/>
          <p:cNvSpPr txBox="1"/>
          <p:nvPr/>
        </p:nvSpPr>
        <p:spPr>
          <a:xfrm>
            <a:off x="4974250" y="1921319"/>
            <a:ext cx="3853800" cy="620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600"/>
              </a:spcAft>
              <a:buClr>
                <a:srgbClr val="353737"/>
              </a:buClr>
              <a:buSzPts val="2000"/>
              <a:buFont typeface="Open Sans"/>
              <a:buChar char="●"/>
            </a:pPr>
            <a:r>
              <a:rPr lang="en" sz="2000">
                <a:solidFill>
                  <a:srgbClr val="353737"/>
                </a:solidFill>
                <a:latin typeface="Open Sans"/>
                <a:ea typeface="Open Sans"/>
                <a:cs typeface="Open Sans"/>
                <a:sym typeface="Open Sans"/>
              </a:rPr>
              <a:t>Hard to keep both sides in sync</a:t>
            </a:r>
            <a:endParaRPr sz="2000">
              <a:solidFill>
                <a:srgbClr val="353737"/>
              </a:solidFill>
              <a:latin typeface="Open Sans"/>
              <a:ea typeface="Open Sans"/>
              <a:cs typeface="Open Sans"/>
              <a:sym typeface="Open Sans"/>
            </a:endParaRPr>
          </a:p>
        </p:txBody>
      </p:sp>
      <p:sp>
        <p:nvSpPr>
          <p:cNvPr id="444" name="Google Shape;444;p52"/>
          <p:cNvSpPr txBox="1"/>
          <p:nvPr/>
        </p:nvSpPr>
        <p:spPr>
          <a:xfrm>
            <a:off x="398675" y="1921319"/>
            <a:ext cx="3853800" cy="23322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353737"/>
              </a:buClr>
              <a:buSzPts val="2000"/>
              <a:buFont typeface="Open Sans"/>
              <a:buChar char="●"/>
            </a:pPr>
            <a:r>
              <a:rPr lang="en" sz="2000">
                <a:solidFill>
                  <a:srgbClr val="353737"/>
                </a:solidFill>
                <a:latin typeface="Open Sans"/>
                <a:ea typeface="Open Sans"/>
                <a:cs typeface="Open Sans"/>
                <a:sym typeface="Open Sans"/>
              </a:rPr>
              <a:t>Fast feedback</a:t>
            </a:r>
            <a:endParaRPr sz="2000">
              <a:solidFill>
                <a:srgbClr val="353737"/>
              </a:solidFill>
              <a:latin typeface="Open Sans"/>
              <a:ea typeface="Open Sans"/>
              <a:cs typeface="Open Sans"/>
              <a:sym typeface="Open Sans"/>
            </a:endParaRPr>
          </a:p>
          <a:p>
            <a:pPr marL="457200" lvl="0" indent="-355600" algn="l" rtl="0">
              <a:spcBef>
                <a:spcPts val="1000"/>
              </a:spcBef>
              <a:spcAft>
                <a:spcPts val="0"/>
              </a:spcAft>
              <a:buClr>
                <a:srgbClr val="353737"/>
              </a:buClr>
              <a:buSzPts val="2000"/>
              <a:buFont typeface="Open Sans"/>
              <a:buChar char="●"/>
            </a:pPr>
            <a:r>
              <a:rPr lang="en" sz="2000">
                <a:solidFill>
                  <a:srgbClr val="353737"/>
                </a:solidFill>
                <a:latin typeface="Open Sans"/>
                <a:ea typeface="Open Sans"/>
                <a:cs typeface="Open Sans"/>
                <a:sym typeface="Open Sans"/>
              </a:rPr>
              <a:t>Few dependencies</a:t>
            </a:r>
            <a:endParaRPr sz="2000">
              <a:solidFill>
                <a:srgbClr val="353737"/>
              </a:solidFill>
              <a:latin typeface="Open Sans"/>
              <a:ea typeface="Open Sans"/>
              <a:cs typeface="Open Sans"/>
              <a:sym typeface="Open Sans"/>
            </a:endParaRPr>
          </a:p>
          <a:p>
            <a:pPr marL="457200" lvl="0" indent="-355600" algn="l" rtl="0">
              <a:spcBef>
                <a:spcPts val="1000"/>
              </a:spcBef>
              <a:spcAft>
                <a:spcPts val="0"/>
              </a:spcAft>
              <a:buClr>
                <a:srgbClr val="353737"/>
              </a:buClr>
              <a:buSzPts val="2000"/>
              <a:buFont typeface="Open Sans"/>
              <a:buChar char="●"/>
            </a:pPr>
            <a:r>
              <a:rPr lang="en" sz="2000">
                <a:solidFill>
                  <a:srgbClr val="353737"/>
                </a:solidFill>
                <a:latin typeface="Open Sans"/>
                <a:ea typeface="Open Sans"/>
                <a:cs typeface="Open Sans"/>
                <a:sym typeface="Open Sans"/>
              </a:rPr>
              <a:t>No dedicated environment</a:t>
            </a:r>
            <a:endParaRPr sz="2000">
              <a:solidFill>
                <a:srgbClr val="353737"/>
              </a:solidFill>
              <a:latin typeface="Open Sans"/>
              <a:ea typeface="Open Sans"/>
              <a:cs typeface="Open Sans"/>
              <a:sym typeface="Open Sans"/>
            </a:endParaRPr>
          </a:p>
          <a:p>
            <a:pPr marL="457200" lvl="0" indent="-355600" algn="l" rtl="0">
              <a:spcBef>
                <a:spcPts val="1000"/>
              </a:spcBef>
              <a:spcAft>
                <a:spcPts val="0"/>
              </a:spcAft>
              <a:buClr>
                <a:srgbClr val="353737"/>
              </a:buClr>
              <a:buSzPts val="2000"/>
              <a:buFont typeface="Open Sans"/>
              <a:buChar char="●"/>
            </a:pPr>
            <a:r>
              <a:rPr lang="en" sz="2000">
                <a:solidFill>
                  <a:srgbClr val="353737"/>
                </a:solidFill>
                <a:latin typeface="Open Sans"/>
                <a:ea typeface="Open Sans"/>
                <a:cs typeface="Open Sans"/>
                <a:sym typeface="Open Sans"/>
              </a:rPr>
              <a:t>Reliable</a:t>
            </a:r>
            <a:endParaRPr sz="2000">
              <a:solidFill>
                <a:srgbClr val="353737"/>
              </a:solidFill>
              <a:latin typeface="Open Sans"/>
              <a:ea typeface="Open Sans"/>
              <a:cs typeface="Open Sans"/>
              <a:sym typeface="Open Sans"/>
            </a:endParaRPr>
          </a:p>
          <a:p>
            <a:pPr marL="457200" lvl="0" indent="-355600" algn="l" rtl="0">
              <a:spcBef>
                <a:spcPts val="1000"/>
              </a:spcBef>
              <a:spcAft>
                <a:spcPts val="0"/>
              </a:spcAft>
              <a:buClr>
                <a:srgbClr val="353737"/>
              </a:buClr>
              <a:buSzPts val="2000"/>
              <a:buFont typeface="Open Sans"/>
              <a:buChar char="●"/>
            </a:pPr>
            <a:r>
              <a:rPr lang="en" sz="2000">
                <a:solidFill>
                  <a:srgbClr val="353737"/>
                </a:solidFill>
                <a:latin typeface="Open Sans"/>
                <a:ea typeface="Open Sans"/>
                <a:cs typeface="Open Sans"/>
                <a:sym typeface="Open Sans"/>
              </a:rPr>
              <a:t>Easy to debug</a:t>
            </a:r>
            <a:endParaRPr sz="2000">
              <a:solidFill>
                <a:srgbClr val="353737"/>
              </a:solidFill>
              <a:latin typeface="Open Sans"/>
              <a:ea typeface="Open Sans"/>
              <a:cs typeface="Open Sans"/>
              <a:sym typeface="Open Sans"/>
            </a:endParaRPr>
          </a:p>
          <a:p>
            <a:pPr marL="0" lvl="0" indent="0" algn="l" rtl="0">
              <a:spcBef>
                <a:spcPts val="1000"/>
              </a:spcBef>
              <a:spcAft>
                <a:spcPts val="1000"/>
              </a:spcAft>
              <a:buNone/>
            </a:pPr>
            <a:endParaRPr sz="2000">
              <a:solidFill>
                <a:srgbClr val="353737"/>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8"/>
        <p:cNvGrpSpPr/>
        <p:nvPr/>
      </p:nvGrpSpPr>
      <p:grpSpPr>
        <a:xfrm>
          <a:off x="0" y="0"/>
          <a:ext cx="0" cy="0"/>
          <a:chOff x="0" y="0"/>
          <a:chExt cx="0" cy="0"/>
        </a:xfrm>
      </p:grpSpPr>
      <p:sp>
        <p:nvSpPr>
          <p:cNvPr id="449" name="Google Shape;449;p53"/>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3"/>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sp>
        <p:nvSpPr>
          <p:cNvPr id="451" name="Google Shape;451;p53"/>
          <p:cNvSpPr txBox="1"/>
          <p:nvPr/>
        </p:nvSpPr>
        <p:spPr>
          <a:xfrm>
            <a:off x="613025" y="382375"/>
            <a:ext cx="7053300" cy="4022100"/>
          </a:xfrm>
          <a:prstGeom prst="rect">
            <a:avLst/>
          </a:prstGeom>
          <a:noFill/>
          <a:ln>
            <a:noFill/>
          </a:ln>
        </p:spPr>
        <p:txBody>
          <a:bodyPr spcFirstLastPara="1" wrap="square" lIns="91425" tIns="91425" rIns="91425" bIns="91425" anchor="ctr" anchorCtr="0">
            <a:noAutofit/>
          </a:bodyPr>
          <a:lstStyle/>
          <a:p>
            <a:pPr marL="457200" algn="ctr">
              <a:lnSpc>
                <a:spcPct val="115000"/>
              </a:lnSpc>
            </a:pPr>
            <a:r>
              <a:rPr lang="en" sz="1800" dirty="0">
                <a:solidFill>
                  <a:srgbClr val="434343"/>
                </a:solidFill>
                <a:latin typeface="Open Sans"/>
                <a:ea typeface="Open Sans"/>
                <a:cs typeface="Open Sans"/>
                <a:sym typeface="Open Sans"/>
              </a:rPr>
              <a:t>How about API Specs?</a:t>
            </a:r>
            <a:endParaRPr sz="1800" dirty="0">
              <a:solidFill>
                <a:srgbClr val="434343"/>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6"/>
        <p:cNvGrpSpPr/>
        <p:nvPr/>
      </p:nvGrpSpPr>
      <p:grpSpPr>
        <a:xfrm>
          <a:off x="0" y="0"/>
          <a:ext cx="0" cy="0"/>
          <a:chOff x="0" y="0"/>
          <a:chExt cx="0" cy="0"/>
        </a:xfrm>
      </p:grpSpPr>
      <p:sp>
        <p:nvSpPr>
          <p:cNvPr id="457" name="Google Shape;457;p54"/>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4"/>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sp>
        <p:nvSpPr>
          <p:cNvPr id="459" name="Google Shape;459;p54"/>
          <p:cNvSpPr txBox="1"/>
          <p:nvPr/>
        </p:nvSpPr>
        <p:spPr>
          <a:xfrm>
            <a:off x="613025" y="382375"/>
            <a:ext cx="7053300" cy="4022100"/>
          </a:xfrm>
          <a:prstGeom prst="rect">
            <a:avLst/>
          </a:prstGeom>
          <a:noFill/>
          <a:ln>
            <a:noFill/>
          </a:ln>
        </p:spPr>
        <p:txBody>
          <a:bodyPr spcFirstLastPara="1" wrap="square" lIns="91425" tIns="91425" rIns="91425" bIns="91425" anchor="ctr" anchorCtr="0">
            <a:noAutofit/>
          </a:bodyPr>
          <a:lstStyle/>
          <a:p>
            <a:pPr>
              <a:lnSpc>
                <a:spcPct val="115000"/>
              </a:lnSpc>
              <a:buClr>
                <a:schemeClr val="dk1"/>
              </a:buClr>
              <a:buSzPts val="1100"/>
            </a:pPr>
            <a:r>
              <a:rPr lang="en" sz="1800" dirty="0">
                <a:solidFill>
                  <a:srgbClr val="434343"/>
                </a:solidFill>
                <a:latin typeface="Open Sans"/>
                <a:ea typeface="Open Sans"/>
                <a:cs typeface="Open Sans"/>
                <a:sym typeface="Open Sans"/>
              </a:rPr>
              <a:t>How to: Spec first development</a:t>
            </a:r>
            <a:endParaRPr sz="1800"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Open Sans"/>
              <a:ea typeface="Open Sans"/>
              <a:cs typeface="Open Sans"/>
              <a:sym typeface="Open Sans"/>
            </a:endParaRPr>
          </a:p>
          <a:p>
            <a:pPr marL="457200" indent="-342900">
              <a:lnSpc>
                <a:spcPct val="115000"/>
              </a:lnSpc>
              <a:buClr>
                <a:srgbClr val="434343"/>
              </a:buClr>
              <a:buSzPts val="1800"/>
              <a:buFont typeface="Open Sans"/>
              <a:buAutoNum type="arabicPeriod"/>
            </a:pPr>
            <a:r>
              <a:rPr lang="en" sz="1800" dirty="0">
                <a:solidFill>
                  <a:srgbClr val="434343"/>
                </a:solidFill>
                <a:latin typeface="Open Sans"/>
                <a:ea typeface="Open Sans"/>
                <a:cs typeface="Open Sans"/>
                <a:sym typeface="Open Sans"/>
              </a:rPr>
              <a:t>Architect independent of teams postulate API requirements</a:t>
            </a:r>
            <a:endParaRPr sz="1800" dirty="0">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AutoNum type="arabicPeriod"/>
            </a:pPr>
            <a:r>
              <a:rPr lang="en" sz="1800" dirty="0">
                <a:solidFill>
                  <a:srgbClr val="434343"/>
                </a:solidFill>
                <a:latin typeface="Open Sans"/>
                <a:ea typeface="Open Sans"/>
                <a:cs typeface="Open Sans"/>
                <a:sym typeface="Open Sans"/>
              </a:rPr>
              <a:t>Document perfect API (Swagger/OAS etc.)</a:t>
            </a:r>
            <a:endParaRPr sz="1800" dirty="0">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AutoNum type="arabicPeriod"/>
            </a:pPr>
            <a:r>
              <a:rPr lang="en" sz="1800" dirty="0">
                <a:solidFill>
                  <a:srgbClr val="434343"/>
                </a:solidFill>
                <a:latin typeface="Open Sans"/>
                <a:ea typeface="Open Sans"/>
                <a:cs typeface="Open Sans"/>
                <a:sym typeface="Open Sans"/>
              </a:rPr>
              <a:t>Create said API</a:t>
            </a:r>
            <a:endParaRPr sz="1800" dirty="0">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AutoNum type="arabicPeriod"/>
            </a:pPr>
            <a:r>
              <a:rPr lang="en" sz="1800" dirty="0">
                <a:solidFill>
                  <a:srgbClr val="434343"/>
                </a:solidFill>
                <a:latin typeface="Open Sans"/>
                <a:ea typeface="Open Sans"/>
                <a:cs typeface="Open Sans"/>
                <a:sym typeface="Open Sans"/>
              </a:rPr>
              <a:t>Publish said document to consumers</a:t>
            </a:r>
            <a:endParaRPr sz="1800" dirty="0">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AutoNum type="arabicPeriod"/>
            </a:pPr>
            <a:r>
              <a:rPr lang="en" sz="1800" dirty="0">
                <a:solidFill>
                  <a:srgbClr val="434343"/>
                </a:solidFill>
                <a:latin typeface="Open Sans"/>
                <a:ea typeface="Open Sans"/>
                <a:cs typeface="Open Sans"/>
                <a:sym typeface="Open Sans"/>
              </a:rPr>
              <a:t>Repeat steps 1-4</a:t>
            </a:r>
            <a:endParaRPr sz="1800"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endParaRPr sz="1800">
              <a:solidFill>
                <a:srgbClr val="434343"/>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3"/>
        <p:cNvGrpSpPr/>
        <p:nvPr/>
      </p:nvGrpSpPr>
      <p:grpSpPr>
        <a:xfrm>
          <a:off x="0" y="0"/>
          <a:ext cx="0" cy="0"/>
          <a:chOff x="0" y="0"/>
          <a:chExt cx="0" cy="0"/>
        </a:xfrm>
      </p:grpSpPr>
      <p:sp>
        <p:nvSpPr>
          <p:cNvPr id="464" name="Google Shape;464;p55"/>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5"/>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pic>
        <p:nvPicPr>
          <p:cNvPr id="466" name="Google Shape;466;p55"/>
          <p:cNvPicPr preferRelativeResize="0"/>
          <p:nvPr/>
        </p:nvPicPr>
        <p:blipFill>
          <a:blip r:embed="rId3">
            <a:alphaModFix/>
          </a:blip>
          <a:stretch>
            <a:fillRect/>
          </a:stretch>
        </p:blipFill>
        <p:spPr>
          <a:xfrm>
            <a:off x="3837639" y="3920923"/>
            <a:ext cx="942851" cy="7688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0"/>
        <p:cNvGrpSpPr/>
        <p:nvPr/>
      </p:nvGrpSpPr>
      <p:grpSpPr>
        <a:xfrm>
          <a:off x="0" y="0"/>
          <a:ext cx="0" cy="0"/>
          <a:chOff x="0" y="0"/>
          <a:chExt cx="0" cy="0"/>
        </a:xfrm>
      </p:grpSpPr>
      <p:sp>
        <p:nvSpPr>
          <p:cNvPr id="471" name="Google Shape;471;p56"/>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6"/>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grpSp>
        <p:nvGrpSpPr>
          <p:cNvPr id="473" name="Google Shape;473;p56"/>
          <p:cNvGrpSpPr/>
          <p:nvPr/>
        </p:nvGrpSpPr>
        <p:grpSpPr>
          <a:xfrm>
            <a:off x="1286125" y="855700"/>
            <a:ext cx="6081901" cy="3834102"/>
            <a:chOff x="1286125" y="855700"/>
            <a:chExt cx="6081901" cy="3834102"/>
          </a:xfrm>
        </p:grpSpPr>
        <p:pic>
          <p:nvPicPr>
            <p:cNvPr id="474" name="Google Shape;474;p56"/>
            <p:cNvPicPr preferRelativeResize="0"/>
            <p:nvPr/>
          </p:nvPicPr>
          <p:blipFill>
            <a:blip r:embed="rId3">
              <a:alphaModFix/>
            </a:blip>
            <a:stretch>
              <a:fillRect/>
            </a:stretch>
          </p:blipFill>
          <p:spPr>
            <a:xfrm>
              <a:off x="1286125" y="2912650"/>
              <a:ext cx="1098551" cy="895825"/>
            </a:xfrm>
            <a:prstGeom prst="rect">
              <a:avLst/>
            </a:prstGeom>
            <a:noFill/>
            <a:ln>
              <a:noFill/>
            </a:ln>
          </p:spPr>
        </p:pic>
        <p:pic>
          <p:nvPicPr>
            <p:cNvPr id="475" name="Google Shape;475;p56"/>
            <p:cNvPicPr preferRelativeResize="0"/>
            <p:nvPr/>
          </p:nvPicPr>
          <p:blipFill>
            <a:blip r:embed="rId3">
              <a:alphaModFix/>
            </a:blip>
            <a:stretch>
              <a:fillRect/>
            </a:stretch>
          </p:blipFill>
          <p:spPr>
            <a:xfrm>
              <a:off x="2137975" y="1751525"/>
              <a:ext cx="1098551" cy="895825"/>
            </a:xfrm>
            <a:prstGeom prst="rect">
              <a:avLst/>
            </a:prstGeom>
            <a:noFill/>
            <a:ln>
              <a:noFill/>
            </a:ln>
          </p:spPr>
        </p:pic>
        <p:pic>
          <p:nvPicPr>
            <p:cNvPr id="476" name="Google Shape;476;p56"/>
            <p:cNvPicPr preferRelativeResize="0"/>
            <p:nvPr/>
          </p:nvPicPr>
          <p:blipFill>
            <a:blip r:embed="rId3">
              <a:alphaModFix/>
            </a:blip>
            <a:stretch>
              <a:fillRect/>
            </a:stretch>
          </p:blipFill>
          <p:spPr>
            <a:xfrm>
              <a:off x="3786187" y="855700"/>
              <a:ext cx="1098551" cy="895825"/>
            </a:xfrm>
            <a:prstGeom prst="rect">
              <a:avLst/>
            </a:prstGeom>
            <a:noFill/>
            <a:ln>
              <a:noFill/>
            </a:ln>
          </p:spPr>
        </p:pic>
        <p:pic>
          <p:nvPicPr>
            <p:cNvPr id="477" name="Google Shape;477;p56"/>
            <p:cNvPicPr preferRelativeResize="0"/>
            <p:nvPr/>
          </p:nvPicPr>
          <p:blipFill>
            <a:blip r:embed="rId3">
              <a:alphaModFix/>
            </a:blip>
            <a:stretch>
              <a:fillRect/>
            </a:stretch>
          </p:blipFill>
          <p:spPr>
            <a:xfrm>
              <a:off x="6269475" y="2912650"/>
              <a:ext cx="1098551" cy="895825"/>
            </a:xfrm>
            <a:prstGeom prst="rect">
              <a:avLst/>
            </a:prstGeom>
            <a:noFill/>
            <a:ln>
              <a:noFill/>
            </a:ln>
          </p:spPr>
        </p:pic>
        <p:pic>
          <p:nvPicPr>
            <p:cNvPr id="478" name="Google Shape;478;p56"/>
            <p:cNvPicPr preferRelativeResize="0"/>
            <p:nvPr/>
          </p:nvPicPr>
          <p:blipFill>
            <a:blip r:embed="rId3">
              <a:alphaModFix/>
            </a:blip>
            <a:stretch>
              <a:fillRect/>
            </a:stretch>
          </p:blipFill>
          <p:spPr>
            <a:xfrm>
              <a:off x="5434400" y="1751525"/>
              <a:ext cx="1098551" cy="895825"/>
            </a:xfrm>
            <a:prstGeom prst="rect">
              <a:avLst/>
            </a:prstGeom>
            <a:noFill/>
            <a:ln>
              <a:noFill/>
            </a:ln>
          </p:spPr>
        </p:pic>
        <p:pic>
          <p:nvPicPr>
            <p:cNvPr id="479" name="Google Shape;479;p56"/>
            <p:cNvPicPr preferRelativeResize="0"/>
            <p:nvPr/>
          </p:nvPicPr>
          <p:blipFill>
            <a:blip r:embed="rId4">
              <a:alphaModFix/>
            </a:blip>
            <a:stretch>
              <a:fillRect/>
            </a:stretch>
          </p:blipFill>
          <p:spPr>
            <a:xfrm rot="-1047325">
              <a:off x="4755830" y="3767877"/>
              <a:ext cx="1564189" cy="216994"/>
            </a:xfrm>
            <a:prstGeom prst="rect">
              <a:avLst/>
            </a:prstGeom>
            <a:noFill/>
            <a:ln>
              <a:noFill/>
            </a:ln>
          </p:spPr>
        </p:pic>
        <p:pic>
          <p:nvPicPr>
            <p:cNvPr id="480" name="Google Shape;480;p56"/>
            <p:cNvPicPr preferRelativeResize="0"/>
            <p:nvPr/>
          </p:nvPicPr>
          <p:blipFill>
            <a:blip r:embed="rId4">
              <a:alphaModFix/>
            </a:blip>
            <a:stretch>
              <a:fillRect/>
            </a:stretch>
          </p:blipFill>
          <p:spPr>
            <a:xfrm rot="-9653809">
              <a:off x="2302181" y="3788253"/>
              <a:ext cx="1564189" cy="216994"/>
            </a:xfrm>
            <a:prstGeom prst="rect">
              <a:avLst/>
            </a:prstGeom>
            <a:noFill/>
            <a:ln>
              <a:noFill/>
            </a:ln>
          </p:spPr>
        </p:pic>
        <p:pic>
          <p:nvPicPr>
            <p:cNvPr id="481" name="Google Shape;481;p56"/>
            <p:cNvPicPr preferRelativeResize="0"/>
            <p:nvPr/>
          </p:nvPicPr>
          <p:blipFill>
            <a:blip r:embed="rId4">
              <a:alphaModFix/>
            </a:blip>
            <a:stretch>
              <a:fillRect/>
            </a:stretch>
          </p:blipFill>
          <p:spPr>
            <a:xfrm rot="-7625385">
              <a:off x="2542172" y="3214354"/>
              <a:ext cx="1750531" cy="216993"/>
            </a:xfrm>
            <a:prstGeom prst="rect">
              <a:avLst/>
            </a:prstGeom>
            <a:noFill/>
            <a:ln>
              <a:noFill/>
            </a:ln>
          </p:spPr>
        </p:pic>
        <p:pic>
          <p:nvPicPr>
            <p:cNvPr id="482" name="Google Shape;482;p56"/>
            <p:cNvPicPr preferRelativeResize="0"/>
            <p:nvPr/>
          </p:nvPicPr>
          <p:blipFill>
            <a:blip r:embed="rId4">
              <a:alphaModFix/>
            </a:blip>
            <a:stretch>
              <a:fillRect/>
            </a:stretch>
          </p:blipFill>
          <p:spPr>
            <a:xfrm rot="-5399925">
              <a:off x="3237613" y="2741000"/>
              <a:ext cx="2142875" cy="216979"/>
            </a:xfrm>
            <a:prstGeom prst="rect">
              <a:avLst/>
            </a:prstGeom>
            <a:noFill/>
            <a:ln>
              <a:noFill/>
            </a:ln>
          </p:spPr>
        </p:pic>
        <p:pic>
          <p:nvPicPr>
            <p:cNvPr id="483" name="Google Shape;483;p56"/>
            <p:cNvPicPr preferRelativeResize="0"/>
            <p:nvPr/>
          </p:nvPicPr>
          <p:blipFill>
            <a:blip r:embed="rId4">
              <a:alphaModFix/>
            </a:blip>
            <a:stretch>
              <a:fillRect/>
            </a:stretch>
          </p:blipFill>
          <p:spPr>
            <a:xfrm rot="-3239419">
              <a:off x="4332314" y="3190630"/>
              <a:ext cx="1658671" cy="216991"/>
            </a:xfrm>
            <a:prstGeom prst="rect">
              <a:avLst/>
            </a:prstGeom>
            <a:noFill/>
            <a:ln>
              <a:noFill/>
            </a:ln>
          </p:spPr>
        </p:pic>
        <p:pic>
          <p:nvPicPr>
            <p:cNvPr id="484" name="Google Shape;484;p56"/>
            <p:cNvPicPr preferRelativeResize="0"/>
            <p:nvPr/>
          </p:nvPicPr>
          <p:blipFill>
            <a:blip r:embed="rId5">
              <a:alphaModFix/>
            </a:blip>
            <a:stretch>
              <a:fillRect/>
            </a:stretch>
          </p:blipFill>
          <p:spPr>
            <a:xfrm>
              <a:off x="3837639" y="3920923"/>
              <a:ext cx="942851" cy="768879"/>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8"/>
        <p:cNvGrpSpPr/>
        <p:nvPr/>
      </p:nvGrpSpPr>
      <p:grpSpPr>
        <a:xfrm>
          <a:off x="0" y="0"/>
          <a:ext cx="0" cy="0"/>
          <a:chOff x="0" y="0"/>
          <a:chExt cx="0" cy="0"/>
        </a:xfrm>
      </p:grpSpPr>
      <p:sp>
        <p:nvSpPr>
          <p:cNvPr id="489" name="Google Shape;489;p57"/>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7"/>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pic>
        <p:nvPicPr>
          <p:cNvPr id="491" name="Google Shape;491;p57"/>
          <p:cNvPicPr preferRelativeResize="0"/>
          <p:nvPr/>
        </p:nvPicPr>
        <p:blipFill>
          <a:blip r:embed="rId3">
            <a:alphaModFix/>
          </a:blip>
          <a:stretch>
            <a:fillRect/>
          </a:stretch>
        </p:blipFill>
        <p:spPr>
          <a:xfrm>
            <a:off x="1286125" y="2912650"/>
            <a:ext cx="1098551" cy="895825"/>
          </a:xfrm>
          <a:prstGeom prst="rect">
            <a:avLst/>
          </a:prstGeom>
          <a:noFill/>
          <a:ln>
            <a:noFill/>
          </a:ln>
        </p:spPr>
      </p:pic>
      <p:pic>
        <p:nvPicPr>
          <p:cNvPr id="492" name="Google Shape;492;p57"/>
          <p:cNvPicPr preferRelativeResize="0"/>
          <p:nvPr/>
        </p:nvPicPr>
        <p:blipFill>
          <a:blip r:embed="rId3">
            <a:alphaModFix/>
          </a:blip>
          <a:stretch>
            <a:fillRect/>
          </a:stretch>
        </p:blipFill>
        <p:spPr>
          <a:xfrm>
            <a:off x="2137975" y="1751525"/>
            <a:ext cx="1098551" cy="895825"/>
          </a:xfrm>
          <a:prstGeom prst="rect">
            <a:avLst/>
          </a:prstGeom>
          <a:noFill/>
          <a:ln>
            <a:noFill/>
          </a:ln>
        </p:spPr>
      </p:pic>
      <p:pic>
        <p:nvPicPr>
          <p:cNvPr id="493" name="Google Shape;493;p57"/>
          <p:cNvPicPr preferRelativeResize="0"/>
          <p:nvPr/>
        </p:nvPicPr>
        <p:blipFill>
          <a:blip r:embed="rId3">
            <a:alphaModFix/>
          </a:blip>
          <a:stretch>
            <a:fillRect/>
          </a:stretch>
        </p:blipFill>
        <p:spPr>
          <a:xfrm>
            <a:off x="3786187" y="855700"/>
            <a:ext cx="1098551" cy="895825"/>
          </a:xfrm>
          <a:prstGeom prst="rect">
            <a:avLst/>
          </a:prstGeom>
          <a:noFill/>
          <a:ln>
            <a:noFill/>
          </a:ln>
        </p:spPr>
      </p:pic>
      <p:pic>
        <p:nvPicPr>
          <p:cNvPr id="494" name="Google Shape;494;p57"/>
          <p:cNvPicPr preferRelativeResize="0"/>
          <p:nvPr/>
        </p:nvPicPr>
        <p:blipFill>
          <a:blip r:embed="rId3">
            <a:alphaModFix/>
          </a:blip>
          <a:stretch>
            <a:fillRect/>
          </a:stretch>
        </p:blipFill>
        <p:spPr>
          <a:xfrm>
            <a:off x="6269475" y="2912650"/>
            <a:ext cx="1098551" cy="895825"/>
          </a:xfrm>
          <a:prstGeom prst="rect">
            <a:avLst/>
          </a:prstGeom>
          <a:noFill/>
          <a:ln>
            <a:noFill/>
          </a:ln>
        </p:spPr>
      </p:pic>
      <p:pic>
        <p:nvPicPr>
          <p:cNvPr id="495" name="Google Shape;495;p57"/>
          <p:cNvPicPr preferRelativeResize="0"/>
          <p:nvPr/>
        </p:nvPicPr>
        <p:blipFill>
          <a:blip r:embed="rId3">
            <a:alphaModFix/>
          </a:blip>
          <a:stretch>
            <a:fillRect/>
          </a:stretch>
        </p:blipFill>
        <p:spPr>
          <a:xfrm>
            <a:off x="5434400" y="1751525"/>
            <a:ext cx="1098551" cy="895825"/>
          </a:xfrm>
          <a:prstGeom prst="rect">
            <a:avLst/>
          </a:prstGeom>
          <a:noFill/>
          <a:ln>
            <a:noFill/>
          </a:ln>
        </p:spPr>
      </p:pic>
      <p:pic>
        <p:nvPicPr>
          <p:cNvPr id="496" name="Google Shape;496;p57"/>
          <p:cNvPicPr preferRelativeResize="0"/>
          <p:nvPr/>
        </p:nvPicPr>
        <p:blipFill>
          <a:blip r:embed="rId4">
            <a:alphaModFix/>
          </a:blip>
          <a:stretch>
            <a:fillRect/>
          </a:stretch>
        </p:blipFill>
        <p:spPr>
          <a:xfrm rot="-1047325">
            <a:off x="4755830" y="3767877"/>
            <a:ext cx="1564189" cy="216994"/>
          </a:xfrm>
          <a:prstGeom prst="rect">
            <a:avLst/>
          </a:prstGeom>
          <a:noFill/>
          <a:ln>
            <a:noFill/>
          </a:ln>
        </p:spPr>
      </p:pic>
      <p:pic>
        <p:nvPicPr>
          <p:cNvPr id="497" name="Google Shape;497;p57"/>
          <p:cNvPicPr preferRelativeResize="0"/>
          <p:nvPr/>
        </p:nvPicPr>
        <p:blipFill>
          <a:blip r:embed="rId4">
            <a:alphaModFix/>
          </a:blip>
          <a:stretch>
            <a:fillRect/>
          </a:stretch>
        </p:blipFill>
        <p:spPr>
          <a:xfrm rot="-9653809">
            <a:off x="2302181" y="3788253"/>
            <a:ext cx="1564189" cy="216994"/>
          </a:xfrm>
          <a:prstGeom prst="rect">
            <a:avLst/>
          </a:prstGeom>
          <a:noFill/>
          <a:ln>
            <a:noFill/>
          </a:ln>
        </p:spPr>
      </p:pic>
      <p:pic>
        <p:nvPicPr>
          <p:cNvPr id="498" name="Google Shape;498;p57"/>
          <p:cNvPicPr preferRelativeResize="0"/>
          <p:nvPr/>
        </p:nvPicPr>
        <p:blipFill>
          <a:blip r:embed="rId4">
            <a:alphaModFix/>
          </a:blip>
          <a:stretch>
            <a:fillRect/>
          </a:stretch>
        </p:blipFill>
        <p:spPr>
          <a:xfrm rot="-7625385">
            <a:off x="2542172" y="3214354"/>
            <a:ext cx="1750531" cy="216993"/>
          </a:xfrm>
          <a:prstGeom prst="rect">
            <a:avLst/>
          </a:prstGeom>
          <a:noFill/>
          <a:ln>
            <a:noFill/>
          </a:ln>
        </p:spPr>
      </p:pic>
      <p:pic>
        <p:nvPicPr>
          <p:cNvPr id="499" name="Google Shape;499;p57"/>
          <p:cNvPicPr preferRelativeResize="0"/>
          <p:nvPr/>
        </p:nvPicPr>
        <p:blipFill>
          <a:blip r:embed="rId4">
            <a:alphaModFix/>
          </a:blip>
          <a:stretch>
            <a:fillRect/>
          </a:stretch>
        </p:blipFill>
        <p:spPr>
          <a:xfrm rot="-5399925">
            <a:off x="3237613" y="2741000"/>
            <a:ext cx="2142875" cy="216979"/>
          </a:xfrm>
          <a:prstGeom prst="rect">
            <a:avLst/>
          </a:prstGeom>
          <a:noFill/>
          <a:ln>
            <a:noFill/>
          </a:ln>
        </p:spPr>
      </p:pic>
      <p:pic>
        <p:nvPicPr>
          <p:cNvPr id="500" name="Google Shape;500;p57"/>
          <p:cNvPicPr preferRelativeResize="0"/>
          <p:nvPr/>
        </p:nvPicPr>
        <p:blipFill>
          <a:blip r:embed="rId4">
            <a:alphaModFix/>
          </a:blip>
          <a:stretch>
            <a:fillRect/>
          </a:stretch>
        </p:blipFill>
        <p:spPr>
          <a:xfrm rot="-3239419">
            <a:off x="4332314" y="3190630"/>
            <a:ext cx="1658671" cy="216991"/>
          </a:xfrm>
          <a:prstGeom prst="rect">
            <a:avLst/>
          </a:prstGeom>
          <a:noFill/>
          <a:ln>
            <a:noFill/>
          </a:ln>
        </p:spPr>
      </p:pic>
      <p:grpSp>
        <p:nvGrpSpPr>
          <p:cNvPr id="501" name="Google Shape;501;p57"/>
          <p:cNvGrpSpPr/>
          <p:nvPr/>
        </p:nvGrpSpPr>
        <p:grpSpPr>
          <a:xfrm>
            <a:off x="3006550" y="2787000"/>
            <a:ext cx="2605025" cy="373525"/>
            <a:chOff x="3006550" y="2787000"/>
            <a:chExt cx="2605025" cy="373525"/>
          </a:xfrm>
        </p:grpSpPr>
        <p:pic>
          <p:nvPicPr>
            <p:cNvPr id="502" name="Google Shape;502;p57"/>
            <p:cNvPicPr preferRelativeResize="0"/>
            <p:nvPr/>
          </p:nvPicPr>
          <p:blipFill>
            <a:blip r:embed="rId5">
              <a:alphaModFix/>
            </a:blip>
            <a:stretch>
              <a:fillRect/>
            </a:stretch>
          </p:blipFill>
          <p:spPr>
            <a:xfrm>
              <a:off x="3006550" y="2787000"/>
              <a:ext cx="423775" cy="345375"/>
            </a:xfrm>
            <a:prstGeom prst="rect">
              <a:avLst/>
            </a:prstGeom>
            <a:noFill/>
            <a:ln>
              <a:noFill/>
            </a:ln>
          </p:spPr>
        </p:pic>
        <p:pic>
          <p:nvPicPr>
            <p:cNvPr id="503" name="Google Shape;503;p57"/>
            <p:cNvPicPr preferRelativeResize="0"/>
            <p:nvPr/>
          </p:nvPicPr>
          <p:blipFill>
            <a:blip r:embed="rId5">
              <a:alphaModFix/>
            </a:blip>
            <a:stretch>
              <a:fillRect/>
            </a:stretch>
          </p:blipFill>
          <p:spPr>
            <a:xfrm>
              <a:off x="5187800" y="2815150"/>
              <a:ext cx="423775" cy="345375"/>
            </a:xfrm>
            <a:prstGeom prst="rect">
              <a:avLst/>
            </a:prstGeom>
            <a:noFill/>
            <a:ln>
              <a:noFill/>
            </a:ln>
          </p:spPr>
        </p:pic>
      </p:grpSp>
      <p:pic>
        <p:nvPicPr>
          <p:cNvPr id="504" name="Google Shape;504;p57"/>
          <p:cNvPicPr preferRelativeResize="0"/>
          <p:nvPr/>
        </p:nvPicPr>
        <p:blipFill>
          <a:blip r:embed="rId6">
            <a:alphaModFix/>
          </a:blip>
          <a:stretch>
            <a:fillRect/>
          </a:stretch>
        </p:blipFill>
        <p:spPr>
          <a:xfrm>
            <a:off x="3837639" y="3920923"/>
            <a:ext cx="942851" cy="768879"/>
          </a:xfrm>
          <a:prstGeom prst="rect">
            <a:avLst/>
          </a:prstGeom>
          <a:noFill/>
          <a:ln>
            <a:noFill/>
          </a:ln>
        </p:spPr>
      </p:pic>
      <p:sp>
        <p:nvSpPr>
          <p:cNvPr id="505" name="Google Shape;505;p57"/>
          <p:cNvSpPr txBox="1"/>
          <p:nvPr/>
        </p:nvSpPr>
        <p:spPr>
          <a:xfrm>
            <a:off x="175525" y="469575"/>
            <a:ext cx="42684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latin typeface="Open Sans"/>
                <a:ea typeface="Open Sans"/>
                <a:cs typeface="Open Sans"/>
                <a:sym typeface="Open Sans"/>
              </a:rPr>
              <a:t>Specification first design</a:t>
            </a:r>
            <a:endParaRPr sz="1600">
              <a:latin typeface="Open Sans"/>
              <a:ea typeface="Open Sans"/>
              <a:cs typeface="Open Sans"/>
              <a:sym typeface="Open Sans"/>
            </a:endParaRPr>
          </a:p>
        </p:txBody>
      </p:sp>
      <p:grpSp>
        <p:nvGrpSpPr>
          <p:cNvPr id="506" name="Google Shape;506;p57"/>
          <p:cNvGrpSpPr/>
          <p:nvPr/>
        </p:nvGrpSpPr>
        <p:grpSpPr>
          <a:xfrm>
            <a:off x="2904188" y="4112550"/>
            <a:ext cx="450012" cy="469125"/>
            <a:chOff x="2696038" y="4033775"/>
            <a:chExt cx="450012" cy="469125"/>
          </a:xfrm>
        </p:grpSpPr>
        <p:pic>
          <p:nvPicPr>
            <p:cNvPr id="507" name="Google Shape;507;p57"/>
            <p:cNvPicPr preferRelativeResize="0"/>
            <p:nvPr/>
          </p:nvPicPr>
          <p:blipFill rotWithShape="1">
            <a:blip r:embed="rId7">
              <a:alphaModFix/>
            </a:blip>
            <a:srcRect l="14139" r="10610"/>
            <a:stretch/>
          </p:blipFill>
          <p:spPr>
            <a:xfrm>
              <a:off x="2929025" y="4214475"/>
              <a:ext cx="217025" cy="288425"/>
            </a:xfrm>
            <a:prstGeom prst="rect">
              <a:avLst/>
            </a:prstGeom>
            <a:noFill/>
            <a:ln>
              <a:noFill/>
            </a:ln>
          </p:spPr>
        </p:pic>
        <p:sp>
          <p:nvSpPr>
            <p:cNvPr id="508" name="Google Shape;508;p57"/>
            <p:cNvSpPr txBox="1"/>
            <p:nvPr/>
          </p:nvSpPr>
          <p:spPr>
            <a:xfrm>
              <a:off x="2696038" y="4033775"/>
              <a:ext cx="45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grpSp>
      <p:grpSp>
        <p:nvGrpSpPr>
          <p:cNvPr id="509" name="Google Shape;509;p57"/>
          <p:cNvGrpSpPr/>
          <p:nvPr/>
        </p:nvGrpSpPr>
        <p:grpSpPr>
          <a:xfrm>
            <a:off x="5249988" y="4112550"/>
            <a:ext cx="450012" cy="469125"/>
            <a:chOff x="2696038" y="4033775"/>
            <a:chExt cx="450012" cy="469125"/>
          </a:xfrm>
        </p:grpSpPr>
        <p:pic>
          <p:nvPicPr>
            <p:cNvPr id="510" name="Google Shape;510;p57"/>
            <p:cNvPicPr preferRelativeResize="0"/>
            <p:nvPr/>
          </p:nvPicPr>
          <p:blipFill rotWithShape="1">
            <a:blip r:embed="rId7">
              <a:alphaModFix/>
            </a:blip>
            <a:srcRect l="14139" r="10610"/>
            <a:stretch/>
          </p:blipFill>
          <p:spPr>
            <a:xfrm>
              <a:off x="2929025" y="4214475"/>
              <a:ext cx="217025" cy="288425"/>
            </a:xfrm>
            <a:prstGeom prst="rect">
              <a:avLst/>
            </a:prstGeom>
            <a:noFill/>
            <a:ln>
              <a:noFill/>
            </a:ln>
          </p:spPr>
        </p:pic>
        <p:sp>
          <p:nvSpPr>
            <p:cNvPr id="511" name="Google Shape;511;p57"/>
            <p:cNvSpPr txBox="1"/>
            <p:nvPr/>
          </p:nvSpPr>
          <p:spPr>
            <a:xfrm>
              <a:off x="2696038" y="4033775"/>
              <a:ext cx="45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2</a:t>
              </a:r>
              <a:endParaRPr>
                <a:latin typeface="Open Sans"/>
                <a:ea typeface="Open Sans"/>
                <a:cs typeface="Open Sans"/>
                <a:sym typeface="Open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par>
                                <p:cTn id="8" presetID="10" presetClass="exit" presetSubtype="0" fill="hold" nodeType="withEffect">
                                  <p:stCondLst>
                                    <p:cond delay="0"/>
                                  </p:stCondLst>
                                  <p:childTnLst>
                                    <p:animEffect transition="out" filter="fade">
                                      <p:cBhvr>
                                        <p:cTn id="9" dur="1000"/>
                                        <p:tgtEl>
                                          <p:spTgt spid="506"/>
                                        </p:tgtEl>
                                      </p:cBhvr>
                                    </p:animEffect>
                                    <p:set>
                                      <p:cBhvr>
                                        <p:cTn id="10" dur="1" fill="hold">
                                          <p:stCondLst>
                                            <p:cond delay="1000"/>
                                          </p:stCondLst>
                                        </p:cTn>
                                        <p:tgtEl>
                                          <p:spTgt spid="50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09"/>
                                        </p:tgtEl>
                                        <p:attrNameLst>
                                          <p:attrName>style.visibility</p:attrName>
                                        </p:attrNameLst>
                                      </p:cBhvr>
                                      <p:to>
                                        <p:strVal val="visible"/>
                                      </p:to>
                                    </p:set>
                                    <p:animEffect transition="in" filter="fade">
                                      <p:cBhvr>
                                        <p:cTn id="13" dur="10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5"/>
        <p:cNvGrpSpPr/>
        <p:nvPr/>
      </p:nvGrpSpPr>
      <p:grpSpPr>
        <a:xfrm>
          <a:off x="0" y="0"/>
          <a:ext cx="0" cy="0"/>
          <a:chOff x="0" y="0"/>
          <a:chExt cx="0" cy="0"/>
        </a:xfrm>
      </p:grpSpPr>
      <p:sp>
        <p:nvSpPr>
          <p:cNvPr id="516" name="Google Shape;516;p58"/>
          <p:cNvSpPr/>
          <p:nvPr/>
        </p:nvSpPr>
        <p:spPr>
          <a:xfrm>
            <a:off x="4712100" y="1591687"/>
            <a:ext cx="4431900" cy="3553500"/>
          </a:xfrm>
          <a:prstGeom prst="rect">
            <a:avLst/>
          </a:pr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8"/>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518" name="Google Shape;518;p58"/>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sp>
        <p:nvSpPr>
          <p:cNvPr id="519" name="Google Shape;519;p58"/>
          <p:cNvSpPr txBox="1"/>
          <p:nvPr/>
        </p:nvSpPr>
        <p:spPr>
          <a:xfrm>
            <a:off x="398675" y="1059948"/>
            <a:ext cx="4231500" cy="4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b="1">
                <a:solidFill>
                  <a:srgbClr val="353737"/>
                </a:solidFill>
                <a:latin typeface="Open Sans"/>
                <a:ea typeface="Open Sans"/>
                <a:cs typeface="Open Sans"/>
                <a:sym typeface="Open Sans"/>
              </a:rPr>
              <a:t>Solved problems</a:t>
            </a:r>
            <a:endParaRPr sz="2400" b="1">
              <a:solidFill>
                <a:srgbClr val="353737"/>
              </a:solidFill>
              <a:latin typeface="Open Sans"/>
              <a:ea typeface="Open Sans"/>
              <a:cs typeface="Open Sans"/>
              <a:sym typeface="Open Sans"/>
            </a:endParaRPr>
          </a:p>
        </p:txBody>
      </p:sp>
      <p:sp>
        <p:nvSpPr>
          <p:cNvPr id="520" name="Google Shape;520;p58"/>
          <p:cNvSpPr txBox="1"/>
          <p:nvPr/>
        </p:nvSpPr>
        <p:spPr>
          <a:xfrm>
            <a:off x="4912650" y="1059948"/>
            <a:ext cx="4231500" cy="4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b="1">
                <a:solidFill>
                  <a:srgbClr val="353737"/>
                </a:solidFill>
                <a:latin typeface="Open Sans"/>
                <a:ea typeface="Open Sans"/>
                <a:cs typeface="Open Sans"/>
                <a:sym typeface="Open Sans"/>
              </a:rPr>
              <a:t>New problems</a:t>
            </a:r>
            <a:endParaRPr sz="2400" b="1">
              <a:solidFill>
                <a:srgbClr val="353737"/>
              </a:solidFill>
              <a:latin typeface="Open Sans"/>
              <a:ea typeface="Open Sans"/>
              <a:cs typeface="Open Sans"/>
              <a:sym typeface="Open Sans"/>
            </a:endParaRPr>
          </a:p>
        </p:txBody>
      </p:sp>
      <p:sp>
        <p:nvSpPr>
          <p:cNvPr id="521" name="Google Shape;521;p58"/>
          <p:cNvSpPr txBox="1"/>
          <p:nvPr/>
        </p:nvSpPr>
        <p:spPr>
          <a:xfrm>
            <a:off x="4974250" y="2073750"/>
            <a:ext cx="4170000" cy="2931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353737"/>
              </a:buClr>
              <a:buSzPts val="1800"/>
              <a:buFont typeface="Open Sans"/>
              <a:buChar char="●"/>
            </a:pPr>
            <a:r>
              <a:rPr lang="en" sz="1800">
                <a:solidFill>
                  <a:srgbClr val="353737"/>
                </a:solidFill>
                <a:latin typeface="Open Sans"/>
                <a:ea typeface="Open Sans"/>
                <a:cs typeface="Open Sans"/>
                <a:sym typeface="Open Sans"/>
              </a:rPr>
              <a:t>Who is using my API?</a:t>
            </a:r>
            <a:endParaRPr sz="1800">
              <a:solidFill>
                <a:srgbClr val="353737"/>
              </a:solidFill>
              <a:latin typeface="Open Sans"/>
              <a:ea typeface="Open Sans"/>
              <a:cs typeface="Open Sans"/>
              <a:sym typeface="Open Sans"/>
            </a:endParaRPr>
          </a:p>
          <a:p>
            <a:pPr marL="457200" lvl="0" indent="-342900" algn="l" rtl="0">
              <a:spcBef>
                <a:spcPts val="600"/>
              </a:spcBef>
              <a:spcAft>
                <a:spcPts val="0"/>
              </a:spcAft>
              <a:buClr>
                <a:srgbClr val="353737"/>
              </a:buClr>
              <a:buSzPts val="1800"/>
              <a:buFont typeface="Open Sans"/>
              <a:buChar char="●"/>
            </a:pPr>
            <a:r>
              <a:rPr lang="en" sz="1800">
                <a:solidFill>
                  <a:srgbClr val="353737"/>
                </a:solidFill>
                <a:latin typeface="Open Sans"/>
                <a:ea typeface="Open Sans"/>
                <a:cs typeface="Open Sans"/>
                <a:sym typeface="Open Sans"/>
              </a:rPr>
              <a:t>Requires diligence to ensure backwards compatibility</a:t>
            </a:r>
            <a:endParaRPr sz="1800">
              <a:solidFill>
                <a:srgbClr val="353737"/>
              </a:solidFill>
              <a:latin typeface="Open Sans"/>
              <a:ea typeface="Open Sans"/>
              <a:cs typeface="Open Sans"/>
              <a:sym typeface="Open Sans"/>
            </a:endParaRPr>
          </a:p>
          <a:p>
            <a:pPr marL="457200" lvl="0" indent="-342900" algn="l" rtl="0">
              <a:spcBef>
                <a:spcPts val="600"/>
              </a:spcBef>
              <a:spcAft>
                <a:spcPts val="0"/>
              </a:spcAft>
              <a:buClr>
                <a:srgbClr val="353737"/>
              </a:buClr>
              <a:buSzPts val="1800"/>
              <a:buFont typeface="Open Sans"/>
              <a:buChar char="●"/>
            </a:pPr>
            <a:r>
              <a:rPr lang="en" sz="1800">
                <a:solidFill>
                  <a:srgbClr val="353737"/>
                </a:solidFill>
                <a:latin typeface="Open Sans"/>
                <a:ea typeface="Open Sans"/>
                <a:cs typeface="Open Sans"/>
                <a:sym typeface="Open Sans"/>
              </a:rPr>
              <a:t>Developers </a:t>
            </a:r>
            <a:r>
              <a:rPr lang="en" sz="1800" u="sng">
                <a:solidFill>
                  <a:srgbClr val="353737"/>
                </a:solidFill>
                <a:latin typeface="Open Sans"/>
                <a:ea typeface="Open Sans"/>
                <a:cs typeface="Open Sans"/>
                <a:sym typeface="Open Sans"/>
              </a:rPr>
              <a:t>hate</a:t>
            </a:r>
            <a:r>
              <a:rPr lang="en" sz="1800">
                <a:solidFill>
                  <a:srgbClr val="353737"/>
                </a:solidFill>
                <a:latin typeface="Open Sans"/>
                <a:ea typeface="Open Sans"/>
                <a:cs typeface="Open Sans"/>
                <a:sym typeface="Open Sans"/>
              </a:rPr>
              <a:t> maintaining versioning</a:t>
            </a:r>
            <a:endParaRPr sz="1800">
              <a:solidFill>
                <a:srgbClr val="353737"/>
              </a:solidFill>
              <a:latin typeface="Open Sans"/>
              <a:ea typeface="Open Sans"/>
              <a:cs typeface="Open Sans"/>
              <a:sym typeface="Open Sans"/>
            </a:endParaRPr>
          </a:p>
          <a:p>
            <a:pPr marL="457200" lvl="0" indent="-342900" algn="l" rtl="0">
              <a:spcBef>
                <a:spcPts val="600"/>
              </a:spcBef>
              <a:spcAft>
                <a:spcPts val="0"/>
              </a:spcAft>
              <a:buClr>
                <a:srgbClr val="353737"/>
              </a:buClr>
              <a:buSzPts val="1800"/>
              <a:buFont typeface="Open Sans"/>
              <a:buChar char="●"/>
            </a:pPr>
            <a:r>
              <a:rPr lang="en" sz="1800">
                <a:solidFill>
                  <a:srgbClr val="353737"/>
                </a:solidFill>
                <a:latin typeface="Open Sans"/>
                <a:ea typeface="Open Sans"/>
                <a:cs typeface="Open Sans"/>
                <a:sym typeface="Open Sans"/>
              </a:rPr>
              <a:t>Limited by expressiveness of specification (vague)</a:t>
            </a:r>
            <a:endParaRPr sz="1800">
              <a:solidFill>
                <a:srgbClr val="353737"/>
              </a:solidFill>
              <a:latin typeface="Open Sans"/>
              <a:ea typeface="Open Sans"/>
              <a:cs typeface="Open Sans"/>
              <a:sym typeface="Open Sans"/>
            </a:endParaRPr>
          </a:p>
          <a:p>
            <a:pPr marL="457200" lvl="0" indent="-342900" algn="l" rtl="0">
              <a:spcBef>
                <a:spcPts val="600"/>
              </a:spcBef>
              <a:spcAft>
                <a:spcPts val="600"/>
              </a:spcAft>
              <a:buClr>
                <a:srgbClr val="353737"/>
              </a:buClr>
              <a:buSzPts val="1800"/>
              <a:buFont typeface="Open Sans"/>
              <a:buChar char="●"/>
            </a:pPr>
            <a:r>
              <a:rPr lang="en" sz="1800">
                <a:solidFill>
                  <a:srgbClr val="353737"/>
                </a:solidFill>
                <a:latin typeface="Open Sans"/>
                <a:ea typeface="Open Sans"/>
                <a:cs typeface="Open Sans"/>
                <a:sym typeface="Open Sans"/>
              </a:rPr>
              <a:t>= Hard to get 100% coverage (can only say “not incompatible”)</a:t>
            </a:r>
            <a:endParaRPr sz="1800">
              <a:solidFill>
                <a:srgbClr val="353737"/>
              </a:solidFill>
              <a:latin typeface="Open Sans"/>
              <a:ea typeface="Open Sans"/>
              <a:cs typeface="Open Sans"/>
              <a:sym typeface="Open Sans"/>
            </a:endParaRPr>
          </a:p>
        </p:txBody>
      </p:sp>
      <p:sp>
        <p:nvSpPr>
          <p:cNvPr id="522" name="Google Shape;522;p58"/>
          <p:cNvSpPr txBox="1"/>
          <p:nvPr/>
        </p:nvSpPr>
        <p:spPr>
          <a:xfrm>
            <a:off x="398675" y="2073719"/>
            <a:ext cx="3853800" cy="2332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353737"/>
              </a:buClr>
              <a:buSzPts val="1800"/>
              <a:buFont typeface="Open Sans"/>
              <a:buChar char="●"/>
            </a:pPr>
            <a:r>
              <a:rPr lang="en" sz="1800">
                <a:solidFill>
                  <a:srgbClr val="353737"/>
                </a:solidFill>
                <a:latin typeface="Open Sans"/>
                <a:ea typeface="Open Sans"/>
                <a:cs typeface="Open Sans"/>
                <a:sym typeface="Open Sans"/>
              </a:rPr>
              <a:t>Good documentation</a:t>
            </a:r>
            <a:endParaRPr sz="1800">
              <a:solidFill>
                <a:srgbClr val="353737"/>
              </a:solidFill>
              <a:latin typeface="Open Sans"/>
              <a:ea typeface="Open Sans"/>
              <a:cs typeface="Open Sans"/>
              <a:sym typeface="Open Sans"/>
            </a:endParaRPr>
          </a:p>
          <a:p>
            <a:pPr marL="457200" lvl="0" indent="-342900" algn="l" rtl="0">
              <a:spcBef>
                <a:spcPts val="1000"/>
              </a:spcBef>
              <a:spcAft>
                <a:spcPts val="0"/>
              </a:spcAft>
              <a:buClr>
                <a:srgbClr val="353737"/>
              </a:buClr>
              <a:buSzPts val="1800"/>
              <a:buFont typeface="Open Sans"/>
              <a:buChar char="●"/>
            </a:pPr>
            <a:r>
              <a:rPr lang="en" sz="1800">
                <a:solidFill>
                  <a:srgbClr val="353737"/>
                </a:solidFill>
                <a:latin typeface="Open Sans"/>
                <a:ea typeface="Open Sans"/>
                <a:cs typeface="Open Sans"/>
                <a:sym typeface="Open Sans"/>
              </a:rPr>
              <a:t>Aides discoverability and communication between teams/organisations</a:t>
            </a:r>
            <a:endParaRPr sz="1800">
              <a:solidFill>
                <a:srgbClr val="353737"/>
              </a:solidFill>
              <a:latin typeface="Open Sans"/>
              <a:ea typeface="Open Sans"/>
              <a:cs typeface="Open Sans"/>
              <a:sym typeface="Open Sans"/>
            </a:endParaRPr>
          </a:p>
          <a:p>
            <a:pPr marL="457200" lvl="0" indent="-342900" algn="l" rtl="0">
              <a:spcBef>
                <a:spcPts val="1000"/>
              </a:spcBef>
              <a:spcAft>
                <a:spcPts val="0"/>
              </a:spcAft>
              <a:buClr>
                <a:srgbClr val="353737"/>
              </a:buClr>
              <a:buSzPts val="1800"/>
              <a:buFont typeface="Open Sans"/>
              <a:buChar char="●"/>
            </a:pPr>
            <a:r>
              <a:rPr lang="en" sz="1800">
                <a:solidFill>
                  <a:srgbClr val="353737"/>
                </a:solidFill>
                <a:latin typeface="Open Sans"/>
                <a:ea typeface="Open Sans"/>
                <a:cs typeface="Open Sans"/>
                <a:sym typeface="Open Sans"/>
              </a:rPr>
              <a:t>Clearer expectations on API</a:t>
            </a:r>
            <a:endParaRPr sz="1800">
              <a:solidFill>
                <a:srgbClr val="353737"/>
              </a:solidFill>
              <a:latin typeface="Open Sans"/>
              <a:ea typeface="Open Sans"/>
              <a:cs typeface="Open Sans"/>
              <a:sym typeface="Open Sans"/>
            </a:endParaRPr>
          </a:p>
          <a:p>
            <a:pPr marL="0" lvl="0" indent="0" algn="l" rtl="0">
              <a:spcBef>
                <a:spcPts val="1000"/>
              </a:spcBef>
              <a:spcAft>
                <a:spcPts val="1000"/>
              </a:spcAft>
              <a:buNone/>
            </a:pPr>
            <a:endParaRPr sz="1800">
              <a:solidFill>
                <a:srgbClr val="353737"/>
              </a:solidFill>
              <a:latin typeface="Open Sans"/>
              <a:ea typeface="Open Sans"/>
              <a:cs typeface="Open Sans"/>
              <a:sym typeface="Open Sans"/>
            </a:endParaRPr>
          </a:p>
        </p:txBody>
      </p:sp>
      <p:sp>
        <p:nvSpPr>
          <p:cNvPr id="523" name="Google Shape;523;p58"/>
          <p:cNvSpPr/>
          <p:nvPr/>
        </p:nvSpPr>
        <p:spPr>
          <a:xfrm rot="10800000">
            <a:off x="4974250" y="1591754"/>
            <a:ext cx="332400" cy="2187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8"/>
          <p:cNvSpPr txBox="1"/>
          <p:nvPr/>
        </p:nvSpPr>
        <p:spPr>
          <a:xfrm>
            <a:off x="398675" y="479945"/>
            <a:ext cx="8129400" cy="4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3000">
                <a:solidFill>
                  <a:srgbClr val="353737"/>
                </a:solidFill>
                <a:latin typeface="Open Sans"/>
                <a:ea typeface="Open Sans"/>
                <a:cs typeface="Open Sans"/>
                <a:sym typeface="Open Sans"/>
              </a:rPr>
              <a:t>Specification first design</a:t>
            </a:r>
            <a:endParaRPr sz="3000">
              <a:solidFill>
                <a:srgbClr val="353737"/>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8"/>
        <p:cNvGrpSpPr/>
        <p:nvPr/>
      </p:nvGrpSpPr>
      <p:grpSpPr>
        <a:xfrm>
          <a:off x="0" y="0"/>
          <a:ext cx="0" cy="0"/>
          <a:chOff x="0" y="0"/>
          <a:chExt cx="0" cy="0"/>
        </a:xfrm>
      </p:grpSpPr>
      <p:sp>
        <p:nvSpPr>
          <p:cNvPr id="529" name="Google Shape;529;p59"/>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9"/>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sp>
        <p:nvSpPr>
          <p:cNvPr id="531" name="Google Shape;531;p59"/>
          <p:cNvSpPr txBox="1"/>
          <p:nvPr/>
        </p:nvSpPr>
        <p:spPr>
          <a:xfrm>
            <a:off x="613025" y="382375"/>
            <a:ext cx="7053300" cy="4022100"/>
          </a:xfrm>
          <a:prstGeom prst="rect">
            <a:avLst/>
          </a:prstGeom>
          <a:noFill/>
          <a:ln>
            <a:noFill/>
          </a:ln>
        </p:spPr>
        <p:txBody>
          <a:bodyPr spcFirstLastPara="1" wrap="square" lIns="91425" tIns="91425" rIns="91425" bIns="91425" anchor="ctr" anchorCtr="0">
            <a:noAutofit/>
          </a:bodyPr>
          <a:lstStyle/>
          <a:p>
            <a:pPr marL="457200" algn="ctr">
              <a:lnSpc>
                <a:spcPct val="115000"/>
              </a:lnSpc>
            </a:pPr>
            <a:r>
              <a:rPr lang="en" sz="1800" dirty="0">
                <a:solidFill>
                  <a:srgbClr val="434343"/>
                </a:solidFill>
                <a:latin typeface="Open Sans"/>
                <a:ea typeface="Open Sans"/>
                <a:cs typeface="Open Sans"/>
                <a:sym typeface="Open Sans"/>
              </a:rPr>
              <a:t>Enter Consumer Driven Contracts</a:t>
            </a:r>
            <a:endParaRPr sz="1800" dirty="0">
              <a:solidFill>
                <a:srgbClr val="434343"/>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5"/>
        <p:cNvGrpSpPr/>
        <p:nvPr/>
      </p:nvGrpSpPr>
      <p:grpSpPr>
        <a:xfrm>
          <a:off x="0" y="0"/>
          <a:ext cx="0" cy="0"/>
          <a:chOff x="0" y="0"/>
          <a:chExt cx="0" cy="0"/>
        </a:xfrm>
      </p:grpSpPr>
      <p:sp>
        <p:nvSpPr>
          <p:cNvPr id="536" name="Google Shape;536;p60"/>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0"/>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pic>
        <p:nvPicPr>
          <p:cNvPr id="538" name="Google Shape;538;p60"/>
          <p:cNvPicPr preferRelativeResize="0"/>
          <p:nvPr/>
        </p:nvPicPr>
        <p:blipFill>
          <a:blip r:embed="rId3">
            <a:alphaModFix/>
          </a:blip>
          <a:stretch>
            <a:fillRect/>
          </a:stretch>
        </p:blipFill>
        <p:spPr>
          <a:xfrm>
            <a:off x="1286125" y="2912650"/>
            <a:ext cx="1098551" cy="895825"/>
          </a:xfrm>
          <a:prstGeom prst="rect">
            <a:avLst/>
          </a:prstGeom>
          <a:noFill/>
          <a:ln>
            <a:noFill/>
          </a:ln>
        </p:spPr>
      </p:pic>
      <p:pic>
        <p:nvPicPr>
          <p:cNvPr id="539" name="Google Shape;539;p60"/>
          <p:cNvPicPr preferRelativeResize="0"/>
          <p:nvPr/>
        </p:nvPicPr>
        <p:blipFill>
          <a:blip r:embed="rId3">
            <a:alphaModFix/>
          </a:blip>
          <a:stretch>
            <a:fillRect/>
          </a:stretch>
        </p:blipFill>
        <p:spPr>
          <a:xfrm>
            <a:off x="2137975" y="1751525"/>
            <a:ext cx="1098551" cy="895825"/>
          </a:xfrm>
          <a:prstGeom prst="rect">
            <a:avLst/>
          </a:prstGeom>
          <a:noFill/>
          <a:ln>
            <a:noFill/>
          </a:ln>
        </p:spPr>
      </p:pic>
      <p:pic>
        <p:nvPicPr>
          <p:cNvPr id="540" name="Google Shape;540;p60"/>
          <p:cNvPicPr preferRelativeResize="0"/>
          <p:nvPr/>
        </p:nvPicPr>
        <p:blipFill>
          <a:blip r:embed="rId3">
            <a:alphaModFix/>
          </a:blip>
          <a:stretch>
            <a:fillRect/>
          </a:stretch>
        </p:blipFill>
        <p:spPr>
          <a:xfrm>
            <a:off x="3786187" y="855700"/>
            <a:ext cx="1098551" cy="895825"/>
          </a:xfrm>
          <a:prstGeom prst="rect">
            <a:avLst/>
          </a:prstGeom>
          <a:noFill/>
          <a:ln>
            <a:noFill/>
          </a:ln>
        </p:spPr>
      </p:pic>
      <p:pic>
        <p:nvPicPr>
          <p:cNvPr id="541" name="Google Shape;541;p60"/>
          <p:cNvPicPr preferRelativeResize="0"/>
          <p:nvPr/>
        </p:nvPicPr>
        <p:blipFill>
          <a:blip r:embed="rId3">
            <a:alphaModFix/>
          </a:blip>
          <a:stretch>
            <a:fillRect/>
          </a:stretch>
        </p:blipFill>
        <p:spPr>
          <a:xfrm>
            <a:off x="6269475" y="2912650"/>
            <a:ext cx="1098551" cy="895825"/>
          </a:xfrm>
          <a:prstGeom prst="rect">
            <a:avLst/>
          </a:prstGeom>
          <a:noFill/>
          <a:ln>
            <a:noFill/>
          </a:ln>
        </p:spPr>
      </p:pic>
      <p:pic>
        <p:nvPicPr>
          <p:cNvPr id="542" name="Google Shape;542;p60"/>
          <p:cNvPicPr preferRelativeResize="0"/>
          <p:nvPr/>
        </p:nvPicPr>
        <p:blipFill>
          <a:blip r:embed="rId3">
            <a:alphaModFix/>
          </a:blip>
          <a:stretch>
            <a:fillRect/>
          </a:stretch>
        </p:blipFill>
        <p:spPr>
          <a:xfrm>
            <a:off x="5434400" y="1751525"/>
            <a:ext cx="1098551" cy="895825"/>
          </a:xfrm>
          <a:prstGeom prst="rect">
            <a:avLst/>
          </a:prstGeom>
          <a:noFill/>
          <a:ln>
            <a:noFill/>
          </a:ln>
        </p:spPr>
      </p:pic>
      <p:pic>
        <p:nvPicPr>
          <p:cNvPr id="543" name="Google Shape;543;p60"/>
          <p:cNvPicPr preferRelativeResize="0"/>
          <p:nvPr/>
        </p:nvPicPr>
        <p:blipFill>
          <a:blip r:embed="rId4">
            <a:alphaModFix/>
          </a:blip>
          <a:stretch>
            <a:fillRect/>
          </a:stretch>
        </p:blipFill>
        <p:spPr>
          <a:xfrm rot="9752675">
            <a:off x="4755830" y="3767877"/>
            <a:ext cx="1564189" cy="216994"/>
          </a:xfrm>
          <a:prstGeom prst="rect">
            <a:avLst/>
          </a:prstGeom>
          <a:noFill/>
          <a:ln>
            <a:noFill/>
          </a:ln>
        </p:spPr>
      </p:pic>
      <p:pic>
        <p:nvPicPr>
          <p:cNvPr id="544" name="Google Shape;544;p60"/>
          <p:cNvPicPr preferRelativeResize="0"/>
          <p:nvPr/>
        </p:nvPicPr>
        <p:blipFill>
          <a:blip r:embed="rId4">
            <a:alphaModFix/>
          </a:blip>
          <a:stretch>
            <a:fillRect/>
          </a:stretch>
        </p:blipFill>
        <p:spPr>
          <a:xfrm rot="1156808">
            <a:off x="2302181" y="3788252"/>
            <a:ext cx="1564189" cy="216994"/>
          </a:xfrm>
          <a:prstGeom prst="rect">
            <a:avLst/>
          </a:prstGeom>
          <a:noFill/>
          <a:ln>
            <a:noFill/>
          </a:ln>
        </p:spPr>
      </p:pic>
      <p:pic>
        <p:nvPicPr>
          <p:cNvPr id="545" name="Google Shape;545;p60"/>
          <p:cNvPicPr preferRelativeResize="0"/>
          <p:nvPr/>
        </p:nvPicPr>
        <p:blipFill>
          <a:blip r:embed="rId4">
            <a:alphaModFix/>
          </a:blip>
          <a:stretch>
            <a:fillRect/>
          </a:stretch>
        </p:blipFill>
        <p:spPr>
          <a:xfrm rot="3174615">
            <a:off x="2542172" y="3214354"/>
            <a:ext cx="1750531" cy="216993"/>
          </a:xfrm>
          <a:prstGeom prst="rect">
            <a:avLst/>
          </a:prstGeom>
          <a:noFill/>
          <a:ln>
            <a:noFill/>
          </a:ln>
        </p:spPr>
      </p:pic>
      <p:pic>
        <p:nvPicPr>
          <p:cNvPr id="546" name="Google Shape;546;p60"/>
          <p:cNvPicPr preferRelativeResize="0"/>
          <p:nvPr/>
        </p:nvPicPr>
        <p:blipFill>
          <a:blip r:embed="rId4">
            <a:alphaModFix/>
          </a:blip>
          <a:stretch>
            <a:fillRect/>
          </a:stretch>
        </p:blipFill>
        <p:spPr>
          <a:xfrm rot="5400075">
            <a:off x="3237613" y="2741000"/>
            <a:ext cx="2142875" cy="216979"/>
          </a:xfrm>
          <a:prstGeom prst="rect">
            <a:avLst/>
          </a:prstGeom>
          <a:noFill/>
          <a:ln>
            <a:noFill/>
          </a:ln>
        </p:spPr>
      </p:pic>
      <p:pic>
        <p:nvPicPr>
          <p:cNvPr id="547" name="Google Shape;547;p60"/>
          <p:cNvPicPr preferRelativeResize="0"/>
          <p:nvPr/>
        </p:nvPicPr>
        <p:blipFill>
          <a:blip r:embed="rId4">
            <a:alphaModFix/>
          </a:blip>
          <a:stretch>
            <a:fillRect/>
          </a:stretch>
        </p:blipFill>
        <p:spPr>
          <a:xfrm rot="7560581">
            <a:off x="4332314" y="3190630"/>
            <a:ext cx="1658671" cy="216991"/>
          </a:xfrm>
          <a:prstGeom prst="rect">
            <a:avLst/>
          </a:prstGeom>
          <a:noFill/>
          <a:ln>
            <a:noFill/>
          </a:ln>
        </p:spPr>
      </p:pic>
      <p:pic>
        <p:nvPicPr>
          <p:cNvPr id="548" name="Google Shape;548;p60"/>
          <p:cNvPicPr preferRelativeResize="0"/>
          <p:nvPr/>
        </p:nvPicPr>
        <p:blipFill rotWithShape="1">
          <a:blip r:embed="rId5">
            <a:alphaModFix/>
          </a:blip>
          <a:srcRect l="14139" r="10610"/>
          <a:stretch/>
        </p:blipFill>
        <p:spPr>
          <a:xfrm>
            <a:off x="3059850" y="2784225"/>
            <a:ext cx="217025" cy="288425"/>
          </a:xfrm>
          <a:prstGeom prst="rect">
            <a:avLst/>
          </a:prstGeom>
          <a:noFill/>
          <a:ln>
            <a:noFill/>
          </a:ln>
        </p:spPr>
      </p:pic>
      <p:pic>
        <p:nvPicPr>
          <p:cNvPr id="549" name="Google Shape;549;p60"/>
          <p:cNvPicPr preferRelativeResize="0"/>
          <p:nvPr/>
        </p:nvPicPr>
        <p:blipFill rotWithShape="1">
          <a:blip r:embed="rId5">
            <a:alphaModFix/>
          </a:blip>
          <a:srcRect l="14139" r="10610"/>
          <a:stretch/>
        </p:blipFill>
        <p:spPr>
          <a:xfrm>
            <a:off x="2673800" y="3632500"/>
            <a:ext cx="217025" cy="288425"/>
          </a:xfrm>
          <a:prstGeom prst="rect">
            <a:avLst/>
          </a:prstGeom>
          <a:noFill/>
          <a:ln>
            <a:noFill/>
          </a:ln>
        </p:spPr>
      </p:pic>
      <p:pic>
        <p:nvPicPr>
          <p:cNvPr id="550" name="Google Shape;550;p60"/>
          <p:cNvPicPr preferRelativeResize="0"/>
          <p:nvPr/>
        </p:nvPicPr>
        <p:blipFill rotWithShape="1">
          <a:blip r:embed="rId5">
            <a:alphaModFix/>
          </a:blip>
          <a:srcRect l="14139" r="10610"/>
          <a:stretch/>
        </p:blipFill>
        <p:spPr>
          <a:xfrm>
            <a:off x="4176325" y="1997775"/>
            <a:ext cx="217025" cy="288425"/>
          </a:xfrm>
          <a:prstGeom prst="rect">
            <a:avLst/>
          </a:prstGeom>
          <a:noFill/>
          <a:ln>
            <a:noFill/>
          </a:ln>
        </p:spPr>
      </p:pic>
      <p:pic>
        <p:nvPicPr>
          <p:cNvPr id="551" name="Google Shape;551;p60"/>
          <p:cNvPicPr preferRelativeResize="0"/>
          <p:nvPr/>
        </p:nvPicPr>
        <p:blipFill rotWithShape="1">
          <a:blip r:embed="rId5">
            <a:alphaModFix/>
          </a:blip>
          <a:srcRect l="14139" r="10610"/>
          <a:stretch/>
        </p:blipFill>
        <p:spPr>
          <a:xfrm>
            <a:off x="5295150" y="2784225"/>
            <a:ext cx="217025" cy="288425"/>
          </a:xfrm>
          <a:prstGeom prst="rect">
            <a:avLst/>
          </a:prstGeom>
          <a:noFill/>
          <a:ln>
            <a:noFill/>
          </a:ln>
        </p:spPr>
      </p:pic>
      <p:pic>
        <p:nvPicPr>
          <p:cNvPr id="552" name="Google Shape;552;p60"/>
          <p:cNvPicPr preferRelativeResize="0"/>
          <p:nvPr/>
        </p:nvPicPr>
        <p:blipFill rotWithShape="1">
          <a:blip r:embed="rId5">
            <a:alphaModFix/>
          </a:blip>
          <a:srcRect l="14139" r="10610"/>
          <a:stretch/>
        </p:blipFill>
        <p:spPr>
          <a:xfrm>
            <a:off x="5797325" y="3632500"/>
            <a:ext cx="217025" cy="288425"/>
          </a:xfrm>
          <a:prstGeom prst="rect">
            <a:avLst/>
          </a:prstGeom>
          <a:noFill/>
          <a:ln>
            <a:noFill/>
          </a:ln>
        </p:spPr>
      </p:pic>
      <p:pic>
        <p:nvPicPr>
          <p:cNvPr id="553" name="Google Shape;553;p60"/>
          <p:cNvPicPr preferRelativeResize="0"/>
          <p:nvPr/>
        </p:nvPicPr>
        <p:blipFill>
          <a:blip r:embed="rId6">
            <a:alphaModFix/>
          </a:blip>
          <a:stretch>
            <a:fillRect/>
          </a:stretch>
        </p:blipFill>
        <p:spPr>
          <a:xfrm>
            <a:off x="3837639" y="3984248"/>
            <a:ext cx="942851" cy="76887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7"/>
        <p:cNvGrpSpPr/>
        <p:nvPr/>
      </p:nvGrpSpPr>
      <p:grpSpPr>
        <a:xfrm>
          <a:off x="0" y="0"/>
          <a:ext cx="0" cy="0"/>
          <a:chOff x="0" y="0"/>
          <a:chExt cx="0" cy="0"/>
        </a:xfrm>
      </p:grpSpPr>
      <p:sp>
        <p:nvSpPr>
          <p:cNvPr id="558" name="Google Shape;558;p61"/>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559" name="Google Shape;559;p61"/>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 BETTER WAY TO TEST MICROSERVICES</a:t>
            </a:r>
            <a:endParaRPr sz="800">
              <a:solidFill>
                <a:srgbClr val="FFFFFF"/>
              </a:solidFill>
              <a:latin typeface="Open Sans"/>
              <a:ea typeface="Open Sans"/>
              <a:cs typeface="Open Sans"/>
              <a:sym typeface="Open Sans"/>
            </a:endParaRPr>
          </a:p>
        </p:txBody>
      </p:sp>
      <p:sp>
        <p:nvSpPr>
          <p:cNvPr id="560" name="Google Shape;560;p61"/>
          <p:cNvSpPr txBox="1"/>
          <p:nvPr/>
        </p:nvSpPr>
        <p:spPr>
          <a:xfrm>
            <a:off x="398675" y="1059948"/>
            <a:ext cx="4231500" cy="4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b="1">
                <a:solidFill>
                  <a:srgbClr val="353737"/>
                </a:solidFill>
                <a:latin typeface="Open Sans"/>
                <a:ea typeface="Open Sans"/>
                <a:cs typeface="Open Sans"/>
                <a:sym typeface="Open Sans"/>
              </a:rPr>
              <a:t>Benefits</a:t>
            </a:r>
            <a:endParaRPr sz="2400" b="1">
              <a:solidFill>
                <a:srgbClr val="353737"/>
              </a:solidFill>
              <a:latin typeface="Open Sans"/>
              <a:ea typeface="Open Sans"/>
              <a:cs typeface="Open Sans"/>
              <a:sym typeface="Open Sans"/>
            </a:endParaRPr>
          </a:p>
        </p:txBody>
      </p:sp>
      <p:sp>
        <p:nvSpPr>
          <p:cNvPr id="561" name="Google Shape;561;p61"/>
          <p:cNvSpPr txBox="1"/>
          <p:nvPr/>
        </p:nvSpPr>
        <p:spPr>
          <a:xfrm>
            <a:off x="398675" y="2073725"/>
            <a:ext cx="8187900" cy="23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3737"/>
                </a:solidFill>
                <a:latin typeface="Open Sans"/>
                <a:ea typeface="Open Sans"/>
                <a:cs typeface="Open Sans"/>
                <a:sym typeface="Open Sans"/>
              </a:rPr>
              <a:t>You know when you </a:t>
            </a:r>
            <a:r>
              <a:rPr lang="en" sz="1800" b="1">
                <a:solidFill>
                  <a:srgbClr val="353737"/>
                </a:solidFill>
                <a:latin typeface="Open Sans"/>
                <a:ea typeface="Open Sans"/>
                <a:cs typeface="Open Sans"/>
                <a:sym typeface="Open Sans"/>
              </a:rPr>
              <a:t>break a consumer</a:t>
            </a:r>
            <a:endParaRPr sz="1800" b="1">
              <a:solidFill>
                <a:srgbClr val="353737"/>
              </a:solidFill>
              <a:latin typeface="Open Sans"/>
              <a:ea typeface="Open Sans"/>
              <a:cs typeface="Open Sans"/>
              <a:sym typeface="Open Sans"/>
            </a:endParaRPr>
          </a:p>
          <a:p>
            <a:pPr marL="0" lvl="0" indent="0" algn="l" rtl="0">
              <a:spcBef>
                <a:spcPts val="1000"/>
              </a:spcBef>
              <a:spcAft>
                <a:spcPts val="0"/>
              </a:spcAft>
              <a:buNone/>
            </a:pPr>
            <a:r>
              <a:rPr lang="en" sz="1800">
                <a:solidFill>
                  <a:srgbClr val="353737"/>
                </a:solidFill>
                <a:latin typeface="Open Sans"/>
                <a:ea typeface="Open Sans"/>
                <a:cs typeface="Open Sans"/>
                <a:sym typeface="Open Sans"/>
              </a:rPr>
              <a:t>You get a form of </a:t>
            </a:r>
            <a:r>
              <a:rPr lang="en" sz="1800" b="1">
                <a:solidFill>
                  <a:srgbClr val="353737"/>
                </a:solidFill>
                <a:latin typeface="Open Sans"/>
                <a:ea typeface="Open Sans"/>
                <a:cs typeface="Open Sans"/>
                <a:sym typeface="Open Sans"/>
              </a:rPr>
              <a:t>documentation</a:t>
            </a:r>
            <a:endParaRPr sz="1800">
              <a:solidFill>
                <a:srgbClr val="353737"/>
              </a:solidFill>
              <a:latin typeface="Open Sans"/>
              <a:ea typeface="Open Sans"/>
              <a:cs typeface="Open Sans"/>
              <a:sym typeface="Open Sans"/>
            </a:endParaRPr>
          </a:p>
          <a:p>
            <a:pPr marL="0" lvl="0" indent="0" algn="l" rtl="0">
              <a:spcBef>
                <a:spcPts val="1000"/>
              </a:spcBef>
              <a:spcAft>
                <a:spcPts val="1000"/>
              </a:spcAft>
              <a:buNone/>
            </a:pPr>
            <a:r>
              <a:rPr lang="en" sz="1800">
                <a:solidFill>
                  <a:srgbClr val="353737"/>
                </a:solidFill>
                <a:latin typeface="Open Sans"/>
                <a:ea typeface="Open Sans"/>
                <a:cs typeface="Open Sans"/>
                <a:sym typeface="Open Sans"/>
              </a:rPr>
              <a:t>You can test things </a:t>
            </a:r>
            <a:r>
              <a:rPr lang="en" sz="1800" b="1">
                <a:solidFill>
                  <a:srgbClr val="353737"/>
                </a:solidFill>
                <a:latin typeface="Open Sans"/>
                <a:ea typeface="Open Sans"/>
                <a:cs typeface="Open Sans"/>
                <a:sym typeface="Open Sans"/>
              </a:rPr>
              <a:t>independently</a:t>
            </a:r>
            <a:endParaRPr sz="1800" b="1">
              <a:solidFill>
                <a:srgbClr val="353737"/>
              </a:solidFill>
              <a:latin typeface="Open Sans"/>
              <a:ea typeface="Open Sans"/>
              <a:cs typeface="Open Sans"/>
              <a:sym typeface="Open Sans"/>
            </a:endParaRPr>
          </a:p>
        </p:txBody>
      </p:sp>
      <p:sp>
        <p:nvSpPr>
          <p:cNvPr id="562" name="Google Shape;562;p61"/>
          <p:cNvSpPr txBox="1"/>
          <p:nvPr/>
        </p:nvSpPr>
        <p:spPr>
          <a:xfrm>
            <a:off x="398675" y="479945"/>
            <a:ext cx="8129400" cy="4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3000">
                <a:solidFill>
                  <a:srgbClr val="353737"/>
                </a:solidFill>
                <a:latin typeface="Open Sans"/>
                <a:ea typeface="Open Sans"/>
                <a:cs typeface="Open Sans"/>
                <a:sym typeface="Open Sans"/>
              </a:rPr>
              <a:t>Consumer Driven Contracts</a:t>
            </a:r>
            <a:endParaRPr sz="3000">
              <a:solidFill>
                <a:srgbClr val="353737"/>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1">
                                            <p:txEl>
                                              <p:pRg st="0" end="0"/>
                                            </p:txEl>
                                          </p:spTgt>
                                        </p:tgtEl>
                                        <p:attrNameLst>
                                          <p:attrName>style.visibility</p:attrName>
                                        </p:attrNameLst>
                                      </p:cBhvr>
                                      <p:to>
                                        <p:strVal val="visible"/>
                                      </p:to>
                                    </p:set>
                                    <p:animEffect transition="in" filter="fade">
                                      <p:cBhvr>
                                        <p:cTn id="7" dur="1000"/>
                                        <p:tgtEl>
                                          <p:spTgt spid="5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xEl>
                                              <p:pRg st="1" end="1"/>
                                            </p:txEl>
                                          </p:spTgt>
                                        </p:tgtEl>
                                        <p:attrNameLst>
                                          <p:attrName>style.visibility</p:attrName>
                                        </p:attrNameLst>
                                      </p:cBhvr>
                                      <p:to>
                                        <p:strVal val="visible"/>
                                      </p:to>
                                    </p:set>
                                    <p:animEffect transition="in" filter="fade">
                                      <p:cBhvr>
                                        <p:cTn id="12" dur="1000"/>
                                        <p:tgtEl>
                                          <p:spTgt spid="5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1">
                                            <p:txEl>
                                              <p:pRg st="2" end="2"/>
                                            </p:txEl>
                                          </p:spTgt>
                                        </p:tgtEl>
                                        <p:attrNameLst>
                                          <p:attrName>style.visibility</p:attrName>
                                        </p:attrNameLst>
                                      </p:cBhvr>
                                      <p:to>
                                        <p:strVal val="visible"/>
                                      </p:to>
                                    </p:set>
                                    <p:animEffect transition="in" filter="fade">
                                      <p:cBhvr>
                                        <p:cTn id="17" dur="1000"/>
                                        <p:tgtEl>
                                          <p:spTgt spid="5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p:nvPr/>
        </p:nvSpPr>
        <p:spPr>
          <a:xfrm>
            <a:off x="0" y="0"/>
            <a:ext cx="9144000" cy="3576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92854"/>
              </a:solidFill>
            </a:endParaRPr>
          </a:p>
        </p:txBody>
      </p:sp>
      <p:sp>
        <p:nvSpPr>
          <p:cNvPr id="175" name="Google Shape;175;p35"/>
          <p:cNvSpPr txBox="1"/>
          <p:nvPr/>
        </p:nvSpPr>
        <p:spPr>
          <a:xfrm>
            <a:off x="86121" y="1400"/>
            <a:ext cx="8187000" cy="3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200">
                <a:solidFill>
                  <a:srgbClr val="FFFFFF"/>
                </a:solidFill>
                <a:latin typeface="Roboto"/>
                <a:ea typeface="Roboto"/>
                <a:cs typeface="Roboto"/>
                <a:sym typeface="Roboto"/>
              </a:rPr>
              <a:t>ABOUT ME</a:t>
            </a:r>
            <a:endParaRPr sz="1200">
              <a:solidFill>
                <a:srgbClr val="FFFFFF"/>
              </a:solidFill>
              <a:latin typeface="Roboto"/>
              <a:ea typeface="Roboto"/>
              <a:cs typeface="Roboto"/>
              <a:sym typeface="Roboto"/>
            </a:endParaRPr>
          </a:p>
        </p:txBody>
      </p:sp>
      <p:sp>
        <p:nvSpPr>
          <p:cNvPr id="176" name="Google Shape;176;p35"/>
          <p:cNvSpPr txBox="1">
            <a:spLocks noGrp="1"/>
          </p:cNvSpPr>
          <p:nvPr>
            <p:ph type="sldNum" idx="12"/>
          </p:nvPr>
        </p:nvSpPr>
        <p:spPr>
          <a:xfrm>
            <a:off x="8472458" y="466178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78" name="Google Shape;178;p35"/>
          <p:cNvSpPr/>
          <p:nvPr/>
        </p:nvSpPr>
        <p:spPr>
          <a:xfrm flipH="1">
            <a:off x="-8" y="357735"/>
            <a:ext cx="6092190" cy="4783390"/>
          </a:xfrm>
          <a:custGeom>
            <a:avLst/>
            <a:gdLst/>
            <a:ahLst/>
            <a:cxnLst/>
            <a:rect l="l" t="t" r="r" b="b"/>
            <a:pathLst>
              <a:path w="245458" h="206137" extrusionOk="0">
                <a:moveTo>
                  <a:pt x="127495" y="0"/>
                </a:moveTo>
                <a:lnTo>
                  <a:pt x="0" y="206137"/>
                </a:lnTo>
                <a:lnTo>
                  <a:pt x="245458" y="206137"/>
                </a:lnTo>
                <a:lnTo>
                  <a:pt x="245061" y="794"/>
                </a:lnTo>
                <a:close/>
              </a:path>
            </a:pathLst>
          </a:custGeom>
          <a:solidFill>
            <a:srgbClr val="FFFFFF"/>
          </a:solidFill>
          <a:ln>
            <a:noFill/>
          </a:ln>
        </p:spPr>
        <p:txBody>
          <a:bodyPr/>
          <a:lstStyle/>
          <a:p>
            <a:endParaRPr lang="en-US"/>
          </a:p>
        </p:txBody>
      </p:sp>
      <p:sp>
        <p:nvSpPr>
          <p:cNvPr id="179" name="Google Shape;179;p35"/>
          <p:cNvSpPr txBox="1"/>
          <p:nvPr/>
        </p:nvSpPr>
        <p:spPr>
          <a:xfrm>
            <a:off x="0" y="27650"/>
            <a:ext cx="4466100" cy="5641200"/>
          </a:xfrm>
          <a:prstGeom prst="rect">
            <a:avLst/>
          </a:prstGeom>
          <a:noFill/>
          <a:ln>
            <a:noFill/>
          </a:ln>
        </p:spPr>
        <p:txBody>
          <a:bodyPr spcFirstLastPara="1" wrap="square" lIns="91425" tIns="91425" rIns="91425" bIns="91425" anchor="ctr" anchorCtr="0">
            <a:noAutofit/>
          </a:bodyPr>
          <a:lstStyle/>
          <a:p>
            <a:pPr marL="457200" indent="-355600">
              <a:lnSpc>
                <a:spcPct val="115000"/>
              </a:lnSpc>
              <a:buClr>
                <a:srgbClr val="999999"/>
              </a:buClr>
              <a:buSzPts val="2000"/>
              <a:buFont typeface="Open Sans Light"/>
              <a:buAutoNum type="arabicPeriod"/>
            </a:pPr>
            <a:r>
              <a:rPr lang="en" sz="2000" dirty="0">
                <a:solidFill>
                  <a:srgbClr val="999999"/>
                </a:solidFill>
                <a:latin typeface="Open Sans Light"/>
                <a:ea typeface="Open Sans Light"/>
                <a:cs typeface="Open Sans Light"/>
                <a:sym typeface="Open Sans Light"/>
              </a:rPr>
              <a:t>Developer Advocate @ </a:t>
            </a:r>
            <a:r>
              <a:rPr lang="en" sz="2000" dirty="0" err="1">
                <a:solidFill>
                  <a:srgbClr val="999999"/>
                </a:solidFill>
                <a:latin typeface="Open Sans Light"/>
                <a:ea typeface="Open Sans Light"/>
                <a:cs typeface="Open Sans Light"/>
                <a:sym typeface="Open Sans Light"/>
              </a:rPr>
              <a:t>SmartBear</a:t>
            </a:r>
            <a:endParaRPr lang="en" sz="2000" dirty="0" err="1">
              <a:solidFill>
                <a:srgbClr val="999999"/>
              </a:solidFill>
              <a:latin typeface="Open Sans Light"/>
              <a:ea typeface="Open Sans Light"/>
              <a:cs typeface="Open Sans Light"/>
            </a:endParaRPr>
          </a:p>
          <a:p>
            <a:pPr marL="457200" indent="-355600">
              <a:lnSpc>
                <a:spcPct val="115000"/>
              </a:lnSpc>
              <a:buClr>
                <a:srgbClr val="999999"/>
              </a:buClr>
              <a:buSzPts val="2000"/>
              <a:buFont typeface="Open Sans Light"/>
              <a:buAutoNum type="arabicPeriod"/>
            </a:pPr>
            <a:r>
              <a:rPr lang="en" sz="2000" dirty="0">
                <a:solidFill>
                  <a:srgbClr val="999999"/>
                </a:solidFill>
                <a:latin typeface="Open Sans Light"/>
                <a:ea typeface="Open Sans Light"/>
                <a:cs typeface="Open Sans Light"/>
                <a:sym typeface="Open Sans Light"/>
              </a:rPr>
              <a:t>Tester/Developer/Consultant since 2007</a:t>
            </a:r>
            <a:endParaRPr sz="2000" dirty="0">
              <a:solidFill>
                <a:srgbClr val="999999"/>
              </a:solidFill>
              <a:latin typeface="Open Sans Light"/>
              <a:ea typeface="Open Sans Light"/>
              <a:cs typeface="Open Sans Light"/>
              <a:sym typeface="Open Sans Light"/>
            </a:endParaRPr>
          </a:p>
          <a:p>
            <a:pPr marL="457200" indent="-355600">
              <a:lnSpc>
                <a:spcPct val="115000"/>
              </a:lnSpc>
              <a:buClr>
                <a:srgbClr val="999999"/>
              </a:buClr>
              <a:buSzPts val="2000"/>
              <a:buFont typeface="Open Sans Light"/>
              <a:buAutoNum type="arabicPeriod"/>
            </a:pPr>
            <a:r>
              <a:rPr lang="en" sz="2000" dirty="0">
                <a:solidFill>
                  <a:srgbClr val="999999"/>
                </a:solidFill>
                <a:latin typeface="Open Sans Light"/>
                <a:ea typeface="Open Sans Light"/>
                <a:cs typeface="Open Sans Light"/>
                <a:sym typeface="Open Sans Light"/>
              </a:rPr>
              <a:t>Once left IT as a career to restore old automobiles, but returned as I enjoyed conversing, learning and teaching</a:t>
            </a:r>
            <a:endParaRPr lang="en" sz="2000" dirty="0">
              <a:solidFill>
                <a:srgbClr val="999999"/>
              </a:solidFill>
              <a:latin typeface="Open Sans Light"/>
              <a:ea typeface="Open Sans Light"/>
              <a:cs typeface="Open Sans Light"/>
            </a:endParaRPr>
          </a:p>
        </p:txBody>
      </p:sp>
      <p:sp>
        <p:nvSpPr>
          <p:cNvPr id="180" name="Google Shape;180;p35"/>
          <p:cNvSpPr txBox="1"/>
          <p:nvPr/>
        </p:nvSpPr>
        <p:spPr>
          <a:xfrm>
            <a:off x="558992" y="4528293"/>
            <a:ext cx="5226600" cy="3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pen Sans Light"/>
                <a:ea typeface="Indie Flower"/>
                <a:cs typeface="Indie Flower"/>
                <a:sym typeface="Indie Flower"/>
              </a:rPr>
              <a:t>you54f</a:t>
            </a:r>
            <a:endParaRPr dirty="0">
              <a:latin typeface="Open Sans Light"/>
              <a:ea typeface="Indie Flower"/>
              <a:cs typeface="Indie Flower"/>
              <a:sym typeface="Indie Flower"/>
            </a:endParaRPr>
          </a:p>
        </p:txBody>
      </p:sp>
      <p:pic>
        <p:nvPicPr>
          <p:cNvPr id="2" name="Picture 1" descr="Github Logo - Free social media icons">
            <a:extLst>
              <a:ext uri="{FF2B5EF4-FFF2-40B4-BE49-F238E27FC236}">
                <a16:creationId xmlns:a16="http://schemas.microsoft.com/office/drawing/2014/main" id="{914B96EB-6F40-9A12-5D17-9A0DD025D8A0}"/>
              </a:ext>
            </a:extLst>
          </p:cNvPr>
          <p:cNvPicPr>
            <a:picLocks noChangeAspect="1"/>
          </p:cNvPicPr>
          <p:nvPr/>
        </p:nvPicPr>
        <p:blipFill>
          <a:blip r:embed="rId3"/>
          <a:stretch>
            <a:fillRect/>
          </a:stretch>
        </p:blipFill>
        <p:spPr>
          <a:xfrm>
            <a:off x="141933" y="4547508"/>
            <a:ext cx="319036" cy="312755"/>
          </a:xfrm>
          <a:prstGeom prst="rect">
            <a:avLst/>
          </a:prstGeom>
        </p:spPr>
      </p:pic>
      <p:pic>
        <p:nvPicPr>
          <p:cNvPr id="3" name="Picture 2" descr="Yousaf Nabi, Author at DevPro Journal">
            <a:extLst>
              <a:ext uri="{FF2B5EF4-FFF2-40B4-BE49-F238E27FC236}">
                <a16:creationId xmlns:a16="http://schemas.microsoft.com/office/drawing/2014/main" id="{864B3758-5389-597B-2F07-1B0BA08B840A}"/>
              </a:ext>
            </a:extLst>
          </p:cNvPr>
          <p:cNvPicPr>
            <a:picLocks noChangeAspect="1"/>
          </p:cNvPicPr>
          <p:nvPr/>
        </p:nvPicPr>
        <p:blipFill>
          <a:blip r:embed="rId4"/>
          <a:stretch>
            <a:fillRect/>
          </a:stretch>
        </p:blipFill>
        <p:spPr>
          <a:xfrm>
            <a:off x="4884325" y="1846700"/>
            <a:ext cx="1610737" cy="1620655"/>
          </a:xfrm>
          <a:prstGeom prst="rect">
            <a:avLst/>
          </a:prstGeom>
        </p:spPr>
      </p:pic>
      <p:pic>
        <p:nvPicPr>
          <p:cNvPr id="4" name="Picture 3" descr="YOU54F (Yousaf Nabi) · GitHub">
            <a:extLst>
              <a:ext uri="{FF2B5EF4-FFF2-40B4-BE49-F238E27FC236}">
                <a16:creationId xmlns:a16="http://schemas.microsoft.com/office/drawing/2014/main" id="{991A8A9B-72C1-8FA1-B64A-30C4E2B2C834}"/>
              </a:ext>
            </a:extLst>
          </p:cNvPr>
          <p:cNvPicPr>
            <a:picLocks noChangeAspect="1"/>
          </p:cNvPicPr>
          <p:nvPr/>
        </p:nvPicPr>
        <p:blipFill>
          <a:blip r:embed="rId5"/>
          <a:stretch>
            <a:fillRect/>
          </a:stretch>
        </p:blipFill>
        <p:spPr>
          <a:xfrm>
            <a:off x="6897943" y="1846700"/>
            <a:ext cx="1620655" cy="16206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66"/>
        <p:cNvGrpSpPr/>
        <p:nvPr/>
      </p:nvGrpSpPr>
      <p:grpSpPr>
        <a:xfrm>
          <a:off x="0" y="0"/>
          <a:ext cx="0" cy="0"/>
          <a:chOff x="0" y="0"/>
          <a:chExt cx="0" cy="0"/>
        </a:xfrm>
      </p:grpSpPr>
      <p:pic>
        <p:nvPicPr>
          <p:cNvPr id="567" name="Google Shape;567;p62"/>
          <p:cNvPicPr preferRelativeResize="0"/>
          <p:nvPr/>
        </p:nvPicPr>
        <p:blipFill>
          <a:blip r:embed="rId3">
            <a:alphaModFix/>
          </a:blip>
          <a:stretch>
            <a:fillRect/>
          </a:stretch>
        </p:blipFill>
        <p:spPr>
          <a:xfrm>
            <a:off x="4668078" y="1410583"/>
            <a:ext cx="4268401" cy="3499117"/>
          </a:xfrm>
          <a:prstGeom prst="rect">
            <a:avLst/>
          </a:prstGeom>
          <a:noFill/>
          <a:ln>
            <a:noFill/>
          </a:ln>
        </p:spPr>
      </p:pic>
      <p:pic>
        <p:nvPicPr>
          <p:cNvPr id="568" name="Google Shape;568;p62"/>
          <p:cNvPicPr preferRelativeResize="0"/>
          <p:nvPr/>
        </p:nvPicPr>
        <p:blipFill>
          <a:blip r:embed="rId4">
            <a:alphaModFix/>
          </a:blip>
          <a:stretch>
            <a:fillRect/>
          </a:stretch>
        </p:blipFill>
        <p:spPr>
          <a:xfrm>
            <a:off x="4668075" y="1410551"/>
            <a:ext cx="4268401" cy="3499148"/>
          </a:xfrm>
          <a:prstGeom prst="rect">
            <a:avLst/>
          </a:prstGeom>
          <a:noFill/>
          <a:ln>
            <a:noFill/>
          </a:ln>
        </p:spPr>
      </p:pic>
      <p:sp>
        <p:nvSpPr>
          <p:cNvPr id="569" name="Google Shape;569;p62"/>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2"/>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REDUCING THE COST &gt; contract testing</a:t>
            </a:r>
            <a:endParaRPr sz="800">
              <a:solidFill>
                <a:srgbClr val="FFFFFF"/>
              </a:solidFill>
              <a:latin typeface="Open Sans"/>
              <a:ea typeface="Open Sans"/>
              <a:cs typeface="Open Sans"/>
              <a:sym typeface="Open Sans"/>
            </a:endParaRPr>
          </a:p>
        </p:txBody>
      </p:sp>
      <p:sp>
        <p:nvSpPr>
          <p:cNvPr id="571" name="Google Shape;571;p62"/>
          <p:cNvSpPr txBox="1"/>
          <p:nvPr/>
        </p:nvSpPr>
        <p:spPr>
          <a:xfrm>
            <a:off x="576750" y="627800"/>
            <a:ext cx="5320500" cy="104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solidFill>
                  <a:srgbClr val="FFFFFF"/>
                </a:solidFill>
                <a:latin typeface="Open Sans"/>
                <a:ea typeface="Open Sans"/>
                <a:cs typeface="Open Sans"/>
                <a:sym typeface="Open Sans"/>
              </a:rPr>
              <a:t>What is Contract Testing?</a:t>
            </a:r>
            <a:endParaRPr sz="3000">
              <a:solidFill>
                <a:srgbClr val="FFFFFF"/>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2000">
                <a:solidFill>
                  <a:srgbClr val="2DCBB1"/>
                </a:solidFill>
                <a:latin typeface="Open Sans Light"/>
                <a:ea typeface="Open Sans Light"/>
                <a:cs typeface="Open Sans Light"/>
                <a:sym typeface="Open Sans Light"/>
              </a:rPr>
              <a:t>An alternative approach</a:t>
            </a:r>
            <a:endParaRPr sz="2400">
              <a:solidFill>
                <a:srgbClr val="FFFFFF"/>
              </a:solidFill>
              <a:latin typeface="Open Sans Light"/>
              <a:ea typeface="Open Sans Light"/>
              <a:cs typeface="Open Sans Light"/>
              <a:sym typeface="Open Sans Light"/>
            </a:endParaRPr>
          </a:p>
        </p:txBody>
      </p:sp>
      <p:sp>
        <p:nvSpPr>
          <p:cNvPr id="572" name="Google Shape;572;p62"/>
          <p:cNvSpPr txBox="1"/>
          <p:nvPr/>
        </p:nvSpPr>
        <p:spPr>
          <a:xfrm>
            <a:off x="576750" y="1853025"/>
            <a:ext cx="4135800" cy="29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lt1"/>
                </a:solidFill>
                <a:latin typeface="Open Sans"/>
                <a:ea typeface="Open Sans"/>
                <a:cs typeface="Open Sans"/>
                <a:sym typeface="Open Sans"/>
              </a:rPr>
              <a:t>Benefits:</a:t>
            </a:r>
            <a:endParaRPr sz="10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00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rgbClr val="FFFFFF"/>
              </a:buClr>
              <a:buSzPts val="1000"/>
              <a:buFont typeface="Open Sans Light"/>
              <a:buChar char="-"/>
            </a:pPr>
            <a:r>
              <a:rPr lang="en" sz="1000" b="1">
                <a:solidFill>
                  <a:schemeClr val="lt1"/>
                </a:solidFill>
                <a:latin typeface="Open Sans"/>
                <a:ea typeface="Open Sans"/>
                <a:cs typeface="Open Sans"/>
                <a:sym typeface="Open Sans"/>
              </a:rPr>
              <a:t>Simpler</a:t>
            </a:r>
            <a:r>
              <a:rPr lang="en" sz="1000">
                <a:solidFill>
                  <a:schemeClr val="lt1"/>
                </a:solidFill>
                <a:latin typeface="Open Sans"/>
                <a:ea typeface="Open Sans"/>
                <a:cs typeface="Open Sans"/>
                <a:sym typeface="Open Sans"/>
              </a:rPr>
              <a:t> - test a single integration at a time - without having to deploy</a:t>
            </a:r>
            <a:endParaRPr sz="100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No </a:t>
            </a:r>
            <a:r>
              <a:rPr lang="en" sz="1000" b="1">
                <a:solidFill>
                  <a:schemeClr val="lt1"/>
                </a:solidFill>
                <a:latin typeface="Open Sans"/>
                <a:ea typeface="Open Sans"/>
                <a:cs typeface="Open Sans"/>
                <a:sym typeface="Open Sans"/>
              </a:rPr>
              <a:t>dedicated test environments </a:t>
            </a:r>
            <a:r>
              <a:rPr lang="en" sz="1000">
                <a:solidFill>
                  <a:schemeClr val="lt1"/>
                </a:solidFill>
                <a:latin typeface="Open Sans"/>
                <a:ea typeface="Open Sans"/>
                <a:cs typeface="Open Sans"/>
                <a:sym typeface="Open Sans"/>
              </a:rPr>
              <a:t>- run on a dev machine</a:t>
            </a:r>
            <a:endParaRPr sz="100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Get </a:t>
            </a:r>
            <a:r>
              <a:rPr lang="en" sz="1000" b="1">
                <a:solidFill>
                  <a:schemeClr val="lt1"/>
                </a:solidFill>
                <a:latin typeface="Open Sans"/>
                <a:ea typeface="Open Sans"/>
                <a:cs typeface="Open Sans"/>
                <a:sym typeface="Open Sans"/>
              </a:rPr>
              <a:t>fast</a:t>
            </a:r>
            <a:r>
              <a:rPr lang="en" sz="1000">
                <a:solidFill>
                  <a:schemeClr val="lt1"/>
                </a:solidFill>
                <a:latin typeface="Open Sans"/>
                <a:ea typeface="Open Sans"/>
                <a:cs typeface="Open Sans"/>
                <a:sym typeface="Open Sans"/>
              </a:rPr>
              <a:t>, reliable feedback</a:t>
            </a:r>
            <a:endParaRPr sz="100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Tests that scale</a:t>
            </a:r>
            <a:r>
              <a:rPr lang="en" sz="1000" b="1">
                <a:solidFill>
                  <a:schemeClr val="lt1"/>
                </a:solidFill>
                <a:latin typeface="Open Sans"/>
                <a:ea typeface="Open Sans"/>
                <a:cs typeface="Open Sans"/>
                <a:sym typeface="Open Sans"/>
              </a:rPr>
              <a:t> linearly</a:t>
            </a:r>
            <a:endParaRPr sz="1000" b="1">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Char char="-"/>
            </a:pPr>
            <a:r>
              <a:rPr lang="en" sz="1000" b="1">
                <a:solidFill>
                  <a:schemeClr val="lt1"/>
                </a:solidFill>
                <a:latin typeface="Open Sans"/>
                <a:ea typeface="Open Sans"/>
                <a:cs typeface="Open Sans"/>
                <a:sym typeface="Open Sans"/>
              </a:rPr>
              <a:t>Deploy</a:t>
            </a:r>
            <a:r>
              <a:rPr lang="en" sz="1000">
                <a:solidFill>
                  <a:schemeClr val="lt1"/>
                </a:solidFill>
                <a:latin typeface="Open Sans"/>
                <a:ea typeface="Open Sans"/>
                <a:cs typeface="Open Sans"/>
                <a:sym typeface="Open Sans"/>
              </a:rPr>
              <a:t> services independently</a:t>
            </a:r>
            <a:endParaRPr sz="1000">
              <a:solidFill>
                <a:schemeClr val="lt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0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r>
              <a:rPr lang="en" sz="1000">
                <a:solidFill>
                  <a:schemeClr val="lt1"/>
                </a:solidFill>
                <a:latin typeface="Open Sans"/>
                <a:ea typeface="Open Sans"/>
                <a:cs typeface="Open Sans"/>
                <a:sym typeface="Open Sans"/>
              </a:rPr>
              <a:t>Pact </a:t>
            </a:r>
            <a:r>
              <a:rPr lang="en" sz="1000" b="1">
                <a:solidFill>
                  <a:schemeClr val="lt1"/>
                </a:solidFill>
                <a:latin typeface="Open Sans"/>
                <a:ea typeface="Open Sans"/>
                <a:cs typeface="Open Sans"/>
                <a:sym typeface="Open Sans"/>
              </a:rPr>
              <a:t>removes</a:t>
            </a:r>
            <a:r>
              <a:rPr lang="en" sz="1000">
                <a:solidFill>
                  <a:schemeClr val="lt1"/>
                </a:solidFill>
                <a:latin typeface="Open Sans"/>
                <a:ea typeface="Open Sans"/>
                <a:cs typeface="Open Sans"/>
                <a:sym typeface="Open Sans"/>
              </a:rPr>
              <a:t> the need for complicated release coordination: we have static knowledge about system compatibility.</a:t>
            </a:r>
            <a:endParaRPr sz="1000">
              <a:solidFill>
                <a:schemeClr val="lt1"/>
              </a:solidFill>
              <a:latin typeface="Open Sans"/>
              <a:ea typeface="Open Sans"/>
              <a:cs typeface="Open Sans"/>
              <a:sym typeface="Open Sans"/>
            </a:endParaRPr>
          </a:p>
        </p:txBody>
      </p:sp>
      <p:pic>
        <p:nvPicPr>
          <p:cNvPr id="573" name="Google Shape;573;p62"/>
          <p:cNvPicPr preferRelativeResize="0"/>
          <p:nvPr/>
        </p:nvPicPr>
        <p:blipFill>
          <a:blip r:embed="rId5">
            <a:alphaModFix/>
          </a:blip>
          <a:stretch>
            <a:fillRect/>
          </a:stretch>
        </p:blipFill>
        <p:spPr>
          <a:xfrm>
            <a:off x="4668074" y="1410554"/>
            <a:ext cx="4268401" cy="3499147"/>
          </a:xfrm>
          <a:prstGeom prst="rect">
            <a:avLst/>
          </a:prstGeom>
          <a:noFill/>
          <a:ln>
            <a:noFill/>
          </a:ln>
        </p:spPr>
      </p:pic>
      <p:grpSp>
        <p:nvGrpSpPr>
          <p:cNvPr id="574" name="Google Shape;574;p62"/>
          <p:cNvGrpSpPr/>
          <p:nvPr/>
        </p:nvGrpSpPr>
        <p:grpSpPr>
          <a:xfrm>
            <a:off x="5170825" y="2263474"/>
            <a:ext cx="3520475" cy="2448300"/>
            <a:chOff x="5170825" y="2263474"/>
            <a:chExt cx="3520475" cy="2448300"/>
          </a:xfrm>
        </p:grpSpPr>
        <p:sp>
          <p:nvSpPr>
            <p:cNvPr id="575" name="Google Shape;575;p62"/>
            <p:cNvSpPr/>
            <p:nvPr/>
          </p:nvSpPr>
          <p:spPr>
            <a:xfrm>
              <a:off x="5472450" y="2294399"/>
              <a:ext cx="923400" cy="5346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2"/>
            <p:cNvSpPr/>
            <p:nvPr/>
          </p:nvSpPr>
          <p:spPr>
            <a:xfrm>
              <a:off x="7234100" y="2263474"/>
              <a:ext cx="923400" cy="5346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2"/>
            <p:cNvSpPr/>
            <p:nvPr/>
          </p:nvSpPr>
          <p:spPr>
            <a:xfrm>
              <a:off x="6395850" y="3607549"/>
              <a:ext cx="923400" cy="5346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2"/>
            <p:cNvSpPr/>
            <p:nvPr/>
          </p:nvSpPr>
          <p:spPr>
            <a:xfrm>
              <a:off x="7767900" y="3169199"/>
              <a:ext cx="923400" cy="5346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2"/>
            <p:cNvSpPr/>
            <p:nvPr/>
          </p:nvSpPr>
          <p:spPr>
            <a:xfrm>
              <a:off x="5404750" y="4177174"/>
              <a:ext cx="923400" cy="5346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2"/>
            <p:cNvSpPr/>
            <p:nvPr/>
          </p:nvSpPr>
          <p:spPr>
            <a:xfrm>
              <a:off x="5170825" y="3132799"/>
              <a:ext cx="923400" cy="5346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4"/>
                                        </p:tgtEl>
                                        <p:attrNameLst>
                                          <p:attrName>style.visibility</p:attrName>
                                        </p:attrNameLst>
                                      </p:cBhvr>
                                      <p:to>
                                        <p:strVal val="visible"/>
                                      </p:to>
                                    </p:set>
                                    <p:animEffect transition="in" filter="fade">
                                      <p:cBhvr>
                                        <p:cTn id="7" dur="1000"/>
                                        <p:tgtEl>
                                          <p:spTgt spid="5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74"/>
                                        </p:tgtEl>
                                      </p:cBhvr>
                                    </p:animEffect>
                                    <p:set>
                                      <p:cBhvr>
                                        <p:cTn id="12" dur="1" fill="hold">
                                          <p:stCondLst>
                                            <p:cond delay="1000"/>
                                          </p:stCondLst>
                                        </p:cTn>
                                        <p:tgtEl>
                                          <p:spTgt spid="5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573"/>
                                        </p:tgtEl>
                                      </p:cBhvr>
                                    </p:animEffect>
                                    <p:set>
                                      <p:cBhvr>
                                        <p:cTn id="17" dur="1" fill="hold">
                                          <p:stCondLst>
                                            <p:cond delay="1000"/>
                                          </p:stCondLst>
                                        </p:cTn>
                                        <p:tgtEl>
                                          <p:spTgt spid="57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68"/>
                                        </p:tgtEl>
                                        <p:attrNameLst>
                                          <p:attrName>style.visibility</p:attrName>
                                        </p:attrNameLst>
                                      </p:cBhvr>
                                      <p:to>
                                        <p:strVal val="visible"/>
                                      </p:to>
                                    </p:set>
                                    <p:animEffect transition="in" filter="fade">
                                      <p:cBhvr>
                                        <p:cTn id="20" dur="1000"/>
                                        <p:tgtEl>
                                          <p:spTgt spid="56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568"/>
                                        </p:tgtEl>
                                      </p:cBhvr>
                                    </p:animEffect>
                                    <p:set>
                                      <p:cBhvr>
                                        <p:cTn id="25" dur="1" fill="hold">
                                          <p:stCondLst>
                                            <p:cond delay="1000"/>
                                          </p:stCondLst>
                                        </p:cTn>
                                        <p:tgtEl>
                                          <p:spTgt spid="568"/>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67"/>
                                        </p:tgtEl>
                                        <p:attrNameLst>
                                          <p:attrName>style.visibility</p:attrName>
                                        </p:attrNameLst>
                                      </p:cBhvr>
                                      <p:to>
                                        <p:strVal val="visible"/>
                                      </p:to>
                                    </p:set>
                                    <p:animEffect transition="in" filter="fade">
                                      <p:cBhvr>
                                        <p:cTn id="28" dur="1000"/>
                                        <p:tgtEl>
                                          <p:spTgt spid="5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73"/>
                                        </p:tgtEl>
                                        <p:attrNameLst>
                                          <p:attrName>style.visibility</p:attrName>
                                        </p:attrNameLst>
                                      </p:cBhvr>
                                      <p:to>
                                        <p:strVal val="visible"/>
                                      </p:to>
                                    </p:set>
                                    <p:animEffect transition="in" filter="fade">
                                      <p:cBhvr>
                                        <p:cTn id="33" dur="1000"/>
                                        <p:tgtEl>
                                          <p:spTgt spid="57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72"/>
                                        </p:tgtEl>
                                        <p:attrNameLst>
                                          <p:attrName>style.visibility</p:attrName>
                                        </p:attrNameLst>
                                      </p:cBhvr>
                                      <p:to>
                                        <p:strVal val="visible"/>
                                      </p:to>
                                    </p:set>
                                    <p:animEffect transition="in" filter="fade">
                                      <p:cBhvr>
                                        <p:cTn id="38" dur="10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84"/>
        <p:cNvGrpSpPr/>
        <p:nvPr/>
      </p:nvGrpSpPr>
      <p:grpSpPr>
        <a:xfrm>
          <a:off x="0" y="0"/>
          <a:ext cx="0" cy="0"/>
          <a:chOff x="0" y="0"/>
          <a:chExt cx="0" cy="0"/>
        </a:xfrm>
      </p:grpSpPr>
      <p:sp>
        <p:nvSpPr>
          <p:cNvPr id="585" name="Google Shape;585;p63"/>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3"/>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sp>
        <p:nvSpPr>
          <p:cNvPr id="587" name="Google Shape;587;p63"/>
          <p:cNvSpPr/>
          <p:nvPr/>
        </p:nvSpPr>
        <p:spPr>
          <a:xfrm>
            <a:off x="4026963" y="3560388"/>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Open Sans"/>
                <a:ea typeface="Open Sans"/>
                <a:cs typeface="Open Sans"/>
                <a:sym typeface="Open Sans"/>
              </a:rPr>
              <a:t>Microservice A</a:t>
            </a:r>
            <a:endParaRPr sz="1200">
              <a:solidFill>
                <a:srgbClr val="FFFFFF"/>
              </a:solidFill>
              <a:latin typeface="Open Sans"/>
              <a:ea typeface="Open Sans"/>
              <a:cs typeface="Open Sans"/>
              <a:sym typeface="Open Sans"/>
            </a:endParaRPr>
          </a:p>
        </p:txBody>
      </p:sp>
      <p:sp>
        <p:nvSpPr>
          <p:cNvPr id="588" name="Google Shape;588;p63"/>
          <p:cNvSpPr/>
          <p:nvPr/>
        </p:nvSpPr>
        <p:spPr>
          <a:xfrm>
            <a:off x="4026963" y="2538275"/>
            <a:ext cx="4491300" cy="493800"/>
          </a:xfrm>
          <a:prstGeom prst="rect">
            <a:avLst/>
          </a:prstGeom>
          <a:solidFill>
            <a:srgbClr val="38761D">
              <a:alpha val="47490"/>
            </a:srgbClr>
          </a:solidFill>
          <a:ln w="19050" cap="flat" cmpd="sng">
            <a:solidFill>
              <a:srgbClr val="38761D"/>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1200">
                <a:solidFill>
                  <a:srgbClr val="FFFFFF"/>
                </a:solidFill>
                <a:latin typeface="Open Sans"/>
                <a:ea typeface="Open Sans"/>
                <a:cs typeface="Open Sans"/>
                <a:sym typeface="Open Sans"/>
              </a:rPr>
              <a:t>API Gateway</a:t>
            </a:r>
            <a:endParaRPr sz="1200">
              <a:solidFill>
                <a:srgbClr val="FFFFFF"/>
              </a:solidFill>
              <a:latin typeface="Open Sans"/>
              <a:ea typeface="Open Sans"/>
              <a:cs typeface="Open Sans"/>
              <a:sym typeface="Open Sans"/>
            </a:endParaRPr>
          </a:p>
        </p:txBody>
      </p:sp>
      <p:sp>
        <p:nvSpPr>
          <p:cNvPr id="589" name="Google Shape;589;p63"/>
          <p:cNvSpPr/>
          <p:nvPr/>
        </p:nvSpPr>
        <p:spPr>
          <a:xfrm>
            <a:off x="7145413" y="35604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Open Sans"/>
                <a:ea typeface="Open Sans"/>
                <a:cs typeface="Open Sans"/>
                <a:sym typeface="Open Sans"/>
              </a:rPr>
              <a:t>Microservice B</a:t>
            </a:r>
            <a:endParaRPr sz="1200">
              <a:solidFill>
                <a:srgbClr val="FFFFFF"/>
              </a:solidFill>
              <a:latin typeface="Open Sans"/>
              <a:ea typeface="Open Sans"/>
              <a:cs typeface="Open Sans"/>
              <a:sym typeface="Open Sans"/>
            </a:endParaRPr>
          </a:p>
        </p:txBody>
      </p:sp>
      <p:pic>
        <p:nvPicPr>
          <p:cNvPr id="590" name="Google Shape;590;p63"/>
          <p:cNvPicPr preferRelativeResize="0"/>
          <p:nvPr/>
        </p:nvPicPr>
        <p:blipFill>
          <a:blip r:embed="rId3">
            <a:alphaModFix/>
          </a:blip>
          <a:stretch>
            <a:fillRect/>
          </a:stretch>
        </p:blipFill>
        <p:spPr>
          <a:xfrm>
            <a:off x="4657975" y="1465438"/>
            <a:ext cx="691849" cy="552025"/>
          </a:xfrm>
          <a:prstGeom prst="rect">
            <a:avLst/>
          </a:prstGeom>
          <a:noFill/>
          <a:ln>
            <a:noFill/>
          </a:ln>
        </p:spPr>
      </p:pic>
      <p:cxnSp>
        <p:nvCxnSpPr>
          <p:cNvPr id="591" name="Google Shape;591;p63"/>
          <p:cNvCxnSpPr>
            <a:stCxn id="590" idx="2"/>
          </p:cNvCxnSpPr>
          <p:nvPr/>
        </p:nvCxnSpPr>
        <p:spPr>
          <a:xfrm>
            <a:off x="5003900" y="2017463"/>
            <a:ext cx="0" cy="520800"/>
          </a:xfrm>
          <a:prstGeom prst="straightConnector1">
            <a:avLst/>
          </a:prstGeom>
          <a:noFill/>
          <a:ln w="19050" cap="flat" cmpd="sng">
            <a:solidFill>
              <a:srgbClr val="666666"/>
            </a:solidFill>
            <a:prstDash val="solid"/>
            <a:round/>
            <a:headEnd type="triangle" w="med" len="med"/>
            <a:tailEnd type="triangle" w="med" len="med"/>
          </a:ln>
        </p:spPr>
      </p:cxnSp>
      <p:sp>
        <p:nvSpPr>
          <p:cNvPr id="592" name="Google Shape;592;p63"/>
          <p:cNvSpPr txBox="1"/>
          <p:nvPr/>
        </p:nvSpPr>
        <p:spPr>
          <a:xfrm>
            <a:off x="5059988" y="2194022"/>
            <a:ext cx="719400" cy="16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grpSp>
        <p:nvGrpSpPr>
          <p:cNvPr id="593" name="Google Shape;593;p63"/>
          <p:cNvGrpSpPr/>
          <p:nvPr/>
        </p:nvGrpSpPr>
        <p:grpSpPr>
          <a:xfrm>
            <a:off x="4657984" y="3039590"/>
            <a:ext cx="719400" cy="520800"/>
            <a:chOff x="1683488" y="2523613"/>
            <a:chExt cx="719400" cy="520800"/>
          </a:xfrm>
        </p:grpSpPr>
        <p:cxnSp>
          <p:nvCxnSpPr>
            <p:cNvPr id="594" name="Google Shape;594;p63"/>
            <p:cNvCxnSpPr/>
            <p:nvPr/>
          </p:nvCxnSpPr>
          <p:spPr>
            <a:xfrm>
              <a:off x="1716825" y="2523613"/>
              <a:ext cx="0" cy="520800"/>
            </a:xfrm>
            <a:prstGeom prst="straightConnector1">
              <a:avLst/>
            </a:prstGeom>
            <a:noFill/>
            <a:ln w="19050" cap="flat" cmpd="sng">
              <a:solidFill>
                <a:srgbClr val="666666"/>
              </a:solidFill>
              <a:prstDash val="solid"/>
              <a:round/>
              <a:headEnd type="triangle" w="med" len="med"/>
              <a:tailEnd type="triangle" w="med" len="med"/>
            </a:ln>
          </p:spPr>
        </p:cxnSp>
        <p:sp>
          <p:nvSpPr>
            <p:cNvPr id="595" name="Google Shape;595;p63"/>
            <p:cNvSpPr txBox="1"/>
            <p:nvPr/>
          </p:nvSpPr>
          <p:spPr>
            <a:xfrm>
              <a:off x="1683488" y="2703947"/>
              <a:ext cx="719400" cy="16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grpSp>
      <p:grpSp>
        <p:nvGrpSpPr>
          <p:cNvPr id="596" name="Google Shape;596;p63"/>
          <p:cNvGrpSpPr/>
          <p:nvPr/>
        </p:nvGrpSpPr>
        <p:grpSpPr>
          <a:xfrm>
            <a:off x="7770613" y="3030154"/>
            <a:ext cx="719400" cy="520800"/>
            <a:chOff x="1683488" y="2523613"/>
            <a:chExt cx="719400" cy="520800"/>
          </a:xfrm>
        </p:grpSpPr>
        <p:cxnSp>
          <p:nvCxnSpPr>
            <p:cNvPr id="597" name="Google Shape;597;p63"/>
            <p:cNvCxnSpPr/>
            <p:nvPr/>
          </p:nvCxnSpPr>
          <p:spPr>
            <a:xfrm>
              <a:off x="1716825" y="2523613"/>
              <a:ext cx="0" cy="520800"/>
            </a:xfrm>
            <a:prstGeom prst="straightConnector1">
              <a:avLst/>
            </a:prstGeom>
            <a:noFill/>
            <a:ln w="19050" cap="flat" cmpd="sng">
              <a:solidFill>
                <a:srgbClr val="666666"/>
              </a:solidFill>
              <a:prstDash val="solid"/>
              <a:round/>
              <a:headEnd type="triangle" w="med" len="med"/>
              <a:tailEnd type="triangle" w="med" len="med"/>
            </a:ln>
          </p:spPr>
        </p:cxnSp>
        <p:sp>
          <p:nvSpPr>
            <p:cNvPr id="598" name="Google Shape;598;p63"/>
            <p:cNvSpPr txBox="1"/>
            <p:nvPr/>
          </p:nvSpPr>
          <p:spPr>
            <a:xfrm>
              <a:off x="1683488" y="2703947"/>
              <a:ext cx="719400" cy="16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grpSp>
      <p:grpSp>
        <p:nvGrpSpPr>
          <p:cNvPr id="599" name="Google Shape;599;p63"/>
          <p:cNvGrpSpPr/>
          <p:nvPr/>
        </p:nvGrpSpPr>
        <p:grpSpPr>
          <a:xfrm>
            <a:off x="5385663" y="3809050"/>
            <a:ext cx="1773900" cy="196009"/>
            <a:chOff x="984842" y="2166973"/>
            <a:chExt cx="1773900" cy="196009"/>
          </a:xfrm>
        </p:grpSpPr>
        <p:cxnSp>
          <p:nvCxnSpPr>
            <p:cNvPr id="600" name="Google Shape;600;p63"/>
            <p:cNvCxnSpPr/>
            <p:nvPr/>
          </p:nvCxnSpPr>
          <p:spPr>
            <a:xfrm>
              <a:off x="984842" y="2166973"/>
              <a:ext cx="1773900" cy="0"/>
            </a:xfrm>
            <a:prstGeom prst="straightConnector1">
              <a:avLst/>
            </a:prstGeom>
            <a:noFill/>
            <a:ln w="19050" cap="flat" cmpd="sng">
              <a:solidFill>
                <a:srgbClr val="666666"/>
              </a:solidFill>
              <a:prstDash val="solid"/>
              <a:round/>
              <a:headEnd type="triangle" w="med" len="med"/>
              <a:tailEnd type="triangle" w="med" len="med"/>
            </a:ln>
          </p:spPr>
        </p:cxnSp>
        <p:sp>
          <p:nvSpPr>
            <p:cNvPr id="601" name="Google Shape;601;p63"/>
            <p:cNvSpPr txBox="1"/>
            <p:nvPr/>
          </p:nvSpPr>
          <p:spPr>
            <a:xfrm>
              <a:off x="1512138" y="2195282"/>
              <a:ext cx="719400" cy="16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grpSp>
      <p:sp>
        <p:nvSpPr>
          <p:cNvPr id="602" name="Google Shape;602;p63"/>
          <p:cNvSpPr txBox="1"/>
          <p:nvPr/>
        </p:nvSpPr>
        <p:spPr>
          <a:xfrm>
            <a:off x="576750" y="627800"/>
            <a:ext cx="42684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solidFill>
                  <a:srgbClr val="FFFFFF"/>
                </a:solidFill>
                <a:latin typeface="Open Sans"/>
                <a:ea typeface="Open Sans"/>
                <a:cs typeface="Open Sans"/>
                <a:sym typeface="Open Sans"/>
              </a:rPr>
              <a:t>What is Pact?</a:t>
            </a:r>
            <a:endParaRPr sz="3000">
              <a:solidFill>
                <a:srgbClr val="FFFFFF"/>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2000">
                <a:solidFill>
                  <a:srgbClr val="2DCBB1"/>
                </a:solidFill>
                <a:latin typeface="Open Sans Light"/>
                <a:ea typeface="Open Sans Light"/>
                <a:cs typeface="Open Sans Light"/>
                <a:sym typeface="Open Sans Light"/>
              </a:rPr>
              <a:t>Microservice testing made easy</a:t>
            </a:r>
            <a:endParaRPr sz="2000">
              <a:solidFill>
                <a:srgbClr val="2DCBB1"/>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2000">
              <a:solidFill>
                <a:srgbClr val="00B6F0"/>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24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2400">
              <a:solidFill>
                <a:srgbClr val="FFFFFF"/>
              </a:solidFill>
              <a:latin typeface="Open Sans Light"/>
              <a:ea typeface="Open Sans Light"/>
              <a:cs typeface="Open Sans Light"/>
              <a:sym typeface="Open Sans Light"/>
            </a:endParaRPr>
          </a:p>
        </p:txBody>
      </p:sp>
      <p:sp>
        <p:nvSpPr>
          <p:cNvPr id="603" name="Google Shape;603;p63"/>
          <p:cNvSpPr txBox="1"/>
          <p:nvPr/>
        </p:nvSpPr>
        <p:spPr>
          <a:xfrm>
            <a:off x="576750" y="1853025"/>
            <a:ext cx="3526800" cy="288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FFFFFF"/>
                </a:solidFill>
                <a:latin typeface="Open Sans"/>
                <a:ea typeface="Open Sans"/>
                <a:cs typeface="Open Sans"/>
                <a:sym typeface="Open Sans"/>
              </a:rPr>
              <a:t>Pact is an Open Source, </a:t>
            </a:r>
            <a:r>
              <a:rPr lang="en" sz="1000" i="1">
                <a:solidFill>
                  <a:srgbClr val="FFFFFF"/>
                </a:solidFill>
                <a:latin typeface="Open Sans"/>
                <a:ea typeface="Open Sans"/>
                <a:cs typeface="Open Sans"/>
                <a:sym typeface="Open Sans"/>
              </a:rPr>
              <a:t>consumer driven contract testing</a:t>
            </a:r>
            <a:r>
              <a:rPr lang="en" sz="1000">
                <a:solidFill>
                  <a:srgbClr val="FFFFFF"/>
                </a:solidFill>
                <a:latin typeface="Open Sans"/>
                <a:ea typeface="Open Sans"/>
                <a:cs typeface="Open Sans"/>
                <a:sym typeface="Open Sans"/>
              </a:rPr>
              <a:t> tool that makes it easy to test microservices quickly, independently and release safely.</a:t>
            </a:r>
            <a:endParaRPr sz="1000">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endParaRPr sz="1000">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r>
              <a:rPr lang="en" sz="1000" b="1">
                <a:solidFill>
                  <a:srgbClr val="FFFFFF"/>
                </a:solidFill>
                <a:latin typeface="Open Sans"/>
                <a:ea typeface="Open Sans"/>
                <a:cs typeface="Open Sans"/>
                <a:sym typeface="Open Sans"/>
              </a:rPr>
              <a:t>Use cases:</a:t>
            </a:r>
            <a:endParaRPr sz="1000" b="1">
              <a:solidFill>
                <a:srgbClr val="FFFFFF"/>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000">
              <a:solidFill>
                <a:srgbClr val="FFFFFF"/>
              </a:solidFill>
              <a:latin typeface="Open Sans"/>
              <a:ea typeface="Open Sans"/>
              <a:cs typeface="Open Sans"/>
              <a:sym typeface="Open Sans"/>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Javascript web applications (e.g. React)</a:t>
            </a:r>
            <a:endParaRPr sz="1000">
              <a:solidFill>
                <a:srgbClr val="FFFFFF"/>
              </a:solidFill>
              <a:latin typeface="Open Sans Light"/>
              <a:ea typeface="Open Sans Light"/>
              <a:cs typeface="Open Sans Light"/>
              <a:sym typeface="Open Sans Light"/>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Native mobile applications</a:t>
            </a:r>
            <a:endParaRPr sz="1000">
              <a:solidFill>
                <a:srgbClr val="FFFFFF"/>
              </a:solidFill>
              <a:latin typeface="Open Sans Light"/>
              <a:ea typeface="Open Sans Light"/>
              <a:cs typeface="Open Sans Light"/>
              <a:sym typeface="Open Sans Light"/>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RESTful microservices with JSON and XML</a:t>
            </a:r>
            <a:endParaRPr sz="1000">
              <a:solidFill>
                <a:srgbClr val="FFFFFF"/>
              </a:solidFill>
              <a:latin typeface="Open Sans Light"/>
              <a:ea typeface="Open Sans Light"/>
              <a:cs typeface="Open Sans Light"/>
              <a:sym typeface="Open Sans Light"/>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Asynchronous messaging (e.g. MQ)</a:t>
            </a:r>
            <a:endParaRPr sz="1000">
              <a:solidFill>
                <a:srgbClr val="FFFFFF"/>
              </a:solidFill>
              <a:latin typeface="Open Sans Light"/>
              <a:ea typeface="Open Sans Light"/>
              <a:cs typeface="Open Sans Light"/>
              <a:sym typeface="Open Sans Light"/>
            </a:endParaRPr>
          </a:p>
          <a:p>
            <a:pPr marL="457200" lvl="0" indent="0" algn="l" rtl="0">
              <a:lnSpc>
                <a:spcPct val="115000"/>
              </a:lnSpc>
              <a:spcBef>
                <a:spcPts val="0"/>
              </a:spcBef>
              <a:spcAft>
                <a:spcPts val="0"/>
              </a:spcAft>
              <a:buNone/>
            </a:pPr>
            <a:endParaRPr sz="10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r>
              <a:rPr lang="en" sz="1000" b="1">
                <a:solidFill>
                  <a:srgbClr val="FFFFFF"/>
                </a:solidFill>
                <a:latin typeface="Open Sans"/>
                <a:ea typeface="Open Sans"/>
                <a:cs typeface="Open Sans"/>
                <a:sym typeface="Open Sans"/>
              </a:rPr>
              <a:t>Goals:</a:t>
            </a:r>
            <a:endParaRPr sz="1000" b="1">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endParaRPr sz="1000" b="1">
              <a:solidFill>
                <a:srgbClr val="FFFFFF"/>
              </a:solidFill>
              <a:latin typeface="Open Sans"/>
              <a:ea typeface="Open Sans"/>
              <a:cs typeface="Open Sans"/>
              <a:sym typeface="Open Sans"/>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Removing end-to-end integrated tests</a:t>
            </a:r>
            <a:endParaRPr sz="1000">
              <a:solidFill>
                <a:srgbClr val="FFFFFF"/>
              </a:solidFill>
              <a:latin typeface="Open Sans Light"/>
              <a:ea typeface="Open Sans Light"/>
              <a:cs typeface="Open Sans Light"/>
              <a:sym typeface="Open Sans Light"/>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Reducing reliance on complex test     environments</a:t>
            </a:r>
            <a:endParaRPr sz="1000">
              <a:solidFill>
                <a:srgbClr val="FFFFFF"/>
              </a:solidFill>
              <a:latin typeface="Open Sans Light"/>
              <a:ea typeface="Open Sans Light"/>
              <a:cs typeface="Open Sans Light"/>
              <a:sym typeface="Open Sans Light"/>
            </a:endParaRPr>
          </a:p>
        </p:txBody>
      </p:sp>
      <p:sp>
        <p:nvSpPr>
          <p:cNvPr id="604" name="Google Shape;604;p63"/>
          <p:cNvSpPr/>
          <p:nvPr/>
        </p:nvSpPr>
        <p:spPr>
          <a:xfrm>
            <a:off x="7159638" y="4367038"/>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Open Sans"/>
                <a:ea typeface="Open Sans"/>
                <a:cs typeface="Open Sans"/>
                <a:sym typeface="Open Sans"/>
              </a:rPr>
              <a:t>Microservice C</a:t>
            </a:r>
            <a:endParaRPr sz="1200">
              <a:solidFill>
                <a:srgbClr val="FFFFFF"/>
              </a:solidFill>
              <a:latin typeface="Open Sans"/>
              <a:ea typeface="Open Sans"/>
              <a:cs typeface="Open Sans"/>
              <a:sym typeface="Open Sans"/>
            </a:endParaRPr>
          </a:p>
        </p:txBody>
      </p:sp>
      <p:sp>
        <p:nvSpPr>
          <p:cNvPr id="605" name="Google Shape;605;p63"/>
          <p:cNvSpPr txBox="1"/>
          <p:nvPr/>
        </p:nvSpPr>
        <p:spPr>
          <a:xfrm>
            <a:off x="4753759" y="4356599"/>
            <a:ext cx="719400" cy="16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JSON/XML</a:t>
            </a:r>
            <a:endParaRPr sz="600">
              <a:solidFill>
                <a:srgbClr val="999999"/>
              </a:solidFill>
              <a:latin typeface="Open Sans"/>
              <a:ea typeface="Open Sans"/>
              <a:cs typeface="Open Sans"/>
              <a:sym typeface="Open Sans"/>
            </a:endParaRPr>
          </a:p>
        </p:txBody>
      </p:sp>
      <p:cxnSp>
        <p:nvCxnSpPr>
          <p:cNvPr id="606" name="Google Shape;606;p63"/>
          <p:cNvCxnSpPr>
            <a:stCxn id="587" idx="2"/>
            <a:endCxn id="607" idx="1"/>
          </p:cNvCxnSpPr>
          <p:nvPr/>
        </p:nvCxnSpPr>
        <p:spPr>
          <a:xfrm rot="-5400000" flipH="1">
            <a:off x="5080713" y="3672738"/>
            <a:ext cx="557700" cy="1320600"/>
          </a:xfrm>
          <a:prstGeom prst="bentConnector2">
            <a:avLst/>
          </a:prstGeom>
          <a:noFill/>
          <a:ln w="19050" cap="flat" cmpd="sng">
            <a:solidFill>
              <a:srgbClr val="666666"/>
            </a:solidFill>
            <a:prstDash val="dot"/>
            <a:round/>
            <a:headEnd type="none" w="med" len="med"/>
            <a:tailEnd type="triangle" w="med" len="med"/>
          </a:ln>
        </p:spPr>
      </p:cxnSp>
      <p:cxnSp>
        <p:nvCxnSpPr>
          <p:cNvPr id="608" name="Google Shape;608;p63"/>
          <p:cNvCxnSpPr>
            <a:stCxn id="607" idx="3"/>
            <a:endCxn id="604" idx="1"/>
          </p:cNvCxnSpPr>
          <p:nvPr/>
        </p:nvCxnSpPr>
        <p:spPr>
          <a:xfrm>
            <a:off x="6528550" y="4611818"/>
            <a:ext cx="631200" cy="2100"/>
          </a:xfrm>
          <a:prstGeom prst="bentConnector3">
            <a:avLst>
              <a:gd name="adj1" fmla="val 49991"/>
            </a:avLst>
          </a:prstGeom>
          <a:noFill/>
          <a:ln w="19050" cap="flat" cmpd="sng">
            <a:solidFill>
              <a:srgbClr val="595959"/>
            </a:solidFill>
            <a:prstDash val="solid"/>
            <a:round/>
            <a:headEnd type="none" w="med" len="med"/>
            <a:tailEnd type="triangle" w="med" len="med"/>
          </a:ln>
        </p:spPr>
      </p:cxnSp>
      <p:pic>
        <p:nvPicPr>
          <p:cNvPr id="609" name="Google Shape;609;p63"/>
          <p:cNvPicPr preferRelativeResize="0"/>
          <p:nvPr/>
        </p:nvPicPr>
        <p:blipFill>
          <a:blip r:embed="rId4">
            <a:alphaModFix/>
          </a:blip>
          <a:stretch>
            <a:fillRect/>
          </a:stretch>
        </p:blipFill>
        <p:spPr>
          <a:xfrm>
            <a:off x="4057564" y="3338323"/>
            <a:ext cx="158172" cy="167700"/>
          </a:xfrm>
          <a:prstGeom prst="rect">
            <a:avLst/>
          </a:prstGeom>
          <a:noFill/>
          <a:ln>
            <a:noFill/>
          </a:ln>
        </p:spPr>
      </p:pic>
      <p:pic>
        <p:nvPicPr>
          <p:cNvPr id="610" name="Google Shape;610;p63"/>
          <p:cNvPicPr preferRelativeResize="0"/>
          <p:nvPr/>
        </p:nvPicPr>
        <p:blipFill rotWithShape="1">
          <a:blip r:embed="rId5">
            <a:alphaModFix/>
          </a:blip>
          <a:srcRect l="30723" t="16583" r="32102" b="18536"/>
          <a:stretch/>
        </p:blipFill>
        <p:spPr>
          <a:xfrm>
            <a:off x="4745575" y="1316675"/>
            <a:ext cx="115725" cy="113601"/>
          </a:xfrm>
          <a:prstGeom prst="rect">
            <a:avLst/>
          </a:prstGeom>
          <a:noFill/>
          <a:ln>
            <a:noFill/>
          </a:ln>
        </p:spPr>
      </p:pic>
      <p:pic>
        <p:nvPicPr>
          <p:cNvPr id="611" name="Google Shape;611;p63"/>
          <p:cNvPicPr preferRelativeResize="0"/>
          <p:nvPr/>
        </p:nvPicPr>
        <p:blipFill>
          <a:blip r:embed="rId6">
            <a:alphaModFix/>
          </a:blip>
          <a:stretch>
            <a:fillRect/>
          </a:stretch>
        </p:blipFill>
        <p:spPr>
          <a:xfrm>
            <a:off x="7238949" y="3316338"/>
            <a:ext cx="115725" cy="211675"/>
          </a:xfrm>
          <a:prstGeom prst="rect">
            <a:avLst/>
          </a:prstGeom>
          <a:noFill/>
          <a:ln>
            <a:noFill/>
          </a:ln>
        </p:spPr>
      </p:pic>
      <p:pic>
        <p:nvPicPr>
          <p:cNvPr id="612" name="Google Shape;612;p63"/>
          <p:cNvPicPr preferRelativeResize="0"/>
          <p:nvPr/>
        </p:nvPicPr>
        <p:blipFill>
          <a:blip r:embed="rId7">
            <a:alphaModFix/>
          </a:blip>
          <a:stretch>
            <a:fillRect/>
          </a:stretch>
        </p:blipFill>
        <p:spPr>
          <a:xfrm>
            <a:off x="7228213" y="4194250"/>
            <a:ext cx="137201" cy="137201"/>
          </a:xfrm>
          <a:prstGeom prst="rect">
            <a:avLst/>
          </a:prstGeom>
          <a:noFill/>
          <a:ln>
            <a:noFill/>
          </a:ln>
        </p:spPr>
      </p:pic>
      <p:grpSp>
        <p:nvGrpSpPr>
          <p:cNvPr id="613" name="Google Shape;613;p63"/>
          <p:cNvGrpSpPr/>
          <p:nvPr/>
        </p:nvGrpSpPr>
        <p:grpSpPr>
          <a:xfrm>
            <a:off x="6000250" y="4511318"/>
            <a:ext cx="547800" cy="201000"/>
            <a:chOff x="6076450" y="4513450"/>
            <a:chExt cx="547800" cy="201000"/>
          </a:xfrm>
        </p:grpSpPr>
        <p:sp>
          <p:nvSpPr>
            <p:cNvPr id="614" name="Google Shape;614;p63"/>
            <p:cNvSpPr/>
            <p:nvPr/>
          </p:nvSpPr>
          <p:spPr>
            <a:xfrm rot="-5400000">
              <a:off x="6268750" y="4332488"/>
              <a:ext cx="163200" cy="547800"/>
            </a:xfrm>
            <a:prstGeom prst="can">
              <a:avLst>
                <a:gd name="adj" fmla="val 25000"/>
              </a:avLst>
            </a:prstGeom>
            <a:solidFill>
              <a:srgbClr val="1155CC">
                <a:alpha val="50840"/>
              </a:srgbClr>
            </a:solidFill>
            <a:ln w="9525" cap="flat" cmpd="sng">
              <a:solidFill>
                <a:srgbClr val="00B6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3"/>
            <p:cNvSpPr/>
            <p:nvPr/>
          </p:nvSpPr>
          <p:spPr>
            <a:xfrm>
              <a:off x="6095950" y="4513450"/>
              <a:ext cx="508800" cy="20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
                  <a:solidFill>
                    <a:srgbClr val="FFFFFF"/>
                  </a:solidFill>
                  <a:latin typeface="Open Sans"/>
                  <a:ea typeface="Open Sans"/>
                  <a:cs typeface="Open Sans"/>
                  <a:sym typeface="Open Sans"/>
                </a:rPr>
                <a:t>MQ</a:t>
              </a:r>
              <a:endParaRPr sz="600">
                <a:solidFill>
                  <a:srgbClr val="FFFFFF"/>
                </a:solidFill>
                <a:latin typeface="Open Sans"/>
                <a:ea typeface="Open Sans"/>
                <a:cs typeface="Open Sans"/>
                <a:sym typeface="Open Sans"/>
              </a:endParaRPr>
            </a:p>
          </p:txBody>
        </p:sp>
      </p:grpSp>
      <p:cxnSp>
        <p:nvCxnSpPr>
          <p:cNvPr id="615" name="Google Shape;615;p63"/>
          <p:cNvCxnSpPr/>
          <p:nvPr/>
        </p:nvCxnSpPr>
        <p:spPr>
          <a:xfrm>
            <a:off x="7424700" y="2013350"/>
            <a:ext cx="0" cy="520800"/>
          </a:xfrm>
          <a:prstGeom prst="straightConnector1">
            <a:avLst/>
          </a:prstGeom>
          <a:noFill/>
          <a:ln w="19050" cap="flat" cmpd="sng">
            <a:solidFill>
              <a:srgbClr val="666666"/>
            </a:solidFill>
            <a:prstDash val="solid"/>
            <a:round/>
            <a:headEnd type="triangle" w="med" len="med"/>
            <a:tailEnd type="triangle" w="med" len="med"/>
          </a:ln>
        </p:spPr>
      </p:cxnSp>
      <p:sp>
        <p:nvSpPr>
          <p:cNvPr id="616" name="Google Shape;616;p63"/>
          <p:cNvSpPr txBox="1"/>
          <p:nvPr/>
        </p:nvSpPr>
        <p:spPr>
          <a:xfrm>
            <a:off x="6586275" y="2189900"/>
            <a:ext cx="793800" cy="16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pic>
        <p:nvPicPr>
          <p:cNvPr id="617" name="Google Shape;617;p63"/>
          <p:cNvPicPr preferRelativeResize="0"/>
          <p:nvPr/>
        </p:nvPicPr>
        <p:blipFill>
          <a:blip r:embed="rId8">
            <a:alphaModFix/>
          </a:blip>
          <a:stretch>
            <a:fillRect/>
          </a:stretch>
        </p:blipFill>
        <p:spPr>
          <a:xfrm>
            <a:off x="7084025" y="1198476"/>
            <a:ext cx="421990" cy="316501"/>
          </a:xfrm>
          <a:prstGeom prst="rect">
            <a:avLst/>
          </a:prstGeom>
          <a:noFill/>
          <a:ln>
            <a:noFill/>
          </a:ln>
        </p:spPr>
      </p:pic>
      <p:pic>
        <p:nvPicPr>
          <p:cNvPr id="618" name="Google Shape;618;p63"/>
          <p:cNvPicPr preferRelativeResize="0"/>
          <p:nvPr/>
        </p:nvPicPr>
        <p:blipFill>
          <a:blip r:embed="rId9">
            <a:alphaModFix/>
          </a:blip>
          <a:stretch>
            <a:fillRect/>
          </a:stretch>
        </p:blipFill>
        <p:spPr>
          <a:xfrm>
            <a:off x="7396763" y="1148809"/>
            <a:ext cx="368600" cy="368600"/>
          </a:xfrm>
          <a:prstGeom prst="rect">
            <a:avLst/>
          </a:prstGeom>
          <a:noFill/>
          <a:ln>
            <a:noFill/>
          </a:ln>
        </p:spPr>
      </p:pic>
      <p:pic>
        <p:nvPicPr>
          <p:cNvPr id="619" name="Google Shape;619;p63"/>
          <p:cNvPicPr preferRelativeResize="0"/>
          <p:nvPr/>
        </p:nvPicPr>
        <p:blipFill>
          <a:blip r:embed="rId10">
            <a:alphaModFix/>
          </a:blip>
          <a:stretch>
            <a:fillRect/>
          </a:stretch>
        </p:blipFill>
        <p:spPr>
          <a:xfrm>
            <a:off x="7274000" y="1496675"/>
            <a:ext cx="301410" cy="5208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23"/>
        <p:cNvGrpSpPr/>
        <p:nvPr/>
      </p:nvGrpSpPr>
      <p:grpSpPr>
        <a:xfrm>
          <a:off x="0" y="0"/>
          <a:ext cx="0" cy="0"/>
          <a:chOff x="0" y="0"/>
          <a:chExt cx="0" cy="0"/>
        </a:xfrm>
      </p:grpSpPr>
      <p:sp>
        <p:nvSpPr>
          <p:cNvPr id="624" name="Google Shape;624;p64"/>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4"/>
          <p:cNvSpPr txBox="1"/>
          <p:nvPr/>
        </p:nvSpPr>
        <p:spPr>
          <a:xfrm>
            <a:off x="677575" y="704000"/>
            <a:ext cx="5859600" cy="441300"/>
          </a:xfrm>
          <a:prstGeom prst="rect">
            <a:avLst/>
          </a:prstGeom>
          <a:noFill/>
          <a:ln>
            <a:noFill/>
          </a:ln>
        </p:spPr>
        <p:txBody>
          <a:bodyPr spcFirstLastPara="1" wrap="square" lIns="91425" tIns="91425" rIns="91425" bIns="91425" anchor="t" anchorCtr="0">
            <a:noAutofit/>
          </a:bodyPr>
          <a:lstStyle/>
          <a:p>
            <a:r>
              <a:rPr lang="en" sz="3000" dirty="0">
                <a:solidFill>
                  <a:srgbClr val="FFFFFF"/>
                </a:solidFill>
                <a:latin typeface="Open Sans"/>
                <a:ea typeface="Open Sans"/>
                <a:cs typeface="Open Sans"/>
                <a:sym typeface="Open Sans"/>
              </a:rPr>
              <a:t>Open Source </a:t>
            </a:r>
            <a:endParaRPr sz="3000">
              <a:solidFill>
                <a:srgbClr val="FFFFFF"/>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2000" dirty="0">
                <a:solidFill>
                  <a:srgbClr val="ED7D31"/>
                </a:solidFill>
                <a:latin typeface="Open Sans Light"/>
                <a:ea typeface="Open Sans Light"/>
                <a:cs typeface="Open Sans Light"/>
                <a:sym typeface="Open Sans Light"/>
              </a:rPr>
              <a:t>...and in your preferred language</a:t>
            </a:r>
            <a:endParaRPr sz="2000" dirty="0">
              <a:solidFill>
                <a:srgbClr val="ED7D31"/>
              </a:solidFill>
              <a:latin typeface="Open Sans Light"/>
              <a:ea typeface="Open Sans Light"/>
              <a:cs typeface="Open Sans Light"/>
            </a:endParaRPr>
          </a:p>
          <a:p>
            <a:pPr marL="0" lvl="0" indent="0" algn="l" rtl="0">
              <a:lnSpc>
                <a:spcPct val="115000"/>
              </a:lnSpc>
              <a:spcBef>
                <a:spcPts val="0"/>
              </a:spcBef>
              <a:spcAft>
                <a:spcPts val="0"/>
              </a:spcAft>
              <a:buNone/>
            </a:pPr>
            <a:endParaRPr sz="2000">
              <a:solidFill>
                <a:srgbClr val="00B6F0"/>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24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2400">
              <a:solidFill>
                <a:srgbClr val="FFFFFF"/>
              </a:solidFill>
              <a:latin typeface="Open Sans Light"/>
              <a:ea typeface="Open Sans Light"/>
              <a:cs typeface="Open Sans Light"/>
              <a:sym typeface="Open Sans Light"/>
            </a:endParaRPr>
          </a:p>
        </p:txBody>
      </p:sp>
      <p:sp>
        <p:nvSpPr>
          <p:cNvPr id="626" name="Google Shape;626;p64"/>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pic>
        <p:nvPicPr>
          <p:cNvPr id="631" name="Google Shape;631;p64"/>
          <p:cNvPicPr preferRelativeResize="0"/>
          <p:nvPr/>
        </p:nvPicPr>
        <p:blipFill>
          <a:blip r:embed="rId3">
            <a:alphaModFix/>
          </a:blip>
          <a:stretch>
            <a:fillRect/>
          </a:stretch>
        </p:blipFill>
        <p:spPr>
          <a:xfrm>
            <a:off x="7827500" y="316500"/>
            <a:ext cx="1316500" cy="2245800"/>
          </a:xfrm>
          <a:prstGeom prst="rect">
            <a:avLst/>
          </a:prstGeom>
          <a:noFill/>
          <a:ln>
            <a:noFill/>
          </a:ln>
        </p:spPr>
      </p:pic>
      <p:pic>
        <p:nvPicPr>
          <p:cNvPr id="632" name="Google Shape;632;p64"/>
          <p:cNvPicPr preferRelativeResize="0"/>
          <p:nvPr/>
        </p:nvPicPr>
        <p:blipFill>
          <a:blip r:embed="rId4">
            <a:alphaModFix/>
          </a:blip>
          <a:stretch>
            <a:fillRect/>
          </a:stretch>
        </p:blipFill>
        <p:spPr>
          <a:xfrm>
            <a:off x="5086750" y="3401000"/>
            <a:ext cx="1110648" cy="581699"/>
          </a:xfrm>
          <a:prstGeom prst="rect">
            <a:avLst/>
          </a:prstGeom>
          <a:noFill/>
          <a:ln>
            <a:noFill/>
          </a:ln>
        </p:spPr>
      </p:pic>
      <p:pic>
        <p:nvPicPr>
          <p:cNvPr id="633" name="Google Shape;633;p64"/>
          <p:cNvPicPr preferRelativeResize="0"/>
          <p:nvPr/>
        </p:nvPicPr>
        <p:blipFill>
          <a:blip r:embed="rId5">
            <a:alphaModFix/>
          </a:blip>
          <a:stretch>
            <a:fillRect/>
          </a:stretch>
        </p:blipFill>
        <p:spPr>
          <a:xfrm>
            <a:off x="4315849" y="2038300"/>
            <a:ext cx="537699" cy="983525"/>
          </a:xfrm>
          <a:prstGeom prst="rect">
            <a:avLst/>
          </a:prstGeom>
          <a:noFill/>
          <a:ln>
            <a:noFill/>
          </a:ln>
        </p:spPr>
      </p:pic>
      <p:pic>
        <p:nvPicPr>
          <p:cNvPr id="634" name="Google Shape;634;p64"/>
          <p:cNvPicPr preferRelativeResize="0"/>
          <p:nvPr/>
        </p:nvPicPr>
        <p:blipFill>
          <a:blip r:embed="rId6">
            <a:alphaModFix/>
          </a:blip>
          <a:stretch>
            <a:fillRect/>
          </a:stretch>
        </p:blipFill>
        <p:spPr>
          <a:xfrm>
            <a:off x="5109300" y="2280900"/>
            <a:ext cx="1174182" cy="441300"/>
          </a:xfrm>
          <a:prstGeom prst="rect">
            <a:avLst/>
          </a:prstGeom>
          <a:noFill/>
          <a:ln>
            <a:noFill/>
          </a:ln>
        </p:spPr>
      </p:pic>
      <p:pic>
        <p:nvPicPr>
          <p:cNvPr id="635" name="Google Shape;635;p64"/>
          <p:cNvPicPr preferRelativeResize="0"/>
          <p:nvPr/>
        </p:nvPicPr>
        <p:blipFill>
          <a:blip r:embed="rId7">
            <a:alphaModFix/>
          </a:blip>
          <a:stretch>
            <a:fillRect/>
          </a:stretch>
        </p:blipFill>
        <p:spPr>
          <a:xfrm>
            <a:off x="3068963" y="2004648"/>
            <a:ext cx="991125" cy="1050825"/>
          </a:xfrm>
          <a:prstGeom prst="rect">
            <a:avLst/>
          </a:prstGeom>
          <a:noFill/>
          <a:ln>
            <a:noFill/>
          </a:ln>
        </p:spPr>
      </p:pic>
      <p:pic>
        <p:nvPicPr>
          <p:cNvPr id="636" name="Google Shape;636;p64"/>
          <p:cNvPicPr preferRelativeResize="0"/>
          <p:nvPr/>
        </p:nvPicPr>
        <p:blipFill>
          <a:blip r:embed="rId8">
            <a:alphaModFix/>
          </a:blip>
          <a:stretch>
            <a:fillRect/>
          </a:stretch>
        </p:blipFill>
        <p:spPr>
          <a:xfrm>
            <a:off x="1949013" y="3248675"/>
            <a:ext cx="886324" cy="886324"/>
          </a:xfrm>
          <a:prstGeom prst="rect">
            <a:avLst/>
          </a:prstGeom>
          <a:noFill/>
          <a:ln>
            <a:noFill/>
          </a:ln>
        </p:spPr>
      </p:pic>
      <p:pic>
        <p:nvPicPr>
          <p:cNvPr id="637" name="Google Shape;637;p64"/>
          <p:cNvPicPr preferRelativeResize="0"/>
          <p:nvPr/>
        </p:nvPicPr>
        <p:blipFill>
          <a:blip r:embed="rId9">
            <a:alphaModFix/>
          </a:blip>
          <a:stretch>
            <a:fillRect/>
          </a:stretch>
        </p:blipFill>
        <p:spPr>
          <a:xfrm>
            <a:off x="3091088" y="3263700"/>
            <a:ext cx="735871" cy="827251"/>
          </a:xfrm>
          <a:prstGeom prst="rect">
            <a:avLst/>
          </a:prstGeom>
          <a:noFill/>
          <a:ln>
            <a:noFill/>
          </a:ln>
        </p:spPr>
      </p:pic>
      <p:pic>
        <p:nvPicPr>
          <p:cNvPr id="638" name="Google Shape;638;p64"/>
          <p:cNvPicPr preferRelativeResize="0"/>
          <p:nvPr/>
        </p:nvPicPr>
        <p:blipFill>
          <a:blip r:embed="rId10">
            <a:alphaModFix/>
          </a:blip>
          <a:stretch>
            <a:fillRect/>
          </a:stretch>
        </p:blipFill>
        <p:spPr>
          <a:xfrm>
            <a:off x="767325" y="3263700"/>
            <a:ext cx="856275" cy="856275"/>
          </a:xfrm>
          <a:prstGeom prst="rect">
            <a:avLst/>
          </a:prstGeom>
          <a:noFill/>
          <a:ln>
            <a:noFill/>
          </a:ln>
        </p:spPr>
      </p:pic>
      <p:pic>
        <p:nvPicPr>
          <p:cNvPr id="639" name="Google Shape;639;p64"/>
          <p:cNvPicPr preferRelativeResize="0"/>
          <p:nvPr/>
        </p:nvPicPr>
        <p:blipFill>
          <a:blip r:embed="rId11">
            <a:alphaModFix/>
          </a:blip>
          <a:stretch>
            <a:fillRect/>
          </a:stretch>
        </p:blipFill>
        <p:spPr>
          <a:xfrm>
            <a:off x="1970550" y="2091150"/>
            <a:ext cx="856274" cy="856305"/>
          </a:xfrm>
          <a:prstGeom prst="rect">
            <a:avLst/>
          </a:prstGeom>
          <a:noFill/>
          <a:ln>
            <a:noFill/>
          </a:ln>
        </p:spPr>
      </p:pic>
      <p:pic>
        <p:nvPicPr>
          <p:cNvPr id="640" name="Google Shape;640;p64"/>
          <p:cNvPicPr preferRelativeResize="0"/>
          <p:nvPr/>
        </p:nvPicPr>
        <p:blipFill>
          <a:blip r:embed="rId12">
            <a:alphaModFix/>
          </a:blip>
          <a:stretch>
            <a:fillRect/>
          </a:stretch>
        </p:blipFill>
        <p:spPr>
          <a:xfrm>
            <a:off x="6539213" y="2073413"/>
            <a:ext cx="753525" cy="856275"/>
          </a:xfrm>
          <a:prstGeom prst="rect">
            <a:avLst/>
          </a:prstGeom>
          <a:noFill/>
          <a:ln>
            <a:noFill/>
          </a:ln>
        </p:spPr>
      </p:pic>
      <p:pic>
        <p:nvPicPr>
          <p:cNvPr id="641" name="Google Shape;641;p64"/>
          <p:cNvPicPr preferRelativeResize="0"/>
          <p:nvPr/>
        </p:nvPicPr>
        <p:blipFill rotWithShape="1">
          <a:blip r:embed="rId13">
            <a:alphaModFix/>
          </a:blip>
          <a:srcRect l="30723" t="16583" r="32102" b="18536"/>
          <a:stretch/>
        </p:blipFill>
        <p:spPr>
          <a:xfrm>
            <a:off x="677575" y="2003500"/>
            <a:ext cx="1050825" cy="1031594"/>
          </a:xfrm>
          <a:prstGeom prst="rect">
            <a:avLst/>
          </a:prstGeom>
          <a:noFill/>
          <a:ln>
            <a:noFill/>
          </a:ln>
        </p:spPr>
      </p:pic>
      <p:pic>
        <p:nvPicPr>
          <p:cNvPr id="642" name="Google Shape;642;p64"/>
          <p:cNvPicPr preferRelativeResize="0"/>
          <p:nvPr/>
        </p:nvPicPr>
        <p:blipFill>
          <a:blip r:embed="rId14">
            <a:alphaModFix/>
          </a:blip>
          <a:stretch>
            <a:fillRect/>
          </a:stretch>
        </p:blipFill>
        <p:spPr>
          <a:xfrm>
            <a:off x="4028725" y="3278725"/>
            <a:ext cx="856275" cy="856275"/>
          </a:xfrm>
          <a:prstGeom prst="rect">
            <a:avLst/>
          </a:prstGeom>
          <a:noFill/>
          <a:ln>
            <a:noFill/>
          </a:ln>
        </p:spPr>
      </p:pic>
      <p:pic>
        <p:nvPicPr>
          <p:cNvPr id="643" name="Google Shape;643;p64"/>
          <p:cNvPicPr preferRelativeResize="0"/>
          <p:nvPr/>
        </p:nvPicPr>
        <p:blipFill>
          <a:blip r:embed="rId15">
            <a:alphaModFix/>
          </a:blip>
          <a:stretch>
            <a:fillRect/>
          </a:stretch>
        </p:blipFill>
        <p:spPr>
          <a:xfrm>
            <a:off x="6506949" y="3301677"/>
            <a:ext cx="969601" cy="751300"/>
          </a:xfrm>
          <a:prstGeom prst="rect">
            <a:avLst/>
          </a:prstGeom>
          <a:noFill/>
          <a:ln>
            <a:noFill/>
          </a:ln>
        </p:spPr>
      </p:pic>
      <p:pic>
        <p:nvPicPr>
          <p:cNvPr id="3" name="Picture 2" descr="A black and white sign with white text&#10;&#10;Description automatically generated">
            <a:extLst>
              <a:ext uri="{FF2B5EF4-FFF2-40B4-BE49-F238E27FC236}">
                <a16:creationId xmlns:a16="http://schemas.microsoft.com/office/drawing/2014/main" id="{924266F5-CE18-F93E-41DB-441199C7B6AF}"/>
              </a:ext>
            </a:extLst>
          </p:cNvPr>
          <p:cNvPicPr>
            <a:picLocks noChangeAspect="1"/>
          </p:cNvPicPr>
          <p:nvPr/>
        </p:nvPicPr>
        <p:blipFill>
          <a:blip r:embed="rId16"/>
          <a:stretch>
            <a:fillRect/>
          </a:stretch>
        </p:blipFill>
        <p:spPr>
          <a:xfrm>
            <a:off x="7099887" y="4497203"/>
            <a:ext cx="1733341" cy="48519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9" name="Google Shape;2143;p155">
            <a:extLst>
              <a:ext uri="{FF2B5EF4-FFF2-40B4-BE49-F238E27FC236}">
                <a16:creationId xmlns:a16="http://schemas.microsoft.com/office/drawing/2014/main" id="{18E4CF35-6FF2-796D-18F0-CD5FD4D7ACDF}"/>
              </a:ext>
            </a:extLst>
          </p:cNvPr>
          <p:cNvSpPr txBox="1"/>
          <p:nvPr/>
        </p:nvSpPr>
        <p:spPr>
          <a:xfrm>
            <a:off x="536050" y="1354010"/>
            <a:ext cx="4754100" cy="243900"/>
          </a:xfrm>
          <a:prstGeom prst="rect">
            <a:avLst/>
          </a:prstGeom>
          <a:noFill/>
          <a:ln>
            <a:noFill/>
          </a:ln>
        </p:spPr>
        <p:txBody>
          <a:bodyPr spcFirstLastPara="1" wrap="square" lIns="19050" tIns="19050" rIns="19050" bIns="19050" anchor="t" anchorCtr="0">
            <a:normAutofit fontScale="92500" lnSpcReduction="100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50" b="0" i="0" u="none" strike="noStrike" kern="0" cap="none" spc="0" normalizeH="0" baseline="0" noProof="0">
                <a:ln>
                  <a:noFill/>
                </a:ln>
                <a:solidFill>
                  <a:srgbClr val="C39BFE">
                    <a:lumMod val="10000"/>
                  </a:srgbClr>
                </a:solidFill>
                <a:effectLst/>
                <a:uLnTx/>
                <a:uFillTx/>
                <a:latin typeface="Source Sans Pro"/>
                <a:ea typeface="Source Sans Pro"/>
                <a:cs typeface="Source Sans Pro"/>
                <a:sym typeface="Source Sans Pro"/>
              </a:rPr>
              <a:t>Interaction Types</a:t>
            </a:r>
            <a:endParaRPr kumimoji="0" sz="1650" b="0" i="0" u="none" strike="noStrike" kern="0" cap="none" spc="0" normalizeH="0" baseline="0" noProof="0">
              <a:ln>
                <a:noFill/>
              </a:ln>
              <a:solidFill>
                <a:srgbClr val="C39BFE">
                  <a:lumMod val="10000"/>
                </a:srgbClr>
              </a:solidFill>
              <a:effectLst/>
              <a:uLnTx/>
              <a:uFillTx/>
              <a:latin typeface="Source Sans Pro"/>
              <a:ea typeface="Source Sans Pro"/>
              <a:cs typeface="Source Sans Pro"/>
              <a:sym typeface="Source Sans Pro"/>
            </a:endParaRPr>
          </a:p>
        </p:txBody>
      </p:sp>
      <p:sp>
        <p:nvSpPr>
          <p:cNvPr id="10" name="Google Shape;2144;p155">
            <a:extLst>
              <a:ext uri="{FF2B5EF4-FFF2-40B4-BE49-F238E27FC236}">
                <a16:creationId xmlns:a16="http://schemas.microsoft.com/office/drawing/2014/main" id="{31A97C67-E581-9784-F0A4-E6B2F11D79A5}"/>
              </a:ext>
            </a:extLst>
          </p:cNvPr>
          <p:cNvSpPr txBox="1"/>
          <p:nvPr/>
        </p:nvSpPr>
        <p:spPr>
          <a:xfrm>
            <a:off x="506925" y="833610"/>
            <a:ext cx="7625700" cy="411600"/>
          </a:xfrm>
          <a:prstGeom prst="rect">
            <a:avLst/>
          </a:prstGeom>
          <a:noFill/>
          <a:ln>
            <a:noFill/>
          </a:ln>
        </p:spPr>
        <p:txBody>
          <a:bodyPr spcFirstLastPara="1" wrap="square" lIns="19050" tIns="19050" rIns="19050" bIns="190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C39BFE">
                    <a:lumMod val="10000"/>
                  </a:srgbClr>
                </a:solidFill>
                <a:effectLst/>
                <a:uLnTx/>
                <a:uFillTx/>
                <a:latin typeface="Montserrat"/>
                <a:ea typeface="Montserrat"/>
                <a:cs typeface="Montserrat"/>
                <a:sym typeface="Montserrat"/>
              </a:rPr>
              <a:t>Concepts</a:t>
            </a:r>
            <a:endParaRPr kumimoji="0" sz="3200" b="1" i="0" u="none" strike="noStrike" kern="0" cap="none" spc="0" normalizeH="0" baseline="0" noProof="0">
              <a:ln>
                <a:noFill/>
              </a:ln>
              <a:solidFill>
                <a:srgbClr val="C39BFE">
                  <a:lumMod val="10000"/>
                </a:srgbClr>
              </a:solidFill>
              <a:effectLst/>
              <a:uLnTx/>
              <a:uFillTx/>
              <a:latin typeface="Montserrat"/>
              <a:ea typeface="Montserrat"/>
              <a:cs typeface="Montserrat"/>
              <a:sym typeface="Montserrat"/>
            </a:endParaRPr>
          </a:p>
        </p:txBody>
      </p:sp>
      <p:sp>
        <p:nvSpPr>
          <p:cNvPr id="3" name="Google Shape;816;p103">
            <a:extLst>
              <a:ext uri="{FF2B5EF4-FFF2-40B4-BE49-F238E27FC236}">
                <a16:creationId xmlns:a16="http://schemas.microsoft.com/office/drawing/2014/main" id="{DF7EA8F3-1A05-24CE-2F63-B3CF08BADC8B}"/>
              </a:ext>
            </a:extLst>
          </p:cNvPr>
          <p:cNvSpPr txBox="1"/>
          <p:nvPr/>
        </p:nvSpPr>
        <p:spPr>
          <a:xfrm>
            <a:off x="506924" y="1882909"/>
            <a:ext cx="7456346" cy="2215961"/>
          </a:xfrm>
          <a:prstGeom prst="rect">
            <a:avLst/>
          </a:prstGeom>
          <a:noFill/>
          <a:ln>
            <a:noFill/>
          </a:ln>
        </p:spPr>
        <p:txBody>
          <a:bodyPr spcFirstLastPara="1" wrap="square" lIns="91425" tIns="91425" rIns="91425" bIns="91425" anchor="t" anchorCtr="0">
            <a:spAutoFit/>
          </a:bodyPr>
          <a:lstStyle/>
          <a:p>
            <a:pPr>
              <a:defRPr/>
            </a:pPr>
            <a:r>
              <a:rPr lang="en-AU" sz="1200">
                <a:solidFill>
                  <a:srgbClr val="222222"/>
                </a:solidFill>
                <a:latin typeface="Montserrat"/>
                <a:ea typeface="Montserrat"/>
                <a:cs typeface="Montserrat"/>
              </a:rPr>
              <a:t>Types of interactions:</a:t>
            </a:r>
          </a:p>
          <a:p>
            <a:pPr>
              <a:defRPr/>
            </a:pPr>
            <a:endParaRPr lang="en-AU" sz="1200">
              <a:solidFill>
                <a:srgbClr val="222222"/>
              </a:solidFill>
              <a:latin typeface="Montserrat"/>
              <a:ea typeface="Montserrat"/>
              <a:cs typeface="Montserrat"/>
            </a:endParaRPr>
          </a:p>
          <a:p>
            <a:pPr marL="171450" indent="-171450">
              <a:buFont typeface="Arial" panose="020B0604020202020204" pitchFamily="34" charset="0"/>
              <a:buChar char="•"/>
              <a:defRPr/>
            </a:pPr>
            <a:r>
              <a:rPr lang="en-AU" sz="1200">
                <a:solidFill>
                  <a:srgbClr val="222222"/>
                </a:solidFill>
                <a:latin typeface="Montserrat"/>
                <a:ea typeface="Montserrat"/>
                <a:cs typeface="Montserrat"/>
              </a:rPr>
              <a:t>Synchronous/HTTP</a:t>
            </a:r>
          </a:p>
          <a:p>
            <a:pPr marL="171450" indent="-171450">
              <a:buFont typeface="Arial" panose="020B0604020202020204" pitchFamily="34" charset="0"/>
              <a:buChar char="•"/>
              <a:defRPr/>
            </a:pPr>
            <a:endParaRPr lang="en-AU" sz="1200">
              <a:solidFill>
                <a:srgbClr val="222222"/>
              </a:solidFill>
              <a:latin typeface="Montserrat"/>
              <a:ea typeface="Montserrat"/>
              <a:cs typeface="Montserrat"/>
            </a:endParaRPr>
          </a:p>
          <a:p>
            <a:pPr marL="171450" indent="-171450">
              <a:buFont typeface="Arial" panose="020B0604020202020204" pitchFamily="34" charset="0"/>
              <a:buChar char="•"/>
              <a:defRPr/>
            </a:pPr>
            <a:r>
              <a:rPr lang="en-AU" sz="1200">
                <a:solidFill>
                  <a:srgbClr val="222222"/>
                </a:solidFill>
                <a:latin typeface="Montserrat"/>
                <a:ea typeface="Montserrat"/>
                <a:cs typeface="Montserrat"/>
              </a:rPr>
              <a:t>Asynchronous/Messages</a:t>
            </a:r>
          </a:p>
          <a:p>
            <a:pPr>
              <a:defRPr/>
            </a:pPr>
            <a:endParaRPr lang="en-AU" sz="1200">
              <a:solidFill>
                <a:srgbClr val="222222"/>
              </a:solidFill>
              <a:latin typeface="Montserrat"/>
              <a:ea typeface="Montserrat"/>
              <a:cs typeface="Montserrat"/>
            </a:endParaRPr>
          </a:p>
          <a:p>
            <a:pPr marL="171450" indent="-171450">
              <a:buFont typeface="Arial" panose="020B0604020202020204" pitchFamily="34" charset="0"/>
              <a:buChar char="•"/>
              <a:defRPr/>
            </a:pPr>
            <a:r>
              <a:rPr lang="en-AU" sz="1200">
                <a:solidFill>
                  <a:srgbClr val="222222"/>
                </a:solidFill>
                <a:latin typeface="Montserrat"/>
                <a:ea typeface="Montserrat"/>
                <a:cs typeface="Montserrat"/>
              </a:rPr>
              <a:t>Synchronous/Messages</a:t>
            </a:r>
          </a:p>
          <a:p>
            <a:pPr marL="171450" indent="-171450">
              <a:buFont typeface="Arial" panose="020B0604020202020204" pitchFamily="34" charset="0"/>
              <a:buChar char="•"/>
              <a:defRPr/>
            </a:pPr>
            <a:endParaRPr lang="en-AU" sz="1200">
              <a:solidFill>
                <a:srgbClr val="222222"/>
              </a:solidFill>
              <a:latin typeface="Montserrat"/>
              <a:ea typeface="Montserrat"/>
              <a:cs typeface="Montserrat"/>
            </a:endParaRPr>
          </a:p>
          <a:p>
            <a:pPr marL="171450" indent="-171450">
              <a:buFont typeface="Arial" panose="020B0604020202020204" pitchFamily="34" charset="0"/>
              <a:buChar char="•"/>
              <a:defRPr/>
            </a:pPr>
            <a:endParaRPr lang="en-AU" sz="1200">
              <a:solidFill>
                <a:srgbClr val="222222"/>
              </a:solidFill>
              <a:latin typeface="Montserrat"/>
              <a:ea typeface="Montserrat"/>
              <a:cs typeface="Montserrat"/>
            </a:endParaRPr>
          </a:p>
          <a:p>
            <a:pPr>
              <a:defRPr/>
            </a:pPr>
            <a:r>
              <a:rPr lang="en-AU" sz="1200" i="1">
                <a:solidFill>
                  <a:srgbClr val="222222"/>
                </a:solidFill>
                <a:latin typeface="Montserrat"/>
                <a:ea typeface="Montserrat"/>
                <a:cs typeface="Montserrat"/>
              </a:rPr>
              <a:t>By combining interaction types with the various Plugin capabilities, rich support for various frameworks and protocols emerge.</a:t>
            </a:r>
          </a:p>
        </p:txBody>
      </p:sp>
      <p:cxnSp>
        <p:nvCxnSpPr>
          <p:cNvPr id="6" name="Straight Arrow Connector 5">
            <a:extLst>
              <a:ext uri="{FF2B5EF4-FFF2-40B4-BE49-F238E27FC236}">
                <a16:creationId xmlns:a16="http://schemas.microsoft.com/office/drawing/2014/main" id="{8668FC66-7D73-FD1E-D45B-89D6CBADAC26}"/>
              </a:ext>
            </a:extLst>
          </p:cNvPr>
          <p:cNvCxnSpPr>
            <a:cxnSpLocks/>
          </p:cNvCxnSpPr>
          <p:nvPr/>
        </p:nvCxnSpPr>
        <p:spPr>
          <a:xfrm>
            <a:off x="3065500" y="2392268"/>
            <a:ext cx="611335" cy="0"/>
          </a:xfrm>
          <a:prstGeom prst="straightConnector1">
            <a:avLst/>
          </a:prstGeom>
          <a:ln w="47625">
            <a:solidFill>
              <a:srgbClr val="00ACD7"/>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564BA6-8694-5E4B-0267-1EAEE78BD308}"/>
              </a:ext>
            </a:extLst>
          </p:cNvPr>
          <p:cNvCxnSpPr>
            <a:cxnSpLocks/>
          </p:cNvCxnSpPr>
          <p:nvPr/>
        </p:nvCxnSpPr>
        <p:spPr>
          <a:xfrm>
            <a:off x="3065500" y="2793243"/>
            <a:ext cx="611335" cy="0"/>
          </a:xfrm>
          <a:prstGeom prst="straightConnector1">
            <a:avLst/>
          </a:prstGeom>
          <a:ln w="47625">
            <a:solidFill>
              <a:srgbClr val="00ACD7"/>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E8A068-66D6-66A3-2F1F-4207DD650008}"/>
              </a:ext>
            </a:extLst>
          </p:cNvPr>
          <p:cNvCxnSpPr>
            <a:cxnSpLocks/>
          </p:cNvCxnSpPr>
          <p:nvPr/>
        </p:nvCxnSpPr>
        <p:spPr>
          <a:xfrm>
            <a:off x="3065500" y="3158707"/>
            <a:ext cx="611335" cy="0"/>
          </a:xfrm>
          <a:prstGeom prst="straightConnector1">
            <a:avLst/>
          </a:prstGeom>
          <a:ln w="47625">
            <a:solidFill>
              <a:srgbClr val="00ACD7"/>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A346698-10C6-A88A-317C-5CA71866B967}"/>
              </a:ext>
            </a:extLst>
          </p:cNvPr>
          <p:cNvSpPr/>
          <p:nvPr/>
        </p:nvSpPr>
        <p:spPr>
          <a:xfrm>
            <a:off x="4114799" y="2262773"/>
            <a:ext cx="3848471" cy="276999"/>
          </a:xfrm>
          <a:prstGeom prst="rect">
            <a:avLst/>
          </a:prstGeom>
          <a:solidFill>
            <a:srgbClr val="FF8735"/>
          </a:solidFill>
          <a:ln w="25400">
            <a:noFill/>
          </a:ln>
        </p:spPr>
        <p:txBody>
          <a:bodyPr spcFirstLastPara="1" wrap="square" lIns="91425" tIns="91425" rIns="91425" bIns="91425" anchor="ctr" anchorCtr="0">
            <a:noAutofit/>
          </a:bodyPr>
          <a:lstStyle/>
          <a:p>
            <a:pPr algn="ctr"/>
            <a:r>
              <a:rPr lang="en-US" sz="900">
                <a:solidFill>
                  <a:srgbClr val="000000"/>
                </a:solidFill>
                <a:latin typeface="Open Sans"/>
                <a:ea typeface="Open Sans"/>
                <a:cs typeface="Open Sans"/>
              </a:rPr>
              <a:t>REST (JSON/HTTP), SOAP (XML/HTTP), JSON-RPC, </a:t>
            </a:r>
            <a:r>
              <a:rPr lang="en-US" sz="900" err="1">
                <a:solidFill>
                  <a:srgbClr val="000000"/>
                </a:solidFill>
                <a:latin typeface="Open Sans"/>
                <a:ea typeface="Open Sans"/>
                <a:cs typeface="Open Sans"/>
              </a:rPr>
              <a:t>GraphQL</a:t>
            </a:r>
            <a:endParaRPr lang="en-US" sz="900">
              <a:solidFill>
                <a:srgbClr val="000000"/>
              </a:solidFill>
              <a:latin typeface="Open Sans"/>
              <a:ea typeface="Open Sans"/>
              <a:cs typeface="Open Sans"/>
            </a:endParaRPr>
          </a:p>
        </p:txBody>
      </p:sp>
      <p:sp>
        <p:nvSpPr>
          <p:cNvPr id="19" name="TextBox 18">
            <a:extLst>
              <a:ext uri="{FF2B5EF4-FFF2-40B4-BE49-F238E27FC236}">
                <a16:creationId xmlns:a16="http://schemas.microsoft.com/office/drawing/2014/main" id="{48C4A117-DB80-36BD-AEBE-EFFD5E5E7F1D}"/>
              </a:ext>
            </a:extLst>
          </p:cNvPr>
          <p:cNvSpPr txBox="1"/>
          <p:nvPr/>
        </p:nvSpPr>
        <p:spPr>
          <a:xfrm>
            <a:off x="4114798" y="1839275"/>
            <a:ext cx="3848472" cy="276999"/>
          </a:xfrm>
          <a:prstGeom prst="rect">
            <a:avLst/>
          </a:prstGeom>
          <a:noFill/>
        </p:spPr>
        <p:txBody>
          <a:bodyPr wrap="square">
            <a:spAutoFit/>
          </a:bodyPr>
          <a:lstStyle/>
          <a:p>
            <a:pPr algn="ctr">
              <a:defRPr/>
            </a:pPr>
            <a:r>
              <a:rPr lang="en-AU" sz="1200" b="1">
                <a:solidFill>
                  <a:srgbClr val="222222"/>
                </a:solidFill>
                <a:latin typeface="Montserrat"/>
                <a:ea typeface="Montserrat"/>
                <a:cs typeface="Montserrat"/>
              </a:rPr>
              <a:t>Use Cases</a:t>
            </a:r>
          </a:p>
        </p:txBody>
      </p:sp>
      <p:sp>
        <p:nvSpPr>
          <p:cNvPr id="20" name="Rectangle 19">
            <a:extLst>
              <a:ext uri="{FF2B5EF4-FFF2-40B4-BE49-F238E27FC236}">
                <a16:creationId xmlns:a16="http://schemas.microsoft.com/office/drawing/2014/main" id="{1A65D187-057E-9790-39CF-2A5449713BAB}"/>
              </a:ext>
            </a:extLst>
          </p:cNvPr>
          <p:cNvSpPr/>
          <p:nvPr/>
        </p:nvSpPr>
        <p:spPr>
          <a:xfrm>
            <a:off x="4114799" y="2642597"/>
            <a:ext cx="3848471" cy="276999"/>
          </a:xfrm>
          <a:prstGeom prst="rect">
            <a:avLst/>
          </a:prstGeom>
          <a:solidFill>
            <a:srgbClr val="FF8735"/>
          </a:solidFill>
          <a:ln w="25400">
            <a:noFill/>
          </a:ln>
        </p:spPr>
        <p:txBody>
          <a:bodyPr spcFirstLastPara="1" wrap="square" lIns="91425" tIns="91425" rIns="91425" bIns="91425" anchor="ctr" anchorCtr="0">
            <a:noAutofit/>
          </a:bodyPr>
          <a:lstStyle/>
          <a:p>
            <a:pPr algn="ctr"/>
            <a:r>
              <a:rPr lang="en-US" sz="900">
                <a:solidFill>
                  <a:srgbClr val="000000"/>
                </a:solidFill>
                <a:latin typeface="Open Sans"/>
                <a:ea typeface="Open Sans"/>
                <a:cs typeface="Open Sans"/>
              </a:rPr>
              <a:t>Kafka, Fire and Forget, Server Push</a:t>
            </a:r>
          </a:p>
        </p:txBody>
      </p:sp>
      <p:sp>
        <p:nvSpPr>
          <p:cNvPr id="21" name="Rectangle 20">
            <a:extLst>
              <a:ext uri="{FF2B5EF4-FFF2-40B4-BE49-F238E27FC236}">
                <a16:creationId xmlns:a16="http://schemas.microsoft.com/office/drawing/2014/main" id="{A600285B-5694-B239-F916-E91C63633F4A}"/>
              </a:ext>
            </a:extLst>
          </p:cNvPr>
          <p:cNvSpPr/>
          <p:nvPr/>
        </p:nvSpPr>
        <p:spPr>
          <a:xfrm>
            <a:off x="4114799" y="3038971"/>
            <a:ext cx="3848471" cy="276999"/>
          </a:xfrm>
          <a:prstGeom prst="rect">
            <a:avLst/>
          </a:prstGeom>
          <a:solidFill>
            <a:srgbClr val="FF8735"/>
          </a:solidFill>
          <a:ln w="25400">
            <a:noFill/>
          </a:ln>
        </p:spPr>
        <p:txBody>
          <a:bodyPr spcFirstLastPara="1" wrap="square" lIns="91425" tIns="91425" rIns="91425" bIns="91425" anchor="ctr" anchorCtr="0">
            <a:noAutofit/>
          </a:bodyPr>
          <a:lstStyle/>
          <a:p>
            <a:pPr algn="ctr"/>
            <a:r>
              <a:rPr lang="en-US" sz="900" err="1">
                <a:solidFill>
                  <a:srgbClr val="000000"/>
                </a:solidFill>
                <a:latin typeface="Open Sans"/>
                <a:ea typeface="Open Sans"/>
                <a:cs typeface="Open Sans"/>
              </a:rPr>
              <a:t>gRPC</a:t>
            </a:r>
            <a:r>
              <a:rPr lang="en-US" sz="900">
                <a:solidFill>
                  <a:srgbClr val="000000"/>
                </a:solidFill>
                <a:latin typeface="Open Sans"/>
                <a:ea typeface="Open Sans"/>
                <a:cs typeface="Open Sans"/>
              </a:rPr>
              <a:t>/</a:t>
            </a:r>
            <a:r>
              <a:rPr lang="en-US" sz="900" err="1">
                <a:solidFill>
                  <a:srgbClr val="000000"/>
                </a:solidFill>
                <a:latin typeface="Open Sans"/>
                <a:ea typeface="Open Sans"/>
                <a:cs typeface="Open Sans"/>
              </a:rPr>
              <a:t>protobufs</a:t>
            </a:r>
            <a:r>
              <a:rPr lang="en-US" sz="900">
                <a:solidFill>
                  <a:srgbClr val="000000"/>
                </a:solidFill>
                <a:latin typeface="Open Sans"/>
                <a:ea typeface="Open Sans"/>
                <a:cs typeface="Open Sans"/>
              </a:rPr>
              <a:t>, </a:t>
            </a:r>
            <a:r>
              <a:rPr lang="en-US" sz="900" err="1">
                <a:solidFill>
                  <a:srgbClr val="000000"/>
                </a:solidFill>
                <a:latin typeface="Open Sans"/>
                <a:ea typeface="Open Sans"/>
                <a:cs typeface="Open Sans"/>
              </a:rPr>
              <a:t>Websockets</a:t>
            </a:r>
            <a:r>
              <a:rPr lang="en-US" sz="900">
                <a:solidFill>
                  <a:srgbClr val="000000"/>
                </a:solidFill>
                <a:latin typeface="Open Sans"/>
                <a:ea typeface="Open Sans"/>
                <a:cs typeface="Open Sans"/>
              </a:rPr>
              <a:t>, MQTT, Data Pipelines, AWS Lambda</a:t>
            </a:r>
          </a:p>
        </p:txBody>
      </p:sp>
      <p:sp>
        <p:nvSpPr>
          <p:cNvPr id="22" name="TextBox 21">
            <a:extLst>
              <a:ext uri="{FF2B5EF4-FFF2-40B4-BE49-F238E27FC236}">
                <a16:creationId xmlns:a16="http://schemas.microsoft.com/office/drawing/2014/main" id="{B474FDE0-4128-9299-51F0-37CE85357B9A}"/>
              </a:ext>
            </a:extLst>
          </p:cNvPr>
          <p:cNvSpPr txBox="1"/>
          <p:nvPr/>
        </p:nvSpPr>
        <p:spPr>
          <a:xfrm>
            <a:off x="486356" y="4348917"/>
            <a:ext cx="8524479" cy="230832"/>
          </a:xfrm>
          <a:prstGeom prst="rect">
            <a:avLst/>
          </a:prstGeom>
          <a:noFill/>
        </p:spPr>
        <p:txBody>
          <a:bodyPr wrap="square">
            <a:spAutoFit/>
          </a:bodyPr>
          <a:lstStyle/>
          <a:p>
            <a:r>
              <a:rPr lang="en-US" sz="900">
                <a:latin typeface="Open Sans"/>
                <a:ea typeface="Open Sans"/>
                <a:cs typeface="Open Sans"/>
                <a:hlinkClick r:id="rId3"/>
              </a:rPr>
              <a:t>https://github.com/pact-foundation/pact-specification/tree/version-4#interactions</a:t>
            </a:r>
            <a:r>
              <a:rPr lang="en-US" sz="900">
                <a:latin typeface="Open Sans"/>
                <a:ea typeface="Open Sans"/>
                <a:cs typeface="Open Sans"/>
              </a:rPr>
              <a:t> </a:t>
            </a:r>
          </a:p>
        </p:txBody>
      </p:sp>
      <p:sp>
        <p:nvSpPr>
          <p:cNvPr id="2" name="Rectangle 1">
            <a:extLst>
              <a:ext uri="{FF2B5EF4-FFF2-40B4-BE49-F238E27FC236}">
                <a16:creationId xmlns:a16="http://schemas.microsoft.com/office/drawing/2014/main" id="{C6A3A679-5722-7FFB-7052-F37D9040AFF2}"/>
              </a:ext>
            </a:extLst>
          </p:cNvPr>
          <p:cNvSpPr/>
          <p:nvPr/>
        </p:nvSpPr>
        <p:spPr>
          <a:xfrm>
            <a:off x="7611592" y="4518531"/>
            <a:ext cx="1115456"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4C065BC-A808-0EBF-D63C-1BC0C6A8CBE5}"/>
              </a:ext>
            </a:extLst>
          </p:cNvPr>
          <p:cNvSpPr/>
          <p:nvPr/>
        </p:nvSpPr>
        <p:spPr>
          <a:xfrm>
            <a:off x="7895379" y="209028"/>
            <a:ext cx="1115456"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59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47"/>
        <p:cNvGrpSpPr/>
        <p:nvPr/>
      </p:nvGrpSpPr>
      <p:grpSpPr>
        <a:xfrm>
          <a:off x="0" y="0"/>
          <a:ext cx="0" cy="0"/>
          <a:chOff x="0" y="0"/>
          <a:chExt cx="0" cy="0"/>
        </a:xfrm>
      </p:grpSpPr>
      <p:sp>
        <p:nvSpPr>
          <p:cNvPr id="648" name="Google Shape;648;p65"/>
          <p:cNvSpPr txBox="1"/>
          <p:nvPr/>
        </p:nvSpPr>
        <p:spPr>
          <a:xfrm>
            <a:off x="0" y="382375"/>
            <a:ext cx="9144000" cy="402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F3F3F3"/>
                </a:solidFill>
                <a:latin typeface="Open Sans"/>
                <a:ea typeface="Open Sans"/>
                <a:cs typeface="Open Sans"/>
                <a:sym typeface="Open Sans"/>
              </a:rPr>
              <a:t>HOW PACT WORKS</a:t>
            </a:r>
            <a:endParaRPr sz="1800">
              <a:solidFill>
                <a:srgbClr val="F3F3F3"/>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rgbClr val="F3F3F3"/>
                </a:solidFill>
                <a:latin typeface="Open Sans"/>
                <a:ea typeface="Open Sans"/>
                <a:cs typeface="Open Sans"/>
                <a:sym typeface="Open Sans"/>
              </a:rPr>
              <a:t>(HTTP)</a:t>
            </a:r>
            <a:endParaRPr sz="1000">
              <a:solidFill>
                <a:srgbClr val="F3F3F3"/>
              </a:solidFill>
              <a:latin typeface="Open Sans"/>
              <a:ea typeface="Open Sans"/>
              <a:cs typeface="Open Sans"/>
              <a:sym typeface="Open Sans"/>
            </a:endParaRPr>
          </a:p>
        </p:txBody>
      </p:sp>
      <p:sp>
        <p:nvSpPr>
          <p:cNvPr id="653" name="Google Shape;653;p65"/>
          <p:cNvSpPr txBox="1"/>
          <p:nvPr/>
        </p:nvSpPr>
        <p:spPr>
          <a:xfrm>
            <a:off x="572250" y="888975"/>
            <a:ext cx="71619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Clr>
                <a:srgbClr val="000000"/>
              </a:buClr>
              <a:buSzPts val="1100"/>
              <a:buFont typeface="Arial"/>
              <a:buNone/>
            </a:pPr>
            <a:endParaRPr sz="1800" i="1">
              <a:solidFill>
                <a:srgbClr val="2DCBB1"/>
              </a:solidFill>
              <a:latin typeface="Open Sans"/>
              <a:ea typeface="Open Sans"/>
              <a:cs typeface="Open Sans"/>
              <a:sym typeface="Open Sans"/>
            </a:endParaRPr>
          </a:p>
        </p:txBody>
      </p:sp>
      <p:pic>
        <p:nvPicPr>
          <p:cNvPr id="2" name="Picture 1" descr="A black and white sign with white text&#10;&#10;Description automatically generated">
            <a:extLst>
              <a:ext uri="{FF2B5EF4-FFF2-40B4-BE49-F238E27FC236}">
                <a16:creationId xmlns:a16="http://schemas.microsoft.com/office/drawing/2014/main" id="{6729C671-6134-09B5-5190-42BE758A77D5}"/>
              </a:ext>
            </a:extLst>
          </p:cNvPr>
          <p:cNvPicPr>
            <a:picLocks noChangeAspect="1"/>
          </p:cNvPicPr>
          <p:nvPr/>
        </p:nvPicPr>
        <p:blipFill>
          <a:blip r:embed="rId3"/>
          <a:stretch>
            <a:fillRect/>
          </a:stretch>
        </p:blipFill>
        <p:spPr>
          <a:xfrm>
            <a:off x="7099887" y="4497203"/>
            <a:ext cx="1733341" cy="48519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7"/>
        <p:cNvGrpSpPr/>
        <p:nvPr/>
      </p:nvGrpSpPr>
      <p:grpSpPr>
        <a:xfrm>
          <a:off x="0" y="0"/>
          <a:ext cx="0" cy="0"/>
          <a:chOff x="0" y="0"/>
          <a:chExt cx="0" cy="0"/>
        </a:xfrm>
      </p:grpSpPr>
      <p:sp>
        <p:nvSpPr>
          <p:cNvPr id="658" name="Google Shape;658;p66"/>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6"/>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OVERVIEW</a:t>
            </a:r>
            <a:endParaRPr sz="800">
              <a:solidFill>
                <a:srgbClr val="FFFFFF"/>
              </a:solidFill>
              <a:latin typeface="Open Sans"/>
              <a:ea typeface="Open Sans"/>
              <a:cs typeface="Open Sans"/>
              <a:sym typeface="Open Sans"/>
            </a:endParaRPr>
          </a:p>
        </p:txBody>
      </p:sp>
      <p:pic>
        <p:nvPicPr>
          <p:cNvPr id="660" name="Google Shape;660;p66"/>
          <p:cNvPicPr preferRelativeResize="0"/>
          <p:nvPr/>
        </p:nvPicPr>
        <p:blipFill rotWithShape="1">
          <a:blip r:embed="rId3">
            <a:alphaModFix/>
          </a:blip>
          <a:srcRect l="2395" t="4644" r="2175" b="4644"/>
          <a:stretch/>
        </p:blipFill>
        <p:spPr>
          <a:xfrm>
            <a:off x="1108400" y="760187"/>
            <a:ext cx="6927175" cy="4080326"/>
          </a:xfrm>
          <a:prstGeom prst="rect">
            <a:avLst/>
          </a:prstGeom>
          <a:noFill/>
          <a:ln>
            <a:noFill/>
          </a:ln>
        </p:spPr>
      </p:pic>
      <p:grpSp>
        <p:nvGrpSpPr>
          <p:cNvPr id="661" name="Google Shape;661;p66"/>
          <p:cNvGrpSpPr/>
          <p:nvPr/>
        </p:nvGrpSpPr>
        <p:grpSpPr>
          <a:xfrm>
            <a:off x="2948000" y="4278538"/>
            <a:ext cx="1333500" cy="783738"/>
            <a:chOff x="2948000" y="3900063"/>
            <a:chExt cx="1333500" cy="783738"/>
          </a:xfrm>
        </p:grpSpPr>
        <p:sp>
          <p:nvSpPr>
            <p:cNvPr id="662" name="Google Shape;662;p66"/>
            <p:cNvSpPr/>
            <p:nvPr/>
          </p:nvSpPr>
          <p:spPr>
            <a:xfrm>
              <a:off x="3437175" y="3900063"/>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1</a:t>
              </a:r>
              <a:endParaRPr sz="800" b="1">
                <a:solidFill>
                  <a:srgbClr val="666666"/>
                </a:solidFill>
              </a:endParaRPr>
            </a:p>
          </p:txBody>
        </p:sp>
        <p:sp>
          <p:nvSpPr>
            <p:cNvPr id="663" name="Google Shape;663;p66"/>
            <p:cNvSpPr txBox="1"/>
            <p:nvPr/>
          </p:nvSpPr>
          <p:spPr>
            <a:xfrm>
              <a:off x="2948000" y="4320500"/>
              <a:ext cx="13335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Open Sans"/>
                  <a:ea typeface="Open Sans"/>
                  <a:cs typeface="Open Sans"/>
                  <a:sym typeface="Open Sans"/>
                </a:rPr>
                <a:t>Consumer </a:t>
              </a:r>
              <a:r>
                <a:rPr lang="en" sz="900" b="1">
                  <a:latin typeface="Open Sans"/>
                  <a:ea typeface="Open Sans"/>
                  <a:cs typeface="Open Sans"/>
                  <a:sym typeface="Open Sans"/>
                </a:rPr>
                <a:t>unit tests</a:t>
              </a:r>
              <a:r>
                <a:rPr lang="en" sz="900">
                  <a:latin typeface="Open Sans"/>
                  <a:ea typeface="Open Sans"/>
                  <a:cs typeface="Open Sans"/>
                  <a:sym typeface="Open Sans"/>
                </a:rPr>
                <a:t> its behaviour against provider mock</a:t>
              </a:r>
              <a:endParaRPr sz="900">
                <a:latin typeface="Open Sans"/>
                <a:ea typeface="Open Sans"/>
                <a:cs typeface="Open Sans"/>
                <a:sym typeface="Open Sans"/>
              </a:endParaRPr>
            </a:p>
          </p:txBody>
        </p:sp>
      </p:grpSp>
      <p:grpSp>
        <p:nvGrpSpPr>
          <p:cNvPr id="664" name="Google Shape;664;p66"/>
          <p:cNvGrpSpPr/>
          <p:nvPr/>
        </p:nvGrpSpPr>
        <p:grpSpPr>
          <a:xfrm>
            <a:off x="4660375" y="4278538"/>
            <a:ext cx="1610700" cy="783738"/>
            <a:chOff x="4660375" y="4073863"/>
            <a:chExt cx="1610700" cy="783738"/>
          </a:xfrm>
        </p:grpSpPr>
        <p:sp>
          <p:nvSpPr>
            <p:cNvPr id="665" name="Google Shape;665;p66"/>
            <p:cNvSpPr/>
            <p:nvPr/>
          </p:nvSpPr>
          <p:spPr>
            <a:xfrm>
              <a:off x="5299850" y="4073863"/>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5</a:t>
              </a:r>
              <a:endParaRPr sz="800" b="1">
                <a:solidFill>
                  <a:srgbClr val="666666"/>
                </a:solidFill>
              </a:endParaRPr>
            </a:p>
          </p:txBody>
        </p:sp>
        <p:sp>
          <p:nvSpPr>
            <p:cNvPr id="666" name="Google Shape;666;p66"/>
            <p:cNvSpPr txBox="1"/>
            <p:nvPr/>
          </p:nvSpPr>
          <p:spPr>
            <a:xfrm>
              <a:off x="4660375" y="4494300"/>
              <a:ext cx="16107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Open Sans"/>
                  <a:ea typeface="Open Sans"/>
                  <a:cs typeface="Open Sans"/>
                  <a:sym typeface="Open Sans"/>
                </a:rPr>
                <a:t>Provider tests mock out any other systems, so it can be </a:t>
              </a:r>
              <a:r>
                <a:rPr lang="en" sz="900" b="1">
                  <a:latin typeface="Open Sans"/>
                  <a:ea typeface="Open Sans"/>
                  <a:cs typeface="Open Sans"/>
                  <a:sym typeface="Open Sans"/>
                </a:rPr>
                <a:t>tested in isolation</a:t>
              </a:r>
              <a:endParaRPr sz="900" b="1">
                <a:latin typeface="Open Sans"/>
                <a:ea typeface="Open Sans"/>
                <a:cs typeface="Open Sans"/>
                <a:sym typeface="Open Sans"/>
              </a:endParaRPr>
            </a:p>
          </p:txBody>
        </p:sp>
      </p:grpSp>
      <p:grpSp>
        <p:nvGrpSpPr>
          <p:cNvPr id="667" name="Google Shape;667;p66"/>
          <p:cNvGrpSpPr/>
          <p:nvPr/>
        </p:nvGrpSpPr>
        <p:grpSpPr>
          <a:xfrm>
            <a:off x="4893341" y="1043950"/>
            <a:ext cx="3026634" cy="803621"/>
            <a:chOff x="4893341" y="1043950"/>
            <a:chExt cx="3026634" cy="803621"/>
          </a:xfrm>
        </p:grpSpPr>
        <p:pic>
          <p:nvPicPr>
            <p:cNvPr id="668" name="Google Shape;668;p66"/>
            <p:cNvPicPr preferRelativeResize="0"/>
            <p:nvPr/>
          </p:nvPicPr>
          <p:blipFill>
            <a:blip r:embed="rId4">
              <a:alphaModFix/>
            </a:blip>
            <a:stretch>
              <a:fillRect/>
            </a:stretch>
          </p:blipFill>
          <p:spPr>
            <a:xfrm rot="1800067">
              <a:off x="4891895" y="1322683"/>
              <a:ext cx="1060514" cy="278400"/>
            </a:xfrm>
            <a:prstGeom prst="rect">
              <a:avLst/>
            </a:prstGeom>
            <a:noFill/>
            <a:ln>
              <a:noFill/>
            </a:ln>
          </p:spPr>
        </p:pic>
        <p:grpSp>
          <p:nvGrpSpPr>
            <p:cNvPr id="669" name="Google Shape;669;p66"/>
            <p:cNvGrpSpPr/>
            <p:nvPr/>
          </p:nvGrpSpPr>
          <p:grpSpPr>
            <a:xfrm>
              <a:off x="5457600" y="1043950"/>
              <a:ext cx="2462375" cy="363300"/>
              <a:chOff x="5457600" y="1043950"/>
              <a:chExt cx="2462375" cy="363300"/>
            </a:xfrm>
          </p:grpSpPr>
          <p:sp>
            <p:nvSpPr>
              <p:cNvPr id="670" name="Google Shape;670;p66"/>
              <p:cNvSpPr/>
              <p:nvPr/>
            </p:nvSpPr>
            <p:spPr>
              <a:xfrm>
                <a:off x="5457600" y="1076200"/>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4</a:t>
                </a:r>
                <a:endParaRPr sz="800" b="1">
                  <a:solidFill>
                    <a:srgbClr val="666666"/>
                  </a:solidFill>
                </a:endParaRPr>
              </a:p>
            </p:txBody>
          </p:sp>
          <p:sp>
            <p:nvSpPr>
              <p:cNvPr id="671" name="Google Shape;671;p66"/>
              <p:cNvSpPr txBox="1"/>
              <p:nvPr/>
            </p:nvSpPr>
            <p:spPr>
              <a:xfrm>
                <a:off x="5885375" y="1043950"/>
                <a:ext cx="20346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Open Sans"/>
                    <a:ea typeface="Open Sans"/>
                    <a:cs typeface="Open Sans"/>
                    <a:sym typeface="Open Sans"/>
                  </a:rPr>
                  <a:t>Requests in contract </a:t>
                </a:r>
                <a:r>
                  <a:rPr lang="en" sz="900" b="1">
                    <a:latin typeface="Open Sans"/>
                    <a:ea typeface="Open Sans"/>
                    <a:cs typeface="Open Sans"/>
                    <a:sym typeface="Open Sans"/>
                  </a:rPr>
                  <a:t>replayed</a:t>
                </a:r>
                <a:r>
                  <a:rPr lang="en" sz="900">
                    <a:latin typeface="Open Sans"/>
                    <a:ea typeface="Open Sans"/>
                    <a:cs typeface="Open Sans"/>
                    <a:sym typeface="Open Sans"/>
                  </a:rPr>
                  <a:t> against provider API and </a:t>
                </a:r>
                <a:r>
                  <a:rPr lang="en" sz="900" b="1">
                    <a:latin typeface="Open Sans"/>
                    <a:ea typeface="Open Sans"/>
                    <a:cs typeface="Open Sans"/>
                    <a:sym typeface="Open Sans"/>
                  </a:rPr>
                  <a:t>verified </a:t>
                </a:r>
                <a:r>
                  <a:rPr lang="en" sz="900">
                    <a:latin typeface="Open Sans"/>
                    <a:ea typeface="Open Sans"/>
                    <a:cs typeface="Open Sans"/>
                    <a:sym typeface="Open Sans"/>
                  </a:rPr>
                  <a:t>against consumer(s) expectations</a:t>
                </a:r>
                <a:endParaRPr sz="900">
                  <a:latin typeface="Open Sans"/>
                  <a:ea typeface="Open Sans"/>
                  <a:cs typeface="Open Sans"/>
                  <a:sym typeface="Open Sans"/>
                </a:endParaRPr>
              </a:p>
            </p:txBody>
          </p:sp>
        </p:grpSp>
      </p:grpSp>
      <p:grpSp>
        <p:nvGrpSpPr>
          <p:cNvPr id="672" name="Google Shape;672;p66"/>
          <p:cNvGrpSpPr/>
          <p:nvPr/>
        </p:nvGrpSpPr>
        <p:grpSpPr>
          <a:xfrm>
            <a:off x="1657350" y="957999"/>
            <a:ext cx="3453100" cy="931592"/>
            <a:chOff x="1657350" y="957999"/>
            <a:chExt cx="3453100" cy="931592"/>
          </a:xfrm>
        </p:grpSpPr>
        <p:pic>
          <p:nvPicPr>
            <p:cNvPr id="673" name="Google Shape;673;p66"/>
            <p:cNvPicPr preferRelativeResize="0"/>
            <p:nvPr/>
          </p:nvPicPr>
          <p:blipFill rotWithShape="1">
            <a:blip r:embed="rId5">
              <a:alphaModFix/>
            </a:blip>
            <a:srcRect l="14139" r="10610"/>
            <a:stretch/>
          </p:blipFill>
          <p:spPr>
            <a:xfrm>
              <a:off x="4381824" y="957999"/>
              <a:ext cx="278549" cy="370065"/>
            </a:xfrm>
            <a:prstGeom prst="rect">
              <a:avLst/>
            </a:prstGeom>
            <a:noFill/>
            <a:ln>
              <a:noFill/>
            </a:ln>
          </p:spPr>
        </p:pic>
        <p:sp>
          <p:nvSpPr>
            <p:cNvPr id="674" name="Google Shape;674;p66"/>
            <p:cNvSpPr txBox="1"/>
            <p:nvPr/>
          </p:nvSpPr>
          <p:spPr>
            <a:xfrm>
              <a:off x="3931750" y="1328088"/>
              <a:ext cx="1178700" cy="26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Roboto Slab"/>
                  <a:ea typeface="Roboto Slab"/>
                  <a:cs typeface="Roboto Slab"/>
                  <a:sym typeface="Roboto Slab"/>
                </a:rPr>
                <a:t>Contract</a:t>
              </a:r>
              <a:endParaRPr sz="1600">
                <a:latin typeface="Roboto Slab"/>
                <a:ea typeface="Roboto Slab"/>
                <a:cs typeface="Roboto Slab"/>
                <a:sym typeface="Roboto Slab"/>
              </a:endParaRPr>
            </a:p>
          </p:txBody>
        </p:sp>
        <p:pic>
          <p:nvPicPr>
            <p:cNvPr id="675" name="Google Shape;675;p66"/>
            <p:cNvPicPr preferRelativeResize="0"/>
            <p:nvPr/>
          </p:nvPicPr>
          <p:blipFill>
            <a:blip r:embed="rId4">
              <a:alphaModFix/>
            </a:blip>
            <a:stretch>
              <a:fillRect/>
            </a:stretch>
          </p:blipFill>
          <p:spPr>
            <a:xfrm rot="-1799926">
              <a:off x="3089770" y="1364722"/>
              <a:ext cx="1060514" cy="278400"/>
            </a:xfrm>
            <a:prstGeom prst="rect">
              <a:avLst/>
            </a:prstGeom>
            <a:noFill/>
            <a:ln>
              <a:noFill/>
            </a:ln>
          </p:spPr>
        </p:pic>
        <p:grpSp>
          <p:nvGrpSpPr>
            <p:cNvPr id="676" name="Google Shape;676;p66"/>
            <p:cNvGrpSpPr/>
            <p:nvPr/>
          </p:nvGrpSpPr>
          <p:grpSpPr>
            <a:xfrm>
              <a:off x="1657350" y="1043950"/>
              <a:ext cx="1990150" cy="363300"/>
              <a:chOff x="2655700" y="4132088"/>
              <a:chExt cx="1990150" cy="363300"/>
            </a:xfrm>
          </p:grpSpPr>
          <p:sp>
            <p:nvSpPr>
              <p:cNvPr id="677" name="Google Shape;677;p66"/>
              <p:cNvSpPr/>
              <p:nvPr/>
            </p:nvSpPr>
            <p:spPr>
              <a:xfrm>
                <a:off x="4347050" y="4164338"/>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2</a:t>
                </a:r>
                <a:endParaRPr sz="800" b="1">
                  <a:solidFill>
                    <a:srgbClr val="666666"/>
                  </a:solidFill>
                </a:endParaRPr>
              </a:p>
            </p:txBody>
          </p:sp>
          <p:sp>
            <p:nvSpPr>
              <p:cNvPr id="678" name="Google Shape;678;p66"/>
              <p:cNvSpPr txBox="1"/>
              <p:nvPr/>
            </p:nvSpPr>
            <p:spPr>
              <a:xfrm>
                <a:off x="2655700" y="4132088"/>
                <a:ext cx="1581300" cy="36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Open Sans"/>
                    <a:ea typeface="Open Sans"/>
                    <a:cs typeface="Open Sans"/>
                    <a:sym typeface="Open Sans"/>
                  </a:rPr>
                  <a:t>Required interactions are captured into a </a:t>
                </a:r>
                <a:r>
                  <a:rPr lang="en" sz="900" b="1">
                    <a:latin typeface="Open Sans"/>
                    <a:ea typeface="Open Sans"/>
                    <a:cs typeface="Open Sans"/>
                    <a:sym typeface="Open Sans"/>
                  </a:rPr>
                  <a:t>contract</a:t>
                </a:r>
                <a:r>
                  <a:rPr lang="en" sz="900">
                    <a:latin typeface="Open Sans"/>
                    <a:ea typeface="Open Sans"/>
                    <a:cs typeface="Open Sans"/>
                    <a:sym typeface="Open Sans"/>
                  </a:rPr>
                  <a:t> between systems</a:t>
                </a:r>
                <a:endParaRPr sz="900">
                  <a:latin typeface="Open Sans"/>
                  <a:ea typeface="Open Sans"/>
                  <a:cs typeface="Open Sans"/>
                  <a:sym typeface="Open Sans"/>
                </a:endParaRPr>
              </a:p>
            </p:txBody>
          </p:sp>
        </p:grpSp>
      </p:grpSp>
      <p:sp>
        <p:nvSpPr>
          <p:cNvPr id="679" name="Google Shape;679;p66"/>
          <p:cNvSpPr/>
          <p:nvPr/>
        </p:nvSpPr>
        <p:spPr>
          <a:xfrm>
            <a:off x="3436125" y="2556825"/>
            <a:ext cx="647700" cy="406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6"/>
          <p:cNvSpPr/>
          <p:nvPr/>
        </p:nvSpPr>
        <p:spPr>
          <a:xfrm>
            <a:off x="5033625" y="2596950"/>
            <a:ext cx="647700" cy="406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1" name="Google Shape;681;p66"/>
          <p:cNvPicPr preferRelativeResize="0"/>
          <p:nvPr/>
        </p:nvPicPr>
        <p:blipFill>
          <a:blip r:embed="rId6">
            <a:alphaModFix/>
          </a:blip>
          <a:stretch>
            <a:fillRect/>
          </a:stretch>
        </p:blipFill>
        <p:spPr>
          <a:xfrm>
            <a:off x="4365163" y="2352925"/>
            <a:ext cx="87775" cy="740925"/>
          </a:xfrm>
          <a:prstGeom prst="rect">
            <a:avLst/>
          </a:prstGeom>
          <a:noFill/>
          <a:ln>
            <a:noFill/>
          </a:ln>
        </p:spPr>
      </p:pic>
      <p:pic>
        <p:nvPicPr>
          <p:cNvPr id="682" name="Google Shape;682;p66"/>
          <p:cNvPicPr preferRelativeResize="0"/>
          <p:nvPr/>
        </p:nvPicPr>
        <p:blipFill>
          <a:blip r:embed="rId6">
            <a:alphaModFix/>
          </a:blip>
          <a:stretch>
            <a:fillRect/>
          </a:stretch>
        </p:blipFill>
        <p:spPr>
          <a:xfrm>
            <a:off x="4593763" y="2352925"/>
            <a:ext cx="87775" cy="740925"/>
          </a:xfrm>
          <a:prstGeom prst="rect">
            <a:avLst/>
          </a:prstGeom>
          <a:noFill/>
          <a:ln>
            <a:noFill/>
          </a:ln>
        </p:spPr>
      </p:pic>
      <p:grpSp>
        <p:nvGrpSpPr>
          <p:cNvPr id="683" name="Google Shape;683;p66"/>
          <p:cNvGrpSpPr/>
          <p:nvPr/>
        </p:nvGrpSpPr>
        <p:grpSpPr>
          <a:xfrm>
            <a:off x="4371688" y="455600"/>
            <a:ext cx="3019763" cy="363300"/>
            <a:chOff x="4371688" y="455600"/>
            <a:chExt cx="3019763" cy="363300"/>
          </a:xfrm>
        </p:grpSpPr>
        <p:sp>
          <p:nvSpPr>
            <p:cNvPr id="684" name="Google Shape;684;p66"/>
            <p:cNvSpPr/>
            <p:nvPr/>
          </p:nvSpPr>
          <p:spPr>
            <a:xfrm>
              <a:off x="4371688" y="487838"/>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3</a:t>
              </a:r>
              <a:endParaRPr sz="800" b="1">
                <a:solidFill>
                  <a:srgbClr val="666666"/>
                </a:solidFill>
              </a:endParaRPr>
            </a:p>
          </p:txBody>
        </p:sp>
        <p:sp>
          <p:nvSpPr>
            <p:cNvPr id="685" name="Google Shape;685;p66"/>
            <p:cNvSpPr txBox="1"/>
            <p:nvPr/>
          </p:nvSpPr>
          <p:spPr>
            <a:xfrm>
              <a:off x="4681550" y="455600"/>
              <a:ext cx="2709900" cy="36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Open Sans"/>
                  <a:ea typeface="Open Sans"/>
                  <a:cs typeface="Open Sans"/>
                  <a:sym typeface="Open Sans"/>
                </a:rPr>
                <a:t>Contract is </a:t>
              </a:r>
              <a:r>
                <a:rPr lang="en" sz="900" b="1">
                  <a:latin typeface="Open Sans"/>
                  <a:ea typeface="Open Sans"/>
                  <a:cs typeface="Open Sans"/>
                  <a:sym typeface="Open Sans"/>
                </a:rPr>
                <a:t>shared</a:t>
              </a:r>
              <a:r>
                <a:rPr lang="en" sz="900">
                  <a:latin typeface="Open Sans"/>
                  <a:ea typeface="Open Sans"/>
                  <a:cs typeface="Open Sans"/>
                  <a:sym typeface="Open Sans"/>
                </a:rPr>
                <a:t> amongst teams to enable collaboration, using tools like Pactflow</a:t>
              </a:r>
              <a:endParaRPr sz="900">
                <a:latin typeface="Open Sans"/>
                <a:ea typeface="Open Sans"/>
                <a:cs typeface="Open Sans"/>
                <a:sym typeface="Open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1"/>
                                        </p:tgtEl>
                                        <p:attrNameLst>
                                          <p:attrName>style.visibility</p:attrName>
                                        </p:attrNameLst>
                                      </p:cBhvr>
                                      <p:to>
                                        <p:strVal val="visible"/>
                                      </p:to>
                                    </p:set>
                                    <p:animEffect transition="in" filter="fade">
                                      <p:cBhvr>
                                        <p:cTn id="7" dur="1000"/>
                                        <p:tgtEl>
                                          <p:spTgt spid="6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2"/>
                                        </p:tgtEl>
                                        <p:attrNameLst>
                                          <p:attrName>style.visibility</p:attrName>
                                        </p:attrNameLst>
                                      </p:cBhvr>
                                      <p:to>
                                        <p:strVal val="visible"/>
                                      </p:to>
                                    </p:set>
                                    <p:animEffect transition="in" filter="fade">
                                      <p:cBhvr>
                                        <p:cTn id="12" dur="1000"/>
                                        <p:tgtEl>
                                          <p:spTgt spid="6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3"/>
                                        </p:tgtEl>
                                        <p:attrNameLst>
                                          <p:attrName>style.visibility</p:attrName>
                                        </p:attrNameLst>
                                      </p:cBhvr>
                                      <p:to>
                                        <p:strVal val="visible"/>
                                      </p:to>
                                    </p:set>
                                    <p:animEffect transition="in" filter="fade">
                                      <p:cBhvr>
                                        <p:cTn id="17" dur="1000"/>
                                        <p:tgtEl>
                                          <p:spTgt spid="6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7"/>
                                        </p:tgtEl>
                                        <p:attrNameLst>
                                          <p:attrName>style.visibility</p:attrName>
                                        </p:attrNameLst>
                                      </p:cBhvr>
                                      <p:to>
                                        <p:strVal val="visible"/>
                                      </p:to>
                                    </p:set>
                                    <p:animEffect transition="in" filter="fade">
                                      <p:cBhvr>
                                        <p:cTn id="22" dur="1000"/>
                                        <p:tgtEl>
                                          <p:spTgt spid="6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4"/>
                                        </p:tgtEl>
                                        <p:attrNameLst>
                                          <p:attrName>style.visibility</p:attrName>
                                        </p:attrNameLst>
                                      </p:cBhvr>
                                      <p:to>
                                        <p:strVal val="visible"/>
                                      </p:to>
                                    </p:set>
                                    <p:animEffect transition="in" filter="fade">
                                      <p:cBhvr>
                                        <p:cTn id="27" dur="10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89"/>
        <p:cNvGrpSpPr/>
        <p:nvPr/>
      </p:nvGrpSpPr>
      <p:grpSpPr>
        <a:xfrm>
          <a:off x="0" y="0"/>
          <a:ext cx="0" cy="0"/>
          <a:chOff x="0" y="0"/>
          <a:chExt cx="0" cy="0"/>
        </a:xfrm>
      </p:grpSpPr>
      <p:sp>
        <p:nvSpPr>
          <p:cNvPr id="690" name="Google Shape;690;p67"/>
          <p:cNvSpPr/>
          <p:nvPr/>
        </p:nvSpPr>
        <p:spPr>
          <a:xfrm>
            <a:off x="0" y="0"/>
            <a:ext cx="9144000" cy="35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1" name="Google Shape;691;p67"/>
          <p:cNvCxnSpPr/>
          <p:nvPr/>
        </p:nvCxnSpPr>
        <p:spPr>
          <a:xfrm rot="10800000">
            <a:off x="4019525" y="2048525"/>
            <a:ext cx="0" cy="963600"/>
          </a:xfrm>
          <a:prstGeom prst="straightConnector1">
            <a:avLst/>
          </a:prstGeom>
          <a:noFill/>
          <a:ln w="28575" cap="flat" cmpd="sng">
            <a:solidFill>
              <a:srgbClr val="6FA8DC"/>
            </a:solidFill>
            <a:prstDash val="solid"/>
            <a:round/>
            <a:headEnd type="triangle" w="med" len="med"/>
            <a:tailEnd type="none" w="med" len="med"/>
          </a:ln>
          <a:effectLst>
            <a:outerShdw blurRad="57150" dist="19050" dir="5400000" algn="bl" rotWithShape="0">
              <a:srgbClr val="000000">
                <a:alpha val="50000"/>
              </a:srgbClr>
            </a:outerShdw>
          </a:effectLst>
        </p:spPr>
      </p:cxnSp>
      <p:grpSp>
        <p:nvGrpSpPr>
          <p:cNvPr id="692" name="Google Shape;692;p67"/>
          <p:cNvGrpSpPr/>
          <p:nvPr/>
        </p:nvGrpSpPr>
        <p:grpSpPr>
          <a:xfrm>
            <a:off x="4939716" y="1285636"/>
            <a:ext cx="117303" cy="2811510"/>
            <a:chOff x="4347550" y="1331800"/>
            <a:chExt cx="117303" cy="2587200"/>
          </a:xfrm>
        </p:grpSpPr>
        <p:cxnSp>
          <p:nvCxnSpPr>
            <p:cNvPr id="693" name="Google Shape;693;p67"/>
            <p:cNvCxnSpPr/>
            <p:nvPr/>
          </p:nvCxnSpPr>
          <p:spPr>
            <a:xfrm>
              <a:off x="4459750" y="1331800"/>
              <a:ext cx="0" cy="2587200"/>
            </a:xfrm>
            <a:prstGeom prst="straightConnector1">
              <a:avLst/>
            </a:prstGeom>
            <a:noFill/>
            <a:ln w="9525" cap="flat" cmpd="sng">
              <a:solidFill>
                <a:srgbClr val="FFFFFF"/>
              </a:solidFill>
              <a:prstDash val="solid"/>
              <a:round/>
              <a:headEnd type="none" w="med" len="med"/>
              <a:tailEnd type="none" w="med" len="med"/>
            </a:ln>
          </p:spPr>
        </p:cxnSp>
        <p:cxnSp>
          <p:nvCxnSpPr>
            <p:cNvPr id="694" name="Google Shape;694;p67"/>
            <p:cNvCxnSpPr/>
            <p:nvPr/>
          </p:nvCxnSpPr>
          <p:spPr>
            <a:xfrm rot="10800000">
              <a:off x="4347550" y="1331800"/>
              <a:ext cx="112200" cy="0"/>
            </a:xfrm>
            <a:prstGeom prst="straightConnector1">
              <a:avLst/>
            </a:prstGeom>
            <a:noFill/>
            <a:ln w="9525" cap="flat" cmpd="sng">
              <a:solidFill>
                <a:srgbClr val="FFFFFF"/>
              </a:solidFill>
              <a:prstDash val="solid"/>
              <a:round/>
              <a:headEnd type="none" w="med" len="med"/>
              <a:tailEnd type="none" w="med" len="med"/>
            </a:ln>
          </p:spPr>
        </p:cxnSp>
        <p:cxnSp>
          <p:nvCxnSpPr>
            <p:cNvPr id="695" name="Google Shape;695;p67"/>
            <p:cNvCxnSpPr/>
            <p:nvPr/>
          </p:nvCxnSpPr>
          <p:spPr>
            <a:xfrm rot="10800000">
              <a:off x="4352653" y="3919000"/>
              <a:ext cx="112200" cy="0"/>
            </a:xfrm>
            <a:prstGeom prst="straightConnector1">
              <a:avLst/>
            </a:prstGeom>
            <a:noFill/>
            <a:ln w="9525" cap="flat" cmpd="sng">
              <a:solidFill>
                <a:srgbClr val="FFFFFF"/>
              </a:solidFill>
              <a:prstDash val="solid"/>
              <a:round/>
              <a:headEnd type="none" w="med" len="med"/>
              <a:tailEnd type="none" w="med" len="med"/>
            </a:ln>
          </p:spPr>
        </p:cxnSp>
      </p:grpSp>
      <p:sp>
        <p:nvSpPr>
          <p:cNvPr id="696" name="Google Shape;696;p67"/>
          <p:cNvSpPr txBox="1"/>
          <p:nvPr/>
        </p:nvSpPr>
        <p:spPr>
          <a:xfrm>
            <a:off x="5397222" y="1741300"/>
            <a:ext cx="888000" cy="29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EFEFEF"/>
                </a:solidFill>
              </a:rPr>
              <a:t>Contract</a:t>
            </a:r>
            <a:endParaRPr/>
          </a:p>
        </p:txBody>
      </p:sp>
      <p:sp>
        <p:nvSpPr>
          <p:cNvPr id="697" name="Google Shape;697;p67"/>
          <p:cNvSpPr txBox="1"/>
          <p:nvPr/>
        </p:nvSpPr>
        <p:spPr>
          <a:xfrm>
            <a:off x="5397225" y="2313475"/>
            <a:ext cx="1869000" cy="1336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“id”</a:t>
            </a: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1234</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“items”</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D33682"/>
                </a:solidFill>
                <a:latin typeface="Courier New"/>
                <a:ea typeface="Courier New"/>
                <a:cs typeface="Courier New"/>
                <a:sym typeface="Courier New"/>
              </a:rPr>
              <a:t>    ...</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  </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spcBef>
                <a:spcPts val="0"/>
              </a:spcBef>
              <a:spcAft>
                <a:spcPts val="0"/>
              </a:spcAft>
              <a:buNone/>
            </a:pPr>
            <a:endParaRPr/>
          </a:p>
        </p:txBody>
      </p:sp>
      <p:sp>
        <p:nvSpPr>
          <p:cNvPr id="698" name="Google Shape;698;p67"/>
          <p:cNvSpPr txBox="1"/>
          <p:nvPr/>
        </p:nvSpPr>
        <p:spPr>
          <a:xfrm>
            <a:off x="4612325" y="949000"/>
            <a:ext cx="771900" cy="29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EFEFEF"/>
                </a:solidFill>
              </a:rPr>
              <a:t>Consumer</a:t>
            </a:r>
            <a:endParaRPr/>
          </a:p>
        </p:txBody>
      </p:sp>
      <p:sp>
        <p:nvSpPr>
          <p:cNvPr id="699" name="Google Shape;699;p67"/>
          <p:cNvSpPr txBox="1"/>
          <p:nvPr/>
        </p:nvSpPr>
        <p:spPr>
          <a:xfrm>
            <a:off x="4612425" y="4143075"/>
            <a:ext cx="771900" cy="29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EFEFEF"/>
                </a:solidFill>
              </a:rPr>
              <a:t>Provider</a:t>
            </a:r>
            <a:endParaRPr/>
          </a:p>
        </p:txBody>
      </p:sp>
      <p:sp>
        <p:nvSpPr>
          <p:cNvPr id="700" name="Google Shape;700;p67"/>
          <p:cNvSpPr txBox="1"/>
          <p:nvPr/>
        </p:nvSpPr>
        <p:spPr>
          <a:xfrm>
            <a:off x="5416550" y="2048525"/>
            <a:ext cx="1389300" cy="30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2AA198"/>
                </a:solidFill>
                <a:latin typeface="Courier New"/>
                <a:ea typeface="Courier New"/>
                <a:cs typeface="Courier New"/>
                <a:sym typeface="Courier New"/>
              </a:rPr>
              <a:t>GET</a:t>
            </a:r>
            <a:r>
              <a:rPr lang="en" sz="900">
                <a:solidFill>
                  <a:srgbClr val="BBBBBB"/>
                </a:solidFill>
                <a:latin typeface="Courier New"/>
                <a:ea typeface="Courier New"/>
                <a:cs typeface="Courier New"/>
                <a:sym typeface="Courier New"/>
              </a:rPr>
              <a:t> /orders/</a:t>
            </a:r>
            <a:r>
              <a:rPr lang="en" sz="900">
                <a:solidFill>
                  <a:srgbClr val="D33682"/>
                </a:solidFill>
                <a:latin typeface="Courier New"/>
                <a:ea typeface="Courier New"/>
                <a:cs typeface="Courier New"/>
                <a:sym typeface="Courier New"/>
              </a:rPr>
              <a:t>1234</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900">
              <a:solidFill>
                <a:srgbClr val="D33682"/>
              </a:solidFill>
              <a:latin typeface="Courier New"/>
              <a:ea typeface="Courier New"/>
              <a:cs typeface="Courier New"/>
              <a:sym typeface="Courier New"/>
            </a:endParaRPr>
          </a:p>
        </p:txBody>
      </p:sp>
      <p:sp>
        <p:nvSpPr>
          <p:cNvPr id="701" name="Google Shape;701;p67"/>
          <p:cNvSpPr txBox="1"/>
          <p:nvPr/>
        </p:nvSpPr>
        <p:spPr>
          <a:xfrm>
            <a:off x="86127" y="1392"/>
            <a:ext cx="2949000" cy="35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latin typeface="Open Sans"/>
                <a:ea typeface="Open Sans"/>
                <a:cs typeface="Open Sans"/>
                <a:sym typeface="Open Sans"/>
              </a:rPr>
              <a:t>HOW IT WORKS &gt; HTTP &gt; TERMINOLOGY</a:t>
            </a:r>
            <a:endParaRPr sz="800">
              <a:latin typeface="Open Sans"/>
              <a:ea typeface="Open Sans"/>
              <a:cs typeface="Open Sans"/>
              <a:sym typeface="Open Sans"/>
            </a:endParaRPr>
          </a:p>
        </p:txBody>
      </p:sp>
      <p:grpSp>
        <p:nvGrpSpPr>
          <p:cNvPr id="702" name="Google Shape;702;p67"/>
          <p:cNvGrpSpPr/>
          <p:nvPr/>
        </p:nvGrpSpPr>
        <p:grpSpPr>
          <a:xfrm>
            <a:off x="3347213" y="3097488"/>
            <a:ext cx="1344600" cy="752838"/>
            <a:chOff x="4506463" y="3568863"/>
            <a:chExt cx="1344600" cy="752838"/>
          </a:xfrm>
        </p:grpSpPr>
        <p:sp>
          <p:nvSpPr>
            <p:cNvPr id="703" name="Google Shape;703;p67"/>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704" name="Google Shape;704;p67"/>
            <p:cNvPicPr preferRelativeResize="0"/>
            <p:nvPr/>
          </p:nvPicPr>
          <p:blipFill>
            <a:blip r:embed="rId3">
              <a:alphaModFix/>
            </a:blip>
            <a:stretch>
              <a:fillRect/>
            </a:stretch>
          </p:blipFill>
          <p:spPr>
            <a:xfrm>
              <a:off x="4545174" y="3568863"/>
              <a:ext cx="115725" cy="211675"/>
            </a:xfrm>
            <a:prstGeom prst="rect">
              <a:avLst/>
            </a:prstGeom>
            <a:noFill/>
            <a:ln>
              <a:noFill/>
            </a:ln>
          </p:spPr>
        </p:pic>
      </p:grpSp>
      <p:grpSp>
        <p:nvGrpSpPr>
          <p:cNvPr id="705" name="Google Shape;705;p67"/>
          <p:cNvGrpSpPr/>
          <p:nvPr/>
        </p:nvGrpSpPr>
        <p:grpSpPr>
          <a:xfrm>
            <a:off x="3673600" y="1139200"/>
            <a:ext cx="691849" cy="703788"/>
            <a:chOff x="2086550" y="3617900"/>
            <a:chExt cx="691849" cy="703788"/>
          </a:xfrm>
        </p:grpSpPr>
        <p:pic>
          <p:nvPicPr>
            <p:cNvPr id="706" name="Google Shape;706;p67"/>
            <p:cNvPicPr preferRelativeResize="0"/>
            <p:nvPr/>
          </p:nvPicPr>
          <p:blipFill>
            <a:blip r:embed="rId4">
              <a:alphaModFix/>
            </a:blip>
            <a:stretch>
              <a:fillRect/>
            </a:stretch>
          </p:blipFill>
          <p:spPr>
            <a:xfrm>
              <a:off x="2086550" y="3769663"/>
              <a:ext cx="691849" cy="552025"/>
            </a:xfrm>
            <a:prstGeom prst="rect">
              <a:avLst/>
            </a:prstGeom>
            <a:noFill/>
            <a:ln>
              <a:noFill/>
            </a:ln>
          </p:spPr>
        </p:pic>
        <p:pic>
          <p:nvPicPr>
            <p:cNvPr id="707" name="Google Shape;707;p67"/>
            <p:cNvPicPr preferRelativeResize="0"/>
            <p:nvPr/>
          </p:nvPicPr>
          <p:blipFill rotWithShape="1">
            <a:blip r:embed="rId5">
              <a:alphaModFix/>
            </a:blip>
            <a:srcRect l="30723" t="16583" r="32102" b="18536"/>
            <a:stretch/>
          </p:blipFill>
          <p:spPr>
            <a:xfrm>
              <a:off x="2108125" y="3617900"/>
              <a:ext cx="115725" cy="11360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fade">
                                      <p:cBhvr>
                                        <p:cTn id="7" dur="1000"/>
                                        <p:tgtEl>
                                          <p:spTgt spid="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9"/>
                                        </p:tgtEl>
                                        <p:attrNameLst>
                                          <p:attrName>style.visibility</p:attrName>
                                        </p:attrNameLst>
                                      </p:cBhvr>
                                      <p:to>
                                        <p:strVal val="visible"/>
                                      </p:to>
                                    </p:set>
                                    <p:animEffect transition="in" filter="fade">
                                      <p:cBhvr>
                                        <p:cTn id="12" dur="1000"/>
                                        <p:tgtEl>
                                          <p:spTgt spid="6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2"/>
                                        </p:tgtEl>
                                        <p:attrNameLst>
                                          <p:attrName>style.visibility</p:attrName>
                                        </p:attrNameLst>
                                      </p:cBhvr>
                                      <p:to>
                                        <p:strVal val="visible"/>
                                      </p:to>
                                    </p:set>
                                    <p:animEffect transition="in" filter="fade">
                                      <p:cBhvr>
                                        <p:cTn id="17" dur="1000"/>
                                        <p:tgtEl>
                                          <p:spTgt spid="692"/>
                                        </p:tgtEl>
                                      </p:cBhvr>
                                    </p:animEffect>
                                  </p:childTnLst>
                                </p:cTn>
                              </p:par>
                              <p:par>
                                <p:cTn id="18" presetID="10" presetClass="entr" presetSubtype="0" fill="hold" nodeType="withEffect">
                                  <p:stCondLst>
                                    <p:cond delay="0"/>
                                  </p:stCondLst>
                                  <p:childTnLst>
                                    <p:set>
                                      <p:cBhvr>
                                        <p:cTn id="19" dur="1" fill="hold">
                                          <p:stCondLst>
                                            <p:cond delay="0"/>
                                          </p:stCondLst>
                                        </p:cTn>
                                        <p:tgtEl>
                                          <p:spTgt spid="697"/>
                                        </p:tgtEl>
                                        <p:attrNameLst>
                                          <p:attrName>style.visibility</p:attrName>
                                        </p:attrNameLst>
                                      </p:cBhvr>
                                      <p:to>
                                        <p:strVal val="visible"/>
                                      </p:to>
                                    </p:set>
                                    <p:animEffect transition="in" filter="fade">
                                      <p:cBhvr>
                                        <p:cTn id="20" dur="1000"/>
                                        <p:tgtEl>
                                          <p:spTgt spid="697"/>
                                        </p:tgtEl>
                                      </p:cBhvr>
                                    </p:animEffect>
                                  </p:childTnLst>
                                </p:cTn>
                              </p:par>
                              <p:par>
                                <p:cTn id="21" presetID="10" presetClass="entr" presetSubtype="0" fill="hold" nodeType="withEffect">
                                  <p:stCondLst>
                                    <p:cond delay="0"/>
                                  </p:stCondLst>
                                  <p:childTnLst>
                                    <p:set>
                                      <p:cBhvr>
                                        <p:cTn id="22" dur="1" fill="hold">
                                          <p:stCondLst>
                                            <p:cond delay="0"/>
                                          </p:stCondLst>
                                        </p:cTn>
                                        <p:tgtEl>
                                          <p:spTgt spid="700"/>
                                        </p:tgtEl>
                                        <p:attrNameLst>
                                          <p:attrName>style.visibility</p:attrName>
                                        </p:attrNameLst>
                                      </p:cBhvr>
                                      <p:to>
                                        <p:strVal val="visible"/>
                                      </p:to>
                                    </p:set>
                                    <p:animEffect transition="in" filter="fade">
                                      <p:cBhvr>
                                        <p:cTn id="23" dur="1000"/>
                                        <p:tgtEl>
                                          <p:spTgt spid="70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6"/>
                                        </p:tgtEl>
                                        <p:attrNameLst>
                                          <p:attrName>style.visibility</p:attrName>
                                        </p:attrNameLst>
                                      </p:cBhvr>
                                      <p:to>
                                        <p:strVal val="visible"/>
                                      </p:to>
                                    </p:set>
                                    <p:animEffect transition="in" filter="fade">
                                      <p:cBhvr>
                                        <p:cTn id="28" dur="1000"/>
                                        <p:tgtEl>
                                          <p:spTgt spid="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1"/>
        <p:cNvGrpSpPr/>
        <p:nvPr/>
      </p:nvGrpSpPr>
      <p:grpSpPr>
        <a:xfrm>
          <a:off x="0" y="0"/>
          <a:ext cx="0" cy="0"/>
          <a:chOff x="0" y="0"/>
          <a:chExt cx="0" cy="0"/>
        </a:xfrm>
      </p:grpSpPr>
      <p:sp>
        <p:nvSpPr>
          <p:cNvPr id="712" name="Google Shape;712;p68"/>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8"/>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IT WORKS &gt; HTTP</a:t>
            </a:r>
            <a:endParaRPr sz="800">
              <a:solidFill>
                <a:srgbClr val="FFFFFF"/>
              </a:solidFill>
              <a:latin typeface="Open Sans"/>
              <a:ea typeface="Open Sans"/>
              <a:cs typeface="Open Sans"/>
              <a:sym typeface="Open Sans"/>
            </a:endParaRPr>
          </a:p>
        </p:txBody>
      </p:sp>
      <p:pic>
        <p:nvPicPr>
          <p:cNvPr id="714" name="Google Shape;714;p68"/>
          <p:cNvPicPr preferRelativeResize="0"/>
          <p:nvPr/>
        </p:nvPicPr>
        <p:blipFill>
          <a:blip r:embed="rId3">
            <a:alphaModFix/>
          </a:blip>
          <a:stretch>
            <a:fillRect/>
          </a:stretch>
        </p:blipFill>
        <p:spPr>
          <a:xfrm rot="71">
            <a:off x="3223545" y="2447422"/>
            <a:ext cx="1060513" cy="278400"/>
          </a:xfrm>
          <a:prstGeom prst="rect">
            <a:avLst/>
          </a:prstGeom>
          <a:noFill/>
          <a:ln>
            <a:noFill/>
          </a:ln>
        </p:spPr>
      </p:pic>
      <p:pic>
        <p:nvPicPr>
          <p:cNvPr id="715" name="Google Shape;715;p68"/>
          <p:cNvPicPr preferRelativeResize="0"/>
          <p:nvPr/>
        </p:nvPicPr>
        <p:blipFill>
          <a:blip r:embed="rId3">
            <a:alphaModFix/>
          </a:blip>
          <a:stretch>
            <a:fillRect/>
          </a:stretch>
        </p:blipFill>
        <p:spPr>
          <a:xfrm rot="-71" flipH="1">
            <a:off x="3270777" y="2814183"/>
            <a:ext cx="1060513" cy="278400"/>
          </a:xfrm>
          <a:prstGeom prst="rect">
            <a:avLst/>
          </a:prstGeom>
          <a:noFill/>
          <a:ln>
            <a:noFill/>
          </a:ln>
        </p:spPr>
      </p:pic>
      <p:pic>
        <p:nvPicPr>
          <p:cNvPr id="716" name="Google Shape;716;p68"/>
          <p:cNvPicPr preferRelativeResize="0"/>
          <p:nvPr/>
        </p:nvPicPr>
        <p:blipFill rotWithShape="1">
          <a:blip r:embed="rId4">
            <a:alphaModFix/>
          </a:blip>
          <a:srcRect l="5142" t="40606" r="17410" b="42756"/>
          <a:stretch/>
        </p:blipFill>
        <p:spPr>
          <a:xfrm>
            <a:off x="3437448" y="2360355"/>
            <a:ext cx="727161" cy="127343"/>
          </a:xfrm>
          <a:prstGeom prst="rect">
            <a:avLst/>
          </a:prstGeom>
          <a:noFill/>
          <a:ln>
            <a:noFill/>
          </a:ln>
        </p:spPr>
      </p:pic>
      <p:pic>
        <p:nvPicPr>
          <p:cNvPr id="717" name="Google Shape;717;p68"/>
          <p:cNvPicPr preferRelativeResize="0"/>
          <p:nvPr/>
        </p:nvPicPr>
        <p:blipFill rotWithShape="1">
          <a:blip r:embed="rId5">
            <a:alphaModFix/>
          </a:blip>
          <a:srcRect l="5145" t="41145" r="8958" b="42217"/>
          <a:stretch/>
        </p:blipFill>
        <p:spPr>
          <a:xfrm>
            <a:off x="3437463" y="3092596"/>
            <a:ext cx="727128" cy="114807"/>
          </a:xfrm>
          <a:prstGeom prst="rect">
            <a:avLst/>
          </a:prstGeom>
          <a:noFill/>
          <a:ln>
            <a:noFill/>
          </a:ln>
        </p:spPr>
      </p:pic>
      <p:pic>
        <p:nvPicPr>
          <p:cNvPr id="718" name="Google Shape;718;p68"/>
          <p:cNvPicPr preferRelativeResize="0"/>
          <p:nvPr/>
        </p:nvPicPr>
        <p:blipFill>
          <a:blip r:embed="rId6">
            <a:alphaModFix/>
          </a:blip>
          <a:stretch>
            <a:fillRect/>
          </a:stretch>
        </p:blipFill>
        <p:spPr>
          <a:xfrm>
            <a:off x="1777496" y="2280905"/>
            <a:ext cx="1403815" cy="1144395"/>
          </a:xfrm>
          <a:prstGeom prst="rect">
            <a:avLst/>
          </a:prstGeom>
          <a:noFill/>
          <a:ln>
            <a:noFill/>
          </a:ln>
        </p:spPr>
      </p:pic>
      <p:pic>
        <p:nvPicPr>
          <p:cNvPr id="719" name="Google Shape;719;p68"/>
          <p:cNvPicPr preferRelativeResize="0"/>
          <p:nvPr/>
        </p:nvPicPr>
        <p:blipFill>
          <a:blip r:embed="rId7">
            <a:alphaModFix/>
          </a:blip>
          <a:stretch>
            <a:fillRect/>
          </a:stretch>
        </p:blipFill>
        <p:spPr>
          <a:xfrm>
            <a:off x="4476856" y="2280904"/>
            <a:ext cx="1403815" cy="1144395"/>
          </a:xfrm>
          <a:prstGeom prst="rect">
            <a:avLst/>
          </a:prstGeom>
          <a:noFill/>
          <a:ln>
            <a:noFill/>
          </a:ln>
        </p:spPr>
      </p:pic>
      <p:grpSp>
        <p:nvGrpSpPr>
          <p:cNvPr id="720" name="Google Shape;720;p68"/>
          <p:cNvGrpSpPr/>
          <p:nvPr/>
        </p:nvGrpSpPr>
        <p:grpSpPr>
          <a:xfrm>
            <a:off x="4506463" y="4254663"/>
            <a:ext cx="1344600" cy="752838"/>
            <a:chOff x="4506463" y="3568863"/>
            <a:chExt cx="1344600" cy="752838"/>
          </a:xfrm>
        </p:grpSpPr>
        <p:sp>
          <p:nvSpPr>
            <p:cNvPr id="721" name="Google Shape;721;p68"/>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722" name="Google Shape;722;p68"/>
            <p:cNvPicPr preferRelativeResize="0"/>
            <p:nvPr/>
          </p:nvPicPr>
          <p:blipFill>
            <a:blip r:embed="rId8">
              <a:alphaModFix/>
            </a:blip>
            <a:stretch>
              <a:fillRect/>
            </a:stretch>
          </p:blipFill>
          <p:spPr>
            <a:xfrm>
              <a:off x="4545174" y="3568863"/>
              <a:ext cx="115725" cy="211675"/>
            </a:xfrm>
            <a:prstGeom prst="rect">
              <a:avLst/>
            </a:prstGeom>
            <a:noFill/>
            <a:ln>
              <a:noFill/>
            </a:ln>
          </p:spPr>
        </p:pic>
      </p:grpSp>
      <p:grpSp>
        <p:nvGrpSpPr>
          <p:cNvPr id="723" name="Google Shape;723;p68"/>
          <p:cNvGrpSpPr/>
          <p:nvPr/>
        </p:nvGrpSpPr>
        <p:grpSpPr>
          <a:xfrm>
            <a:off x="2086550" y="4303700"/>
            <a:ext cx="691849" cy="703788"/>
            <a:chOff x="2086550" y="3617900"/>
            <a:chExt cx="691849" cy="703788"/>
          </a:xfrm>
        </p:grpSpPr>
        <p:pic>
          <p:nvPicPr>
            <p:cNvPr id="724" name="Google Shape;724;p68"/>
            <p:cNvPicPr preferRelativeResize="0"/>
            <p:nvPr/>
          </p:nvPicPr>
          <p:blipFill>
            <a:blip r:embed="rId9">
              <a:alphaModFix/>
            </a:blip>
            <a:stretch>
              <a:fillRect/>
            </a:stretch>
          </p:blipFill>
          <p:spPr>
            <a:xfrm>
              <a:off x="2086550" y="3769663"/>
              <a:ext cx="691849" cy="552025"/>
            </a:xfrm>
            <a:prstGeom prst="rect">
              <a:avLst/>
            </a:prstGeom>
            <a:noFill/>
            <a:ln>
              <a:noFill/>
            </a:ln>
          </p:spPr>
        </p:pic>
        <p:pic>
          <p:nvPicPr>
            <p:cNvPr id="725" name="Google Shape;725;p68"/>
            <p:cNvPicPr preferRelativeResize="0"/>
            <p:nvPr/>
          </p:nvPicPr>
          <p:blipFill rotWithShape="1">
            <a:blip r:embed="rId10">
              <a:alphaModFix/>
            </a:blip>
            <a:srcRect l="30723" t="16583" r="32102" b="18536"/>
            <a:stretch/>
          </p:blipFill>
          <p:spPr>
            <a:xfrm>
              <a:off x="2108125" y="3617900"/>
              <a:ext cx="115725" cy="11360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0"/>
                                        </p:tgtEl>
                                        <p:attrNameLst>
                                          <p:attrName>style.visibility</p:attrName>
                                        </p:attrNameLst>
                                      </p:cBhvr>
                                      <p:to>
                                        <p:strVal val="visible"/>
                                      </p:to>
                                    </p:set>
                                    <p:animEffect transition="in" filter="fade">
                                      <p:cBhvr>
                                        <p:cTn id="7" dur="1000"/>
                                        <p:tgtEl>
                                          <p:spTgt spid="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9"/>
        <p:cNvGrpSpPr/>
        <p:nvPr/>
      </p:nvGrpSpPr>
      <p:grpSpPr>
        <a:xfrm>
          <a:off x="0" y="0"/>
          <a:ext cx="0" cy="0"/>
          <a:chOff x="0" y="0"/>
          <a:chExt cx="0" cy="0"/>
        </a:xfrm>
      </p:grpSpPr>
      <p:sp>
        <p:nvSpPr>
          <p:cNvPr id="730" name="Google Shape;730;p69"/>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9"/>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HTTP</a:t>
            </a:r>
            <a:endParaRPr sz="800">
              <a:solidFill>
                <a:srgbClr val="FFFFFF"/>
              </a:solidFill>
              <a:latin typeface="Open Sans"/>
              <a:ea typeface="Open Sans"/>
              <a:cs typeface="Open Sans"/>
              <a:sym typeface="Open Sans"/>
            </a:endParaRPr>
          </a:p>
        </p:txBody>
      </p:sp>
      <p:grpSp>
        <p:nvGrpSpPr>
          <p:cNvPr id="732" name="Google Shape;732;p69"/>
          <p:cNvGrpSpPr/>
          <p:nvPr/>
        </p:nvGrpSpPr>
        <p:grpSpPr>
          <a:xfrm>
            <a:off x="1777496" y="1715491"/>
            <a:ext cx="5589004" cy="2486272"/>
            <a:chOff x="995775" y="866091"/>
            <a:chExt cx="3755799" cy="1671331"/>
          </a:xfrm>
        </p:grpSpPr>
        <p:pic>
          <p:nvPicPr>
            <p:cNvPr id="733" name="Google Shape;733;p69"/>
            <p:cNvPicPr preferRelativeResize="0"/>
            <p:nvPr/>
          </p:nvPicPr>
          <p:blipFill rotWithShape="1">
            <a:blip r:embed="rId3">
              <a:alphaModFix/>
            </a:blip>
            <a:srcRect r="9379"/>
            <a:stretch/>
          </p:blipFill>
          <p:spPr>
            <a:xfrm rot="5399923" flipH="1">
              <a:off x="2008600" y="1608194"/>
              <a:ext cx="1671331" cy="187125"/>
            </a:xfrm>
            <a:prstGeom prst="rect">
              <a:avLst/>
            </a:prstGeom>
            <a:noFill/>
            <a:ln>
              <a:noFill/>
            </a:ln>
          </p:spPr>
        </p:pic>
        <p:pic>
          <p:nvPicPr>
            <p:cNvPr id="734" name="Google Shape;734;p69"/>
            <p:cNvPicPr preferRelativeResize="0"/>
            <p:nvPr/>
          </p:nvPicPr>
          <p:blipFill>
            <a:blip r:embed="rId4">
              <a:alphaModFix/>
            </a:blip>
            <a:stretch>
              <a:fillRect/>
            </a:stretch>
          </p:blipFill>
          <p:spPr>
            <a:xfrm>
              <a:off x="995775" y="1246175"/>
              <a:ext cx="943649" cy="769525"/>
            </a:xfrm>
            <a:prstGeom prst="rect">
              <a:avLst/>
            </a:prstGeom>
            <a:noFill/>
            <a:ln>
              <a:noFill/>
            </a:ln>
          </p:spPr>
        </p:pic>
        <p:pic>
          <p:nvPicPr>
            <p:cNvPr id="735" name="Google Shape;735;p69"/>
            <p:cNvPicPr preferRelativeResize="0"/>
            <p:nvPr/>
          </p:nvPicPr>
          <p:blipFill>
            <a:blip r:embed="rId5">
              <a:alphaModFix/>
            </a:blip>
            <a:stretch>
              <a:fillRect/>
            </a:stretch>
          </p:blipFill>
          <p:spPr>
            <a:xfrm>
              <a:off x="3807925" y="1246175"/>
              <a:ext cx="943649" cy="769525"/>
            </a:xfrm>
            <a:prstGeom prst="rect">
              <a:avLst/>
            </a:prstGeom>
            <a:noFill/>
            <a:ln>
              <a:noFill/>
            </a:ln>
          </p:spPr>
        </p:pic>
      </p:grpSp>
      <p:sp>
        <p:nvSpPr>
          <p:cNvPr id="736" name="Google Shape;736;p69"/>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Mock</a:t>
            </a:r>
            <a:endParaRPr>
              <a:latin typeface="Roboto Slab"/>
              <a:ea typeface="Roboto Slab"/>
              <a:cs typeface="Roboto Slab"/>
              <a:sym typeface="Roboto Slab"/>
            </a:endParaRPr>
          </a:p>
        </p:txBody>
      </p:sp>
      <p:sp>
        <p:nvSpPr>
          <p:cNvPr id="737" name="Google Shape;737;p69"/>
          <p:cNvSpPr txBox="1"/>
          <p:nvPr/>
        </p:nvSpPr>
        <p:spPr>
          <a:xfrm>
            <a:off x="175525" y="469575"/>
            <a:ext cx="49872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1</a:t>
            </a:r>
            <a:r>
              <a:rPr lang="en" sz="1600">
                <a:latin typeface="Open Sans"/>
                <a:ea typeface="Open Sans"/>
                <a:cs typeface="Open Sans"/>
                <a:sym typeface="Open Sans"/>
              </a:rPr>
              <a:t>: test the consumer (contract capture)</a:t>
            </a:r>
            <a:endParaRPr sz="1600">
              <a:latin typeface="Open Sans"/>
              <a:ea typeface="Open Sans"/>
              <a:cs typeface="Open Sans"/>
              <a:sym typeface="Open Sans"/>
            </a:endParaRPr>
          </a:p>
        </p:txBody>
      </p:sp>
      <p:grpSp>
        <p:nvGrpSpPr>
          <p:cNvPr id="738" name="Google Shape;738;p69"/>
          <p:cNvGrpSpPr/>
          <p:nvPr/>
        </p:nvGrpSpPr>
        <p:grpSpPr>
          <a:xfrm>
            <a:off x="6021888" y="4279175"/>
            <a:ext cx="1344600" cy="752838"/>
            <a:chOff x="4506463" y="3568863"/>
            <a:chExt cx="1344600" cy="752838"/>
          </a:xfrm>
        </p:grpSpPr>
        <p:sp>
          <p:nvSpPr>
            <p:cNvPr id="739" name="Google Shape;739;p69"/>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740" name="Google Shape;740;p69"/>
            <p:cNvPicPr preferRelativeResize="0"/>
            <p:nvPr/>
          </p:nvPicPr>
          <p:blipFill>
            <a:blip r:embed="rId6">
              <a:alphaModFix/>
            </a:blip>
            <a:stretch>
              <a:fillRect/>
            </a:stretch>
          </p:blipFill>
          <p:spPr>
            <a:xfrm>
              <a:off x="4545174" y="3568863"/>
              <a:ext cx="115725" cy="211675"/>
            </a:xfrm>
            <a:prstGeom prst="rect">
              <a:avLst/>
            </a:prstGeom>
            <a:noFill/>
            <a:ln>
              <a:noFill/>
            </a:ln>
          </p:spPr>
        </p:pic>
      </p:grpSp>
      <p:grpSp>
        <p:nvGrpSpPr>
          <p:cNvPr id="741" name="Google Shape;741;p69"/>
          <p:cNvGrpSpPr/>
          <p:nvPr/>
        </p:nvGrpSpPr>
        <p:grpSpPr>
          <a:xfrm>
            <a:off x="2086550" y="4303700"/>
            <a:ext cx="691849" cy="703788"/>
            <a:chOff x="2086550" y="3617900"/>
            <a:chExt cx="691849" cy="703788"/>
          </a:xfrm>
        </p:grpSpPr>
        <p:pic>
          <p:nvPicPr>
            <p:cNvPr id="742" name="Google Shape;742;p69"/>
            <p:cNvPicPr preferRelativeResize="0"/>
            <p:nvPr/>
          </p:nvPicPr>
          <p:blipFill>
            <a:blip r:embed="rId7">
              <a:alphaModFix/>
            </a:blip>
            <a:stretch>
              <a:fillRect/>
            </a:stretch>
          </p:blipFill>
          <p:spPr>
            <a:xfrm>
              <a:off x="2086550" y="3769663"/>
              <a:ext cx="691849" cy="552025"/>
            </a:xfrm>
            <a:prstGeom prst="rect">
              <a:avLst/>
            </a:prstGeom>
            <a:noFill/>
            <a:ln>
              <a:noFill/>
            </a:ln>
          </p:spPr>
        </p:pic>
        <p:pic>
          <p:nvPicPr>
            <p:cNvPr id="743" name="Google Shape;743;p69"/>
            <p:cNvPicPr preferRelativeResize="0"/>
            <p:nvPr/>
          </p:nvPicPr>
          <p:blipFill rotWithShape="1">
            <a:blip r:embed="rId8">
              <a:alphaModFix/>
            </a:blip>
            <a:srcRect l="30723" t="16583" r="32102" b="18536"/>
            <a:stretch/>
          </p:blipFill>
          <p:spPr>
            <a:xfrm>
              <a:off x="2108125" y="3617900"/>
              <a:ext cx="115725" cy="113601"/>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7"/>
        <p:cNvGrpSpPr/>
        <p:nvPr/>
      </p:nvGrpSpPr>
      <p:grpSpPr>
        <a:xfrm>
          <a:off x="0" y="0"/>
          <a:ext cx="0" cy="0"/>
          <a:chOff x="0" y="0"/>
          <a:chExt cx="0" cy="0"/>
        </a:xfrm>
      </p:grpSpPr>
      <p:sp>
        <p:nvSpPr>
          <p:cNvPr id="748" name="Google Shape;748;p70"/>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0"/>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HTTP</a:t>
            </a:r>
            <a:endParaRPr sz="800">
              <a:solidFill>
                <a:srgbClr val="FFFFFF"/>
              </a:solidFill>
              <a:latin typeface="Open Sans"/>
              <a:ea typeface="Open Sans"/>
              <a:cs typeface="Open Sans"/>
              <a:sym typeface="Open Sans"/>
            </a:endParaRPr>
          </a:p>
        </p:txBody>
      </p:sp>
      <p:grpSp>
        <p:nvGrpSpPr>
          <p:cNvPr id="750" name="Google Shape;750;p70"/>
          <p:cNvGrpSpPr/>
          <p:nvPr/>
        </p:nvGrpSpPr>
        <p:grpSpPr>
          <a:xfrm>
            <a:off x="1777496" y="1715491"/>
            <a:ext cx="5589004" cy="2486272"/>
            <a:chOff x="995775" y="866091"/>
            <a:chExt cx="3755799" cy="1671331"/>
          </a:xfrm>
        </p:grpSpPr>
        <p:pic>
          <p:nvPicPr>
            <p:cNvPr id="751" name="Google Shape;751;p70"/>
            <p:cNvPicPr preferRelativeResize="0"/>
            <p:nvPr/>
          </p:nvPicPr>
          <p:blipFill>
            <a:blip r:embed="rId3">
              <a:alphaModFix/>
            </a:blip>
            <a:stretch>
              <a:fillRect/>
            </a:stretch>
          </p:blipFill>
          <p:spPr>
            <a:xfrm rot="75">
              <a:off x="1967517" y="1358112"/>
              <a:ext cx="712663" cy="187147"/>
            </a:xfrm>
            <a:prstGeom prst="rect">
              <a:avLst/>
            </a:prstGeom>
            <a:noFill/>
            <a:ln>
              <a:noFill/>
            </a:ln>
          </p:spPr>
        </p:pic>
        <p:pic>
          <p:nvPicPr>
            <p:cNvPr id="752" name="Google Shape;752;p70"/>
            <p:cNvPicPr preferRelativeResize="0"/>
            <p:nvPr/>
          </p:nvPicPr>
          <p:blipFill rotWithShape="1">
            <a:blip r:embed="rId3">
              <a:alphaModFix/>
            </a:blip>
            <a:srcRect r="9379"/>
            <a:stretch/>
          </p:blipFill>
          <p:spPr>
            <a:xfrm rot="5399923" flipH="1">
              <a:off x="2008600" y="1608194"/>
              <a:ext cx="1671331" cy="187125"/>
            </a:xfrm>
            <a:prstGeom prst="rect">
              <a:avLst/>
            </a:prstGeom>
            <a:noFill/>
            <a:ln>
              <a:noFill/>
            </a:ln>
          </p:spPr>
        </p:pic>
        <p:pic>
          <p:nvPicPr>
            <p:cNvPr id="753" name="Google Shape;753;p70"/>
            <p:cNvPicPr preferRelativeResize="0"/>
            <p:nvPr/>
          </p:nvPicPr>
          <p:blipFill rotWithShape="1">
            <a:blip r:embed="rId4">
              <a:alphaModFix/>
            </a:blip>
            <a:srcRect l="5142" t="40606" r="17410" b="42756"/>
            <a:stretch/>
          </p:blipFill>
          <p:spPr>
            <a:xfrm>
              <a:off x="2111259" y="1299584"/>
              <a:ext cx="488650" cy="85603"/>
            </a:xfrm>
            <a:prstGeom prst="rect">
              <a:avLst/>
            </a:prstGeom>
            <a:noFill/>
            <a:ln>
              <a:noFill/>
            </a:ln>
          </p:spPr>
        </p:pic>
        <p:pic>
          <p:nvPicPr>
            <p:cNvPr id="754" name="Google Shape;754;p70"/>
            <p:cNvPicPr preferRelativeResize="0"/>
            <p:nvPr/>
          </p:nvPicPr>
          <p:blipFill>
            <a:blip r:embed="rId5">
              <a:alphaModFix/>
            </a:blip>
            <a:stretch>
              <a:fillRect/>
            </a:stretch>
          </p:blipFill>
          <p:spPr>
            <a:xfrm>
              <a:off x="995775" y="1246175"/>
              <a:ext cx="943649" cy="769525"/>
            </a:xfrm>
            <a:prstGeom prst="rect">
              <a:avLst/>
            </a:prstGeom>
            <a:noFill/>
            <a:ln>
              <a:noFill/>
            </a:ln>
          </p:spPr>
        </p:pic>
        <p:pic>
          <p:nvPicPr>
            <p:cNvPr id="755" name="Google Shape;755;p70"/>
            <p:cNvPicPr preferRelativeResize="0"/>
            <p:nvPr/>
          </p:nvPicPr>
          <p:blipFill>
            <a:blip r:embed="rId6">
              <a:alphaModFix/>
            </a:blip>
            <a:stretch>
              <a:fillRect/>
            </a:stretch>
          </p:blipFill>
          <p:spPr>
            <a:xfrm>
              <a:off x="3807925" y="1246175"/>
              <a:ext cx="943649" cy="769525"/>
            </a:xfrm>
            <a:prstGeom prst="rect">
              <a:avLst/>
            </a:prstGeom>
            <a:noFill/>
            <a:ln>
              <a:noFill/>
            </a:ln>
          </p:spPr>
        </p:pic>
      </p:grpSp>
      <p:sp>
        <p:nvSpPr>
          <p:cNvPr id="756" name="Google Shape;756;p70"/>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Mock</a:t>
            </a:r>
            <a:endParaRPr>
              <a:latin typeface="Roboto Slab"/>
              <a:ea typeface="Roboto Slab"/>
              <a:cs typeface="Roboto Slab"/>
              <a:sym typeface="Roboto Slab"/>
            </a:endParaRPr>
          </a:p>
        </p:txBody>
      </p:sp>
      <p:sp>
        <p:nvSpPr>
          <p:cNvPr id="757" name="Google Shape;757;p70"/>
          <p:cNvSpPr txBox="1"/>
          <p:nvPr/>
        </p:nvSpPr>
        <p:spPr>
          <a:xfrm>
            <a:off x="3181625" y="1987350"/>
            <a:ext cx="1389300" cy="30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2AA198"/>
                </a:solidFill>
                <a:latin typeface="Courier New"/>
                <a:ea typeface="Courier New"/>
                <a:cs typeface="Courier New"/>
                <a:sym typeface="Courier New"/>
              </a:rPr>
              <a:t>GET</a:t>
            </a:r>
            <a:r>
              <a:rPr lang="en" sz="900">
                <a:solidFill>
                  <a:srgbClr val="BBBBBB"/>
                </a:solidFill>
                <a:latin typeface="Courier New"/>
                <a:ea typeface="Courier New"/>
                <a:cs typeface="Courier New"/>
                <a:sym typeface="Courier New"/>
              </a:rPr>
              <a:t> /orders/</a:t>
            </a:r>
            <a:r>
              <a:rPr lang="en" sz="900">
                <a:solidFill>
                  <a:srgbClr val="D33682"/>
                </a:solidFill>
                <a:latin typeface="Courier New"/>
                <a:ea typeface="Courier New"/>
                <a:cs typeface="Courier New"/>
                <a:sym typeface="Courier New"/>
              </a:rPr>
              <a:t>1234</a:t>
            </a:r>
            <a:endParaRPr/>
          </a:p>
        </p:txBody>
      </p:sp>
      <p:grpSp>
        <p:nvGrpSpPr>
          <p:cNvPr id="758" name="Google Shape;758;p70"/>
          <p:cNvGrpSpPr/>
          <p:nvPr/>
        </p:nvGrpSpPr>
        <p:grpSpPr>
          <a:xfrm>
            <a:off x="6021888" y="4279175"/>
            <a:ext cx="1344600" cy="752838"/>
            <a:chOff x="4506463" y="3568863"/>
            <a:chExt cx="1344600" cy="752838"/>
          </a:xfrm>
        </p:grpSpPr>
        <p:sp>
          <p:nvSpPr>
            <p:cNvPr id="759" name="Google Shape;759;p70"/>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760" name="Google Shape;760;p70"/>
            <p:cNvPicPr preferRelativeResize="0"/>
            <p:nvPr/>
          </p:nvPicPr>
          <p:blipFill>
            <a:blip r:embed="rId7">
              <a:alphaModFix/>
            </a:blip>
            <a:stretch>
              <a:fillRect/>
            </a:stretch>
          </p:blipFill>
          <p:spPr>
            <a:xfrm>
              <a:off x="4545174" y="3568863"/>
              <a:ext cx="115725" cy="211675"/>
            </a:xfrm>
            <a:prstGeom prst="rect">
              <a:avLst/>
            </a:prstGeom>
            <a:noFill/>
            <a:ln>
              <a:noFill/>
            </a:ln>
          </p:spPr>
        </p:pic>
      </p:grpSp>
      <p:grpSp>
        <p:nvGrpSpPr>
          <p:cNvPr id="761" name="Google Shape;761;p70"/>
          <p:cNvGrpSpPr/>
          <p:nvPr/>
        </p:nvGrpSpPr>
        <p:grpSpPr>
          <a:xfrm>
            <a:off x="2086550" y="4303700"/>
            <a:ext cx="691849" cy="703788"/>
            <a:chOff x="2086550" y="3617900"/>
            <a:chExt cx="691849" cy="703788"/>
          </a:xfrm>
        </p:grpSpPr>
        <p:pic>
          <p:nvPicPr>
            <p:cNvPr id="762" name="Google Shape;762;p70"/>
            <p:cNvPicPr preferRelativeResize="0"/>
            <p:nvPr/>
          </p:nvPicPr>
          <p:blipFill>
            <a:blip r:embed="rId8">
              <a:alphaModFix/>
            </a:blip>
            <a:stretch>
              <a:fillRect/>
            </a:stretch>
          </p:blipFill>
          <p:spPr>
            <a:xfrm>
              <a:off x="2086550" y="3769663"/>
              <a:ext cx="691849" cy="552025"/>
            </a:xfrm>
            <a:prstGeom prst="rect">
              <a:avLst/>
            </a:prstGeom>
            <a:noFill/>
            <a:ln>
              <a:noFill/>
            </a:ln>
          </p:spPr>
        </p:pic>
        <p:pic>
          <p:nvPicPr>
            <p:cNvPr id="763" name="Google Shape;763;p70"/>
            <p:cNvPicPr preferRelativeResize="0"/>
            <p:nvPr/>
          </p:nvPicPr>
          <p:blipFill rotWithShape="1">
            <a:blip r:embed="rId9">
              <a:alphaModFix/>
            </a:blip>
            <a:srcRect l="30723" t="16583" r="32102" b="18536"/>
            <a:stretch/>
          </p:blipFill>
          <p:spPr>
            <a:xfrm>
              <a:off x="2108125" y="3617900"/>
              <a:ext cx="115725" cy="113601"/>
            </a:xfrm>
            <a:prstGeom prst="rect">
              <a:avLst/>
            </a:prstGeom>
            <a:noFill/>
            <a:ln>
              <a:noFill/>
            </a:ln>
          </p:spPr>
        </p:pic>
      </p:grpSp>
      <p:sp>
        <p:nvSpPr>
          <p:cNvPr id="764" name="Google Shape;764;p70"/>
          <p:cNvSpPr txBox="1"/>
          <p:nvPr/>
        </p:nvSpPr>
        <p:spPr>
          <a:xfrm>
            <a:off x="175525" y="469575"/>
            <a:ext cx="49872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1</a:t>
            </a:r>
            <a:r>
              <a:rPr lang="en" sz="1600">
                <a:latin typeface="Open Sans"/>
                <a:ea typeface="Open Sans"/>
                <a:cs typeface="Open Sans"/>
                <a:sym typeface="Open Sans"/>
              </a:rPr>
              <a:t>: test the consumer (contract capture)</a:t>
            </a:r>
            <a:endParaRPr sz="16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4"/>
        <p:cNvGrpSpPr/>
        <p:nvPr/>
      </p:nvGrpSpPr>
      <p:grpSpPr>
        <a:xfrm>
          <a:off x="0" y="0"/>
          <a:ext cx="0" cy="0"/>
          <a:chOff x="0" y="0"/>
          <a:chExt cx="0" cy="0"/>
        </a:xfrm>
      </p:grpSpPr>
      <p:pic>
        <p:nvPicPr>
          <p:cNvPr id="185" name="Google Shape;185;p36"/>
          <p:cNvPicPr preferRelativeResize="0"/>
          <p:nvPr/>
        </p:nvPicPr>
        <p:blipFill>
          <a:blip r:embed="rId3">
            <a:alphaModFix/>
          </a:blip>
          <a:stretch>
            <a:fillRect/>
          </a:stretch>
        </p:blipFill>
        <p:spPr>
          <a:xfrm>
            <a:off x="7827500" y="316500"/>
            <a:ext cx="1316500" cy="2245800"/>
          </a:xfrm>
          <a:prstGeom prst="rect">
            <a:avLst/>
          </a:prstGeom>
          <a:noFill/>
          <a:ln>
            <a:noFill/>
          </a:ln>
        </p:spPr>
      </p:pic>
      <p:sp>
        <p:nvSpPr>
          <p:cNvPr id="186" name="Google Shape;186;p36"/>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6"/>
          <p:cNvSpPr txBox="1"/>
          <p:nvPr/>
        </p:nvSpPr>
        <p:spPr>
          <a:xfrm>
            <a:off x="205350" y="704000"/>
            <a:ext cx="3888000" cy="126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dirty="0">
                <a:solidFill>
                  <a:srgbClr val="FFFFFF"/>
                </a:solidFill>
                <a:latin typeface="Open Sans"/>
                <a:ea typeface="Open Sans"/>
                <a:cs typeface="Open Sans"/>
                <a:sym typeface="Open Sans"/>
              </a:rPr>
              <a:t>Agenda</a:t>
            </a:r>
            <a:endParaRPr sz="3000" dirty="0">
              <a:solidFill>
                <a:srgbClr val="FFFFFF"/>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2000" dirty="0">
                <a:solidFill>
                  <a:srgbClr val="ED7D31"/>
                </a:solidFill>
                <a:latin typeface="Open Sans Light"/>
                <a:ea typeface="Open Sans Light"/>
                <a:cs typeface="Open Sans Light"/>
                <a:sym typeface="Open Sans Light"/>
              </a:rPr>
              <a:t>&amp; housekeeping</a:t>
            </a:r>
            <a:endParaRPr sz="2400">
              <a:solidFill>
                <a:srgbClr val="ED7D31"/>
              </a:solidFill>
              <a:latin typeface="Open Sans Light"/>
              <a:ea typeface="Open Sans Light"/>
              <a:cs typeface="Open Sans Light"/>
            </a:endParaRPr>
          </a:p>
        </p:txBody>
      </p:sp>
      <p:sp>
        <p:nvSpPr>
          <p:cNvPr id="192" name="Google Shape;192;p36"/>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AGENDA + HOUSEKEEPING</a:t>
            </a:r>
            <a:endParaRPr sz="800">
              <a:solidFill>
                <a:srgbClr val="FFFFFF"/>
              </a:solidFill>
              <a:latin typeface="Open Sans"/>
              <a:ea typeface="Open Sans"/>
              <a:cs typeface="Open Sans"/>
              <a:sym typeface="Open Sans"/>
            </a:endParaRPr>
          </a:p>
        </p:txBody>
      </p:sp>
      <p:sp>
        <p:nvSpPr>
          <p:cNvPr id="193" name="Google Shape;193;p36"/>
          <p:cNvSpPr txBox="1"/>
          <p:nvPr/>
        </p:nvSpPr>
        <p:spPr>
          <a:xfrm>
            <a:off x="36850" y="1971200"/>
            <a:ext cx="4736700" cy="236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i="1">
                <a:solidFill>
                  <a:srgbClr val="FFFFFF"/>
                </a:solidFill>
                <a:latin typeface="Open Sans"/>
                <a:ea typeface="Open Sans"/>
                <a:cs typeface="Open Sans"/>
                <a:sym typeface="Open Sans"/>
              </a:rPr>
              <a:t>The 2 - 2.5 hour workshop covers:</a:t>
            </a:r>
            <a:endParaRPr sz="1000" i="1">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endParaRPr sz="1000">
              <a:solidFill>
                <a:srgbClr val="FFFFFF"/>
              </a:solidFill>
              <a:latin typeface="Open Sans"/>
              <a:ea typeface="Open Sans"/>
              <a:cs typeface="Open Sans"/>
              <a:sym typeface="Open Sans"/>
            </a:endParaRPr>
          </a:p>
          <a:p>
            <a:pPr marL="457200" lvl="0" indent="-292100" algn="l" rtl="0">
              <a:lnSpc>
                <a:spcPct val="115000"/>
              </a:lnSpc>
              <a:spcBef>
                <a:spcPts val="0"/>
              </a:spcBef>
              <a:spcAft>
                <a:spcPts val="0"/>
              </a:spcAft>
              <a:buClr>
                <a:srgbClr val="FFFFFF"/>
              </a:buClr>
              <a:buSzPts val="1000"/>
              <a:buFont typeface="Open Sans"/>
              <a:buAutoNum type="arabicPeriod"/>
            </a:pPr>
            <a:r>
              <a:rPr lang="en" sz="1000">
                <a:solidFill>
                  <a:srgbClr val="FFFFFF"/>
                </a:solidFill>
                <a:latin typeface="Open Sans"/>
                <a:ea typeface="Open Sans"/>
                <a:cs typeface="Open Sans"/>
                <a:sym typeface="Open Sans"/>
              </a:rPr>
              <a:t>Introduction to Pact (presentation)</a:t>
            </a:r>
            <a:endParaRPr sz="1000">
              <a:solidFill>
                <a:srgbClr val="FFFFFF"/>
              </a:solidFill>
              <a:latin typeface="Open Sans"/>
              <a:ea typeface="Open Sans"/>
              <a:cs typeface="Open Sans"/>
              <a:sym typeface="Open Sans"/>
            </a:endParaRPr>
          </a:p>
          <a:p>
            <a:pPr marL="457200" lvl="0" indent="-292100" algn="l" rtl="0">
              <a:lnSpc>
                <a:spcPct val="115000"/>
              </a:lnSpc>
              <a:spcBef>
                <a:spcPts val="0"/>
              </a:spcBef>
              <a:spcAft>
                <a:spcPts val="0"/>
              </a:spcAft>
              <a:buClr>
                <a:srgbClr val="FFFFFF"/>
              </a:buClr>
              <a:buSzPts val="1000"/>
              <a:buFont typeface="Open Sans"/>
              <a:buAutoNum type="arabicPeriod"/>
            </a:pPr>
            <a:r>
              <a:rPr lang="en" sz="1000">
                <a:solidFill>
                  <a:srgbClr val="FFFFFF"/>
                </a:solidFill>
                <a:latin typeface="Open Sans"/>
                <a:ea typeface="Open Sans"/>
                <a:cs typeface="Open Sans"/>
                <a:sym typeface="Open Sans"/>
              </a:rPr>
              <a:t>Hands-on lab (step 1-5)</a:t>
            </a:r>
            <a:endParaRPr sz="1000">
              <a:solidFill>
                <a:srgbClr val="FFFFFF"/>
              </a:solidFill>
              <a:latin typeface="Open Sans"/>
              <a:ea typeface="Open Sans"/>
              <a:cs typeface="Open Sans"/>
              <a:sym typeface="Open Sans"/>
            </a:endParaRPr>
          </a:p>
          <a:p>
            <a:pPr marL="457200" lvl="0" indent="-292100" algn="l" rtl="0">
              <a:lnSpc>
                <a:spcPct val="115000"/>
              </a:lnSpc>
              <a:spcBef>
                <a:spcPts val="0"/>
              </a:spcBef>
              <a:spcAft>
                <a:spcPts val="0"/>
              </a:spcAft>
              <a:buClr>
                <a:srgbClr val="FFFFFF"/>
              </a:buClr>
              <a:buSzPts val="1000"/>
              <a:buFont typeface="Open Sans"/>
              <a:buAutoNum type="arabicPeriod"/>
            </a:pPr>
            <a:r>
              <a:rPr lang="en" sz="1000" i="1">
                <a:solidFill>
                  <a:srgbClr val="FFFFFF"/>
                </a:solidFill>
                <a:latin typeface="Open Sans"/>
                <a:ea typeface="Open Sans"/>
                <a:cs typeface="Open Sans"/>
                <a:sym typeface="Open Sans"/>
              </a:rPr>
              <a:t>5-10 minute break</a:t>
            </a:r>
            <a:endParaRPr sz="1000" i="1">
              <a:solidFill>
                <a:srgbClr val="FFFFFF"/>
              </a:solidFill>
              <a:latin typeface="Open Sans"/>
              <a:ea typeface="Open Sans"/>
              <a:cs typeface="Open Sans"/>
              <a:sym typeface="Open Sans"/>
            </a:endParaRPr>
          </a:p>
          <a:p>
            <a:pPr marL="457200" lvl="0" indent="-292100" algn="l" rtl="0">
              <a:lnSpc>
                <a:spcPct val="115000"/>
              </a:lnSpc>
              <a:spcBef>
                <a:spcPts val="0"/>
              </a:spcBef>
              <a:spcAft>
                <a:spcPts val="0"/>
              </a:spcAft>
              <a:buClr>
                <a:srgbClr val="FFFFFF"/>
              </a:buClr>
              <a:buSzPts val="1000"/>
              <a:buFont typeface="Open Sans"/>
              <a:buAutoNum type="arabicPeriod"/>
            </a:pPr>
            <a:r>
              <a:rPr lang="en" sz="1000">
                <a:solidFill>
                  <a:srgbClr val="FFFFFF"/>
                </a:solidFill>
                <a:latin typeface="Open Sans"/>
                <a:ea typeface="Open Sans"/>
                <a:cs typeface="Open Sans"/>
                <a:sym typeface="Open Sans"/>
              </a:rPr>
              <a:t>Hands-on lab cont. (step 6-12)</a:t>
            </a:r>
            <a:endParaRPr sz="1000">
              <a:solidFill>
                <a:srgbClr val="FFFFFF"/>
              </a:solidFill>
              <a:latin typeface="Open Sans"/>
              <a:ea typeface="Open Sans"/>
              <a:cs typeface="Open Sans"/>
              <a:sym typeface="Open Sans"/>
            </a:endParaRPr>
          </a:p>
          <a:p>
            <a:pPr marL="457200" lvl="0" indent="-292100" algn="l" rtl="0">
              <a:lnSpc>
                <a:spcPct val="115000"/>
              </a:lnSpc>
              <a:spcBef>
                <a:spcPts val="0"/>
              </a:spcBef>
              <a:spcAft>
                <a:spcPts val="0"/>
              </a:spcAft>
              <a:buClr>
                <a:srgbClr val="FFFFFF"/>
              </a:buClr>
              <a:buSzPts val="1000"/>
              <a:buFont typeface="Open Sans"/>
              <a:buAutoNum type="arabicPeriod"/>
            </a:pPr>
            <a:r>
              <a:rPr lang="en" sz="1000">
                <a:solidFill>
                  <a:srgbClr val="FFFFFF"/>
                </a:solidFill>
                <a:latin typeface="Open Sans"/>
                <a:ea typeface="Open Sans"/>
                <a:cs typeface="Open Sans"/>
                <a:sym typeface="Open Sans"/>
              </a:rPr>
              <a:t>Q&amp;A</a:t>
            </a:r>
            <a:endParaRPr sz="1000">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endParaRPr sz="1000">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000">
                <a:solidFill>
                  <a:schemeClr val="lt1"/>
                </a:solidFill>
                <a:latin typeface="Open Sans"/>
                <a:ea typeface="Open Sans"/>
                <a:cs typeface="Open Sans"/>
                <a:sym typeface="Open Sans"/>
              </a:rPr>
              <a:t>    🔴 Session is being recorded</a:t>
            </a:r>
            <a:endParaRPr sz="1000">
              <a:solidFill>
                <a:srgbClr val="FFFFFF"/>
              </a:solidFill>
              <a:latin typeface="Open Sans"/>
              <a:ea typeface="Open Sans"/>
              <a:cs typeface="Open Sans"/>
              <a:sym typeface="Open Sans"/>
            </a:endParaRPr>
          </a:p>
        </p:txBody>
      </p:sp>
      <p:pic>
        <p:nvPicPr>
          <p:cNvPr id="5" name="Picture 4" descr="A black and white sign with white text&#10;&#10;Description automatically generated">
            <a:extLst>
              <a:ext uri="{FF2B5EF4-FFF2-40B4-BE49-F238E27FC236}">
                <a16:creationId xmlns:a16="http://schemas.microsoft.com/office/drawing/2014/main" id="{8BA9927E-5723-2F4E-4F27-0AE875C57DD7}"/>
              </a:ext>
            </a:extLst>
          </p:cNvPr>
          <p:cNvPicPr>
            <a:picLocks noChangeAspect="1"/>
          </p:cNvPicPr>
          <p:nvPr/>
        </p:nvPicPr>
        <p:blipFill>
          <a:blip r:embed="rId4"/>
          <a:stretch>
            <a:fillRect/>
          </a:stretch>
        </p:blipFill>
        <p:spPr>
          <a:xfrm>
            <a:off x="7099887" y="4497203"/>
            <a:ext cx="1733341" cy="48519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8"/>
        <p:cNvGrpSpPr/>
        <p:nvPr/>
      </p:nvGrpSpPr>
      <p:grpSpPr>
        <a:xfrm>
          <a:off x="0" y="0"/>
          <a:ext cx="0" cy="0"/>
          <a:chOff x="0" y="0"/>
          <a:chExt cx="0" cy="0"/>
        </a:xfrm>
      </p:grpSpPr>
      <p:sp>
        <p:nvSpPr>
          <p:cNvPr id="769" name="Google Shape;769;p71"/>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1"/>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HTTP</a:t>
            </a:r>
            <a:endParaRPr sz="800">
              <a:solidFill>
                <a:srgbClr val="FFFFFF"/>
              </a:solidFill>
              <a:latin typeface="Open Sans"/>
              <a:ea typeface="Open Sans"/>
              <a:cs typeface="Open Sans"/>
              <a:sym typeface="Open Sans"/>
            </a:endParaRPr>
          </a:p>
        </p:txBody>
      </p:sp>
      <p:grpSp>
        <p:nvGrpSpPr>
          <p:cNvPr id="771" name="Google Shape;771;p71"/>
          <p:cNvGrpSpPr/>
          <p:nvPr/>
        </p:nvGrpSpPr>
        <p:grpSpPr>
          <a:xfrm>
            <a:off x="1777496" y="1715491"/>
            <a:ext cx="5589004" cy="2486272"/>
            <a:chOff x="995775" y="866091"/>
            <a:chExt cx="3755799" cy="1671331"/>
          </a:xfrm>
        </p:grpSpPr>
        <p:pic>
          <p:nvPicPr>
            <p:cNvPr id="772" name="Google Shape;772;p71"/>
            <p:cNvPicPr preferRelativeResize="0"/>
            <p:nvPr/>
          </p:nvPicPr>
          <p:blipFill>
            <a:blip r:embed="rId3">
              <a:alphaModFix/>
            </a:blip>
            <a:stretch>
              <a:fillRect/>
            </a:stretch>
          </p:blipFill>
          <p:spPr>
            <a:xfrm rot="75">
              <a:off x="1967517" y="1358112"/>
              <a:ext cx="712663" cy="187147"/>
            </a:xfrm>
            <a:prstGeom prst="rect">
              <a:avLst/>
            </a:prstGeom>
            <a:noFill/>
            <a:ln>
              <a:noFill/>
            </a:ln>
          </p:spPr>
        </p:pic>
        <p:pic>
          <p:nvPicPr>
            <p:cNvPr id="773" name="Google Shape;773;p71"/>
            <p:cNvPicPr preferRelativeResize="0"/>
            <p:nvPr/>
          </p:nvPicPr>
          <p:blipFill rotWithShape="1">
            <a:blip r:embed="rId3">
              <a:alphaModFix/>
            </a:blip>
            <a:srcRect r="9379"/>
            <a:stretch/>
          </p:blipFill>
          <p:spPr>
            <a:xfrm rot="5399923" flipH="1">
              <a:off x="2008600" y="1608194"/>
              <a:ext cx="1671331" cy="187125"/>
            </a:xfrm>
            <a:prstGeom prst="rect">
              <a:avLst/>
            </a:prstGeom>
            <a:noFill/>
            <a:ln>
              <a:noFill/>
            </a:ln>
          </p:spPr>
        </p:pic>
        <p:pic>
          <p:nvPicPr>
            <p:cNvPr id="774" name="Google Shape;774;p71"/>
            <p:cNvPicPr preferRelativeResize="0"/>
            <p:nvPr/>
          </p:nvPicPr>
          <p:blipFill rotWithShape="1">
            <a:blip r:embed="rId4">
              <a:alphaModFix/>
            </a:blip>
            <a:srcRect l="5142" t="40606" r="17410" b="42756"/>
            <a:stretch/>
          </p:blipFill>
          <p:spPr>
            <a:xfrm>
              <a:off x="2111259" y="1299584"/>
              <a:ext cx="488650" cy="85603"/>
            </a:xfrm>
            <a:prstGeom prst="rect">
              <a:avLst/>
            </a:prstGeom>
            <a:noFill/>
            <a:ln>
              <a:noFill/>
            </a:ln>
          </p:spPr>
        </p:pic>
        <p:pic>
          <p:nvPicPr>
            <p:cNvPr id="775" name="Google Shape;775;p71"/>
            <p:cNvPicPr preferRelativeResize="0"/>
            <p:nvPr/>
          </p:nvPicPr>
          <p:blipFill>
            <a:blip r:embed="rId5">
              <a:alphaModFix/>
            </a:blip>
            <a:stretch>
              <a:fillRect/>
            </a:stretch>
          </p:blipFill>
          <p:spPr>
            <a:xfrm>
              <a:off x="995775" y="1246175"/>
              <a:ext cx="943649" cy="769525"/>
            </a:xfrm>
            <a:prstGeom prst="rect">
              <a:avLst/>
            </a:prstGeom>
            <a:noFill/>
            <a:ln>
              <a:noFill/>
            </a:ln>
          </p:spPr>
        </p:pic>
        <p:pic>
          <p:nvPicPr>
            <p:cNvPr id="776" name="Google Shape;776;p71"/>
            <p:cNvPicPr preferRelativeResize="0"/>
            <p:nvPr/>
          </p:nvPicPr>
          <p:blipFill>
            <a:blip r:embed="rId6">
              <a:alphaModFix/>
            </a:blip>
            <a:stretch>
              <a:fillRect/>
            </a:stretch>
          </p:blipFill>
          <p:spPr>
            <a:xfrm>
              <a:off x="3807925" y="1246175"/>
              <a:ext cx="943649" cy="769525"/>
            </a:xfrm>
            <a:prstGeom prst="rect">
              <a:avLst/>
            </a:prstGeom>
            <a:noFill/>
            <a:ln>
              <a:noFill/>
            </a:ln>
          </p:spPr>
        </p:pic>
      </p:grpSp>
      <p:sp>
        <p:nvSpPr>
          <p:cNvPr id="777" name="Google Shape;777;p71"/>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Mock</a:t>
            </a:r>
            <a:endParaRPr>
              <a:latin typeface="Roboto Slab"/>
              <a:ea typeface="Roboto Slab"/>
              <a:cs typeface="Roboto Slab"/>
              <a:sym typeface="Roboto Slab"/>
            </a:endParaRPr>
          </a:p>
        </p:txBody>
      </p:sp>
      <p:grpSp>
        <p:nvGrpSpPr>
          <p:cNvPr id="778" name="Google Shape;778;p71"/>
          <p:cNvGrpSpPr/>
          <p:nvPr/>
        </p:nvGrpSpPr>
        <p:grpSpPr>
          <a:xfrm>
            <a:off x="3270777" y="2814172"/>
            <a:ext cx="1060513" cy="393230"/>
            <a:chOff x="1999256" y="1604650"/>
            <a:chExt cx="712663" cy="264339"/>
          </a:xfrm>
        </p:grpSpPr>
        <p:pic>
          <p:nvPicPr>
            <p:cNvPr id="779" name="Google Shape;779;p71"/>
            <p:cNvPicPr preferRelativeResize="0"/>
            <p:nvPr/>
          </p:nvPicPr>
          <p:blipFill>
            <a:blip r:embed="rId3">
              <a:alphaModFix/>
            </a:blip>
            <a:stretch>
              <a:fillRect/>
            </a:stretch>
          </p:blipFill>
          <p:spPr>
            <a:xfrm rot="-75" flipH="1">
              <a:off x="1999256" y="1604658"/>
              <a:ext cx="712663" cy="187147"/>
            </a:xfrm>
            <a:prstGeom prst="rect">
              <a:avLst/>
            </a:prstGeom>
            <a:noFill/>
            <a:ln>
              <a:noFill/>
            </a:ln>
          </p:spPr>
        </p:pic>
        <p:pic>
          <p:nvPicPr>
            <p:cNvPr id="780" name="Google Shape;780;p71"/>
            <p:cNvPicPr preferRelativeResize="0"/>
            <p:nvPr/>
          </p:nvPicPr>
          <p:blipFill rotWithShape="1">
            <a:blip r:embed="rId7">
              <a:alphaModFix/>
            </a:blip>
            <a:srcRect l="5145" t="41145" r="8958" b="42217"/>
            <a:stretch/>
          </p:blipFill>
          <p:spPr>
            <a:xfrm>
              <a:off x="2111269" y="1791813"/>
              <a:ext cx="488628" cy="77176"/>
            </a:xfrm>
            <a:prstGeom prst="rect">
              <a:avLst/>
            </a:prstGeom>
            <a:noFill/>
            <a:ln>
              <a:noFill/>
            </a:ln>
          </p:spPr>
        </p:pic>
      </p:grpSp>
      <p:sp>
        <p:nvSpPr>
          <p:cNvPr id="781" name="Google Shape;781;p71"/>
          <p:cNvSpPr txBox="1"/>
          <p:nvPr/>
        </p:nvSpPr>
        <p:spPr>
          <a:xfrm>
            <a:off x="3181625" y="3283075"/>
            <a:ext cx="1112400" cy="1336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“id”</a:t>
            </a: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1234</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“items”</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D33682"/>
                </a:solidFill>
                <a:latin typeface="Courier New"/>
                <a:ea typeface="Courier New"/>
                <a:cs typeface="Courier New"/>
                <a:sym typeface="Courier New"/>
              </a:rPr>
              <a:t>    ...</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  </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spcBef>
                <a:spcPts val="0"/>
              </a:spcBef>
              <a:spcAft>
                <a:spcPts val="0"/>
              </a:spcAft>
              <a:buNone/>
            </a:pPr>
            <a:endParaRPr/>
          </a:p>
        </p:txBody>
      </p:sp>
      <p:sp>
        <p:nvSpPr>
          <p:cNvPr id="782" name="Google Shape;782;p71"/>
          <p:cNvSpPr txBox="1"/>
          <p:nvPr/>
        </p:nvSpPr>
        <p:spPr>
          <a:xfrm>
            <a:off x="3181625" y="1987350"/>
            <a:ext cx="1389300" cy="30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2AA198"/>
                </a:solidFill>
                <a:latin typeface="Courier New"/>
                <a:ea typeface="Courier New"/>
                <a:cs typeface="Courier New"/>
                <a:sym typeface="Courier New"/>
              </a:rPr>
              <a:t>GET</a:t>
            </a:r>
            <a:r>
              <a:rPr lang="en" sz="900">
                <a:solidFill>
                  <a:srgbClr val="BBBBBB"/>
                </a:solidFill>
                <a:latin typeface="Courier New"/>
                <a:ea typeface="Courier New"/>
                <a:cs typeface="Courier New"/>
                <a:sym typeface="Courier New"/>
              </a:rPr>
              <a:t> /orders/</a:t>
            </a:r>
            <a:r>
              <a:rPr lang="en" sz="900">
                <a:solidFill>
                  <a:srgbClr val="D33682"/>
                </a:solidFill>
                <a:latin typeface="Courier New"/>
                <a:ea typeface="Courier New"/>
                <a:cs typeface="Courier New"/>
                <a:sym typeface="Courier New"/>
              </a:rPr>
              <a:t>1234</a:t>
            </a:r>
            <a:endParaRPr/>
          </a:p>
        </p:txBody>
      </p:sp>
      <p:grpSp>
        <p:nvGrpSpPr>
          <p:cNvPr id="783" name="Google Shape;783;p71"/>
          <p:cNvGrpSpPr/>
          <p:nvPr/>
        </p:nvGrpSpPr>
        <p:grpSpPr>
          <a:xfrm>
            <a:off x="6021888" y="4279175"/>
            <a:ext cx="1344600" cy="752838"/>
            <a:chOff x="4506463" y="3568863"/>
            <a:chExt cx="1344600" cy="752838"/>
          </a:xfrm>
        </p:grpSpPr>
        <p:sp>
          <p:nvSpPr>
            <p:cNvPr id="784" name="Google Shape;784;p71"/>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785" name="Google Shape;785;p71"/>
            <p:cNvPicPr preferRelativeResize="0"/>
            <p:nvPr/>
          </p:nvPicPr>
          <p:blipFill>
            <a:blip r:embed="rId8">
              <a:alphaModFix/>
            </a:blip>
            <a:stretch>
              <a:fillRect/>
            </a:stretch>
          </p:blipFill>
          <p:spPr>
            <a:xfrm>
              <a:off x="4545174" y="3568863"/>
              <a:ext cx="115725" cy="211675"/>
            </a:xfrm>
            <a:prstGeom prst="rect">
              <a:avLst/>
            </a:prstGeom>
            <a:noFill/>
            <a:ln>
              <a:noFill/>
            </a:ln>
          </p:spPr>
        </p:pic>
      </p:grpSp>
      <p:grpSp>
        <p:nvGrpSpPr>
          <p:cNvPr id="786" name="Google Shape;786;p71"/>
          <p:cNvGrpSpPr/>
          <p:nvPr/>
        </p:nvGrpSpPr>
        <p:grpSpPr>
          <a:xfrm>
            <a:off x="2086550" y="4303700"/>
            <a:ext cx="691849" cy="703788"/>
            <a:chOff x="2086550" y="3617900"/>
            <a:chExt cx="691849" cy="703788"/>
          </a:xfrm>
        </p:grpSpPr>
        <p:pic>
          <p:nvPicPr>
            <p:cNvPr id="787" name="Google Shape;787;p71"/>
            <p:cNvPicPr preferRelativeResize="0"/>
            <p:nvPr/>
          </p:nvPicPr>
          <p:blipFill>
            <a:blip r:embed="rId9">
              <a:alphaModFix/>
            </a:blip>
            <a:stretch>
              <a:fillRect/>
            </a:stretch>
          </p:blipFill>
          <p:spPr>
            <a:xfrm>
              <a:off x="2086550" y="3769663"/>
              <a:ext cx="691849" cy="552025"/>
            </a:xfrm>
            <a:prstGeom prst="rect">
              <a:avLst/>
            </a:prstGeom>
            <a:noFill/>
            <a:ln>
              <a:noFill/>
            </a:ln>
          </p:spPr>
        </p:pic>
        <p:pic>
          <p:nvPicPr>
            <p:cNvPr id="788" name="Google Shape;788;p71"/>
            <p:cNvPicPr preferRelativeResize="0"/>
            <p:nvPr/>
          </p:nvPicPr>
          <p:blipFill rotWithShape="1">
            <a:blip r:embed="rId10">
              <a:alphaModFix/>
            </a:blip>
            <a:srcRect l="30723" t="16583" r="32102" b="18536"/>
            <a:stretch/>
          </p:blipFill>
          <p:spPr>
            <a:xfrm>
              <a:off x="2108125" y="3617900"/>
              <a:ext cx="115725" cy="113601"/>
            </a:xfrm>
            <a:prstGeom prst="rect">
              <a:avLst/>
            </a:prstGeom>
            <a:noFill/>
            <a:ln>
              <a:noFill/>
            </a:ln>
          </p:spPr>
        </p:pic>
      </p:grpSp>
      <p:sp>
        <p:nvSpPr>
          <p:cNvPr id="789" name="Google Shape;789;p71"/>
          <p:cNvSpPr txBox="1"/>
          <p:nvPr/>
        </p:nvSpPr>
        <p:spPr>
          <a:xfrm>
            <a:off x="175525" y="469575"/>
            <a:ext cx="49872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1</a:t>
            </a:r>
            <a:r>
              <a:rPr lang="en" sz="1600">
                <a:latin typeface="Open Sans"/>
                <a:ea typeface="Open Sans"/>
                <a:cs typeface="Open Sans"/>
                <a:sym typeface="Open Sans"/>
              </a:rPr>
              <a:t>: test the consumer (contract capture)</a:t>
            </a:r>
            <a:endParaRPr sz="1600">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3"/>
        <p:cNvGrpSpPr/>
        <p:nvPr/>
      </p:nvGrpSpPr>
      <p:grpSpPr>
        <a:xfrm>
          <a:off x="0" y="0"/>
          <a:ext cx="0" cy="0"/>
          <a:chOff x="0" y="0"/>
          <a:chExt cx="0" cy="0"/>
        </a:xfrm>
      </p:grpSpPr>
      <p:sp>
        <p:nvSpPr>
          <p:cNvPr id="794" name="Google Shape;794;p72"/>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72"/>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HTTP</a:t>
            </a:r>
            <a:endParaRPr sz="800">
              <a:solidFill>
                <a:srgbClr val="FFFFFF"/>
              </a:solidFill>
              <a:latin typeface="Open Sans"/>
              <a:ea typeface="Open Sans"/>
              <a:cs typeface="Open Sans"/>
              <a:sym typeface="Open Sans"/>
            </a:endParaRPr>
          </a:p>
        </p:txBody>
      </p:sp>
      <p:grpSp>
        <p:nvGrpSpPr>
          <p:cNvPr id="796" name="Google Shape;796;p72"/>
          <p:cNvGrpSpPr/>
          <p:nvPr/>
        </p:nvGrpSpPr>
        <p:grpSpPr>
          <a:xfrm>
            <a:off x="1777496" y="1715491"/>
            <a:ext cx="5589004" cy="2486272"/>
            <a:chOff x="995775" y="866091"/>
            <a:chExt cx="3755799" cy="1671331"/>
          </a:xfrm>
        </p:grpSpPr>
        <p:pic>
          <p:nvPicPr>
            <p:cNvPr id="797" name="Google Shape;797;p72"/>
            <p:cNvPicPr preferRelativeResize="0"/>
            <p:nvPr/>
          </p:nvPicPr>
          <p:blipFill>
            <a:blip r:embed="rId3">
              <a:alphaModFix/>
            </a:blip>
            <a:stretch>
              <a:fillRect/>
            </a:stretch>
          </p:blipFill>
          <p:spPr>
            <a:xfrm rot="75">
              <a:off x="1967517" y="1358112"/>
              <a:ext cx="712663" cy="187147"/>
            </a:xfrm>
            <a:prstGeom prst="rect">
              <a:avLst/>
            </a:prstGeom>
            <a:noFill/>
            <a:ln>
              <a:noFill/>
            </a:ln>
          </p:spPr>
        </p:pic>
        <p:pic>
          <p:nvPicPr>
            <p:cNvPr id="798" name="Google Shape;798;p72"/>
            <p:cNvPicPr preferRelativeResize="0"/>
            <p:nvPr/>
          </p:nvPicPr>
          <p:blipFill rotWithShape="1">
            <a:blip r:embed="rId3">
              <a:alphaModFix/>
            </a:blip>
            <a:srcRect r="9379"/>
            <a:stretch/>
          </p:blipFill>
          <p:spPr>
            <a:xfrm rot="5399923" flipH="1">
              <a:off x="2008600" y="1608194"/>
              <a:ext cx="1671331" cy="187125"/>
            </a:xfrm>
            <a:prstGeom prst="rect">
              <a:avLst/>
            </a:prstGeom>
            <a:noFill/>
            <a:ln>
              <a:noFill/>
            </a:ln>
          </p:spPr>
        </p:pic>
        <p:pic>
          <p:nvPicPr>
            <p:cNvPr id="799" name="Google Shape;799;p72"/>
            <p:cNvPicPr preferRelativeResize="0"/>
            <p:nvPr/>
          </p:nvPicPr>
          <p:blipFill rotWithShape="1">
            <a:blip r:embed="rId4">
              <a:alphaModFix/>
            </a:blip>
            <a:srcRect l="5142" t="40606" r="17410" b="42756"/>
            <a:stretch/>
          </p:blipFill>
          <p:spPr>
            <a:xfrm>
              <a:off x="2111259" y="1299584"/>
              <a:ext cx="488650" cy="85603"/>
            </a:xfrm>
            <a:prstGeom prst="rect">
              <a:avLst/>
            </a:prstGeom>
            <a:noFill/>
            <a:ln>
              <a:noFill/>
            </a:ln>
          </p:spPr>
        </p:pic>
        <p:pic>
          <p:nvPicPr>
            <p:cNvPr id="800" name="Google Shape;800;p72"/>
            <p:cNvPicPr preferRelativeResize="0"/>
            <p:nvPr/>
          </p:nvPicPr>
          <p:blipFill>
            <a:blip r:embed="rId5">
              <a:alphaModFix/>
            </a:blip>
            <a:stretch>
              <a:fillRect/>
            </a:stretch>
          </p:blipFill>
          <p:spPr>
            <a:xfrm>
              <a:off x="995775" y="1246175"/>
              <a:ext cx="943649" cy="769525"/>
            </a:xfrm>
            <a:prstGeom prst="rect">
              <a:avLst/>
            </a:prstGeom>
            <a:noFill/>
            <a:ln>
              <a:noFill/>
            </a:ln>
          </p:spPr>
        </p:pic>
        <p:pic>
          <p:nvPicPr>
            <p:cNvPr id="801" name="Google Shape;801;p72"/>
            <p:cNvPicPr preferRelativeResize="0"/>
            <p:nvPr/>
          </p:nvPicPr>
          <p:blipFill>
            <a:blip r:embed="rId6">
              <a:alphaModFix/>
            </a:blip>
            <a:stretch>
              <a:fillRect/>
            </a:stretch>
          </p:blipFill>
          <p:spPr>
            <a:xfrm>
              <a:off x="3807925" y="1246175"/>
              <a:ext cx="943649" cy="769525"/>
            </a:xfrm>
            <a:prstGeom prst="rect">
              <a:avLst/>
            </a:prstGeom>
            <a:noFill/>
            <a:ln>
              <a:noFill/>
            </a:ln>
          </p:spPr>
        </p:pic>
      </p:grpSp>
      <p:sp>
        <p:nvSpPr>
          <p:cNvPr id="802" name="Google Shape;802;p72"/>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Mock</a:t>
            </a:r>
            <a:endParaRPr>
              <a:latin typeface="Roboto Slab"/>
              <a:ea typeface="Roboto Slab"/>
              <a:cs typeface="Roboto Slab"/>
              <a:sym typeface="Roboto Slab"/>
            </a:endParaRPr>
          </a:p>
        </p:txBody>
      </p:sp>
      <p:grpSp>
        <p:nvGrpSpPr>
          <p:cNvPr id="803" name="Google Shape;803;p72"/>
          <p:cNvGrpSpPr/>
          <p:nvPr/>
        </p:nvGrpSpPr>
        <p:grpSpPr>
          <a:xfrm>
            <a:off x="3270777" y="2814172"/>
            <a:ext cx="1060513" cy="393230"/>
            <a:chOff x="1999256" y="1604650"/>
            <a:chExt cx="712663" cy="264339"/>
          </a:xfrm>
        </p:grpSpPr>
        <p:pic>
          <p:nvPicPr>
            <p:cNvPr id="804" name="Google Shape;804;p72"/>
            <p:cNvPicPr preferRelativeResize="0"/>
            <p:nvPr/>
          </p:nvPicPr>
          <p:blipFill>
            <a:blip r:embed="rId3">
              <a:alphaModFix/>
            </a:blip>
            <a:stretch>
              <a:fillRect/>
            </a:stretch>
          </p:blipFill>
          <p:spPr>
            <a:xfrm rot="-75" flipH="1">
              <a:off x="1999256" y="1604658"/>
              <a:ext cx="712663" cy="187147"/>
            </a:xfrm>
            <a:prstGeom prst="rect">
              <a:avLst/>
            </a:prstGeom>
            <a:noFill/>
            <a:ln>
              <a:noFill/>
            </a:ln>
          </p:spPr>
        </p:pic>
        <p:pic>
          <p:nvPicPr>
            <p:cNvPr id="805" name="Google Shape;805;p72"/>
            <p:cNvPicPr preferRelativeResize="0"/>
            <p:nvPr/>
          </p:nvPicPr>
          <p:blipFill rotWithShape="1">
            <a:blip r:embed="rId7">
              <a:alphaModFix/>
            </a:blip>
            <a:srcRect l="5145" t="41145" r="8958" b="42217"/>
            <a:stretch/>
          </p:blipFill>
          <p:spPr>
            <a:xfrm>
              <a:off x="2111269" y="1791813"/>
              <a:ext cx="488628" cy="77176"/>
            </a:xfrm>
            <a:prstGeom prst="rect">
              <a:avLst/>
            </a:prstGeom>
            <a:noFill/>
            <a:ln>
              <a:noFill/>
            </a:ln>
          </p:spPr>
        </p:pic>
      </p:grpSp>
      <p:sp>
        <p:nvSpPr>
          <p:cNvPr id="806" name="Google Shape;806;p72"/>
          <p:cNvSpPr txBox="1"/>
          <p:nvPr/>
        </p:nvSpPr>
        <p:spPr>
          <a:xfrm>
            <a:off x="3181625" y="3283075"/>
            <a:ext cx="1112400" cy="1336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“id”</a:t>
            </a: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1234</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“items”</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D33682"/>
                </a:solidFill>
                <a:latin typeface="Courier New"/>
                <a:ea typeface="Courier New"/>
                <a:cs typeface="Courier New"/>
                <a:sym typeface="Courier New"/>
              </a:rPr>
              <a:t>    ...</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  </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spcBef>
                <a:spcPts val="0"/>
              </a:spcBef>
              <a:spcAft>
                <a:spcPts val="0"/>
              </a:spcAft>
              <a:buNone/>
            </a:pPr>
            <a:endParaRPr/>
          </a:p>
        </p:txBody>
      </p:sp>
      <p:sp>
        <p:nvSpPr>
          <p:cNvPr id="807" name="Google Shape;807;p72"/>
          <p:cNvSpPr txBox="1"/>
          <p:nvPr/>
        </p:nvSpPr>
        <p:spPr>
          <a:xfrm>
            <a:off x="3181625" y="1987350"/>
            <a:ext cx="1389300" cy="30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2AA198"/>
                </a:solidFill>
                <a:latin typeface="Courier New"/>
                <a:ea typeface="Courier New"/>
                <a:cs typeface="Courier New"/>
                <a:sym typeface="Courier New"/>
              </a:rPr>
              <a:t>GET</a:t>
            </a:r>
            <a:r>
              <a:rPr lang="en" sz="900">
                <a:solidFill>
                  <a:srgbClr val="BBBBBB"/>
                </a:solidFill>
                <a:latin typeface="Courier New"/>
                <a:ea typeface="Courier New"/>
                <a:cs typeface="Courier New"/>
                <a:sym typeface="Courier New"/>
              </a:rPr>
              <a:t> /orders/</a:t>
            </a:r>
            <a:r>
              <a:rPr lang="en" sz="900">
                <a:solidFill>
                  <a:srgbClr val="D33682"/>
                </a:solidFill>
                <a:latin typeface="Courier New"/>
                <a:ea typeface="Courier New"/>
                <a:cs typeface="Courier New"/>
                <a:sym typeface="Courier New"/>
              </a:rPr>
              <a:t>1234</a:t>
            </a:r>
            <a:endParaRPr/>
          </a:p>
        </p:txBody>
      </p:sp>
      <p:grpSp>
        <p:nvGrpSpPr>
          <p:cNvPr id="808" name="Google Shape;808;p72"/>
          <p:cNvGrpSpPr/>
          <p:nvPr/>
        </p:nvGrpSpPr>
        <p:grpSpPr>
          <a:xfrm>
            <a:off x="6021888" y="4279175"/>
            <a:ext cx="1344600" cy="752838"/>
            <a:chOff x="4506463" y="3568863"/>
            <a:chExt cx="1344600" cy="752838"/>
          </a:xfrm>
        </p:grpSpPr>
        <p:sp>
          <p:nvSpPr>
            <p:cNvPr id="809" name="Google Shape;809;p72"/>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810" name="Google Shape;810;p72"/>
            <p:cNvPicPr preferRelativeResize="0"/>
            <p:nvPr/>
          </p:nvPicPr>
          <p:blipFill>
            <a:blip r:embed="rId8">
              <a:alphaModFix/>
            </a:blip>
            <a:stretch>
              <a:fillRect/>
            </a:stretch>
          </p:blipFill>
          <p:spPr>
            <a:xfrm>
              <a:off x="4545174" y="3568863"/>
              <a:ext cx="115725" cy="211675"/>
            </a:xfrm>
            <a:prstGeom prst="rect">
              <a:avLst/>
            </a:prstGeom>
            <a:noFill/>
            <a:ln>
              <a:noFill/>
            </a:ln>
          </p:spPr>
        </p:pic>
      </p:grpSp>
      <p:grpSp>
        <p:nvGrpSpPr>
          <p:cNvPr id="811" name="Google Shape;811;p72"/>
          <p:cNvGrpSpPr/>
          <p:nvPr/>
        </p:nvGrpSpPr>
        <p:grpSpPr>
          <a:xfrm>
            <a:off x="2086550" y="4303700"/>
            <a:ext cx="691849" cy="703788"/>
            <a:chOff x="2086550" y="3617900"/>
            <a:chExt cx="691849" cy="703788"/>
          </a:xfrm>
        </p:grpSpPr>
        <p:pic>
          <p:nvPicPr>
            <p:cNvPr id="812" name="Google Shape;812;p72"/>
            <p:cNvPicPr preferRelativeResize="0"/>
            <p:nvPr/>
          </p:nvPicPr>
          <p:blipFill>
            <a:blip r:embed="rId9">
              <a:alphaModFix/>
            </a:blip>
            <a:stretch>
              <a:fillRect/>
            </a:stretch>
          </p:blipFill>
          <p:spPr>
            <a:xfrm>
              <a:off x="2086550" y="3769663"/>
              <a:ext cx="691849" cy="552025"/>
            </a:xfrm>
            <a:prstGeom prst="rect">
              <a:avLst/>
            </a:prstGeom>
            <a:noFill/>
            <a:ln>
              <a:noFill/>
            </a:ln>
          </p:spPr>
        </p:pic>
        <p:pic>
          <p:nvPicPr>
            <p:cNvPr id="813" name="Google Shape;813;p72"/>
            <p:cNvPicPr preferRelativeResize="0"/>
            <p:nvPr/>
          </p:nvPicPr>
          <p:blipFill rotWithShape="1">
            <a:blip r:embed="rId10">
              <a:alphaModFix/>
            </a:blip>
            <a:srcRect l="30723" t="16583" r="32102" b="18536"/>
            <a:stretch/>
          </p:blipFill>
          <p:spPr>
            <a:xfrm>
              <a:off x="2108125" y="3617900"/>
              <a:ext cx="115725" cy="113601"/>
            </a:xfrm>
            <a:prstGeom prst="rect">
              <a:avLst/>
            </a:prstGeom>
            <a:noFill/>
            <a:ln>
              <a:noFill/>
            </a:ln>
          </p:spPr>
        </p:pic>
      </p:grpSp>
      <p:sp>
        <p:nvSpPr>
          <p:cNvPr id="814" name="Google Shape;814;p72"/>
          <p:cNvSpPr txBox="1"/>
          <p:nvPr/>
        </p:nvSpPr>
        <p:spPr>
          <a:xfrm>
            <a:off x="175525" y="469575"/>
            <a:ext cx="49872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1</a:t>
            </a:r>
            <a:r>
              <a:rPr lang="en" sz="1600">
                <a:latin typeface="Open Sans"/>
                <a:ea typeface="Open Sans"/>
                <a:cs typeface="Open Sans"/>
                <a:sym typeface="Open Sans"/>
              </a:rPr>
              <a:t>: test the consumer (contract capture)</a:t>
            </a:r>
            <a:endParaRPr sz="1600">
              <a:latin typeface="Open Sans"/>
              <a:ea typeface="Open Sans"/>
              <a:cs typeface="Open Sans"/>
              <a:sym typeface="Open Sans"/>
            </a:endParaRPr>
          </a:p>
        </p:txBody>
      </p:sp>
      <p:sp>
        <p:nvSpPr>
          <p:cNvPr id="815" name="Google Shape;815;p72"/>
          <p:cNvSpPr/>
          <p:nvPr/>
        </p:nvSpPr>
        <p:spPr>
          <a:xfrm>
            <a:off x="-83050" y="316500"/>
            <a:ext cx="9309900" cy="4875900"/>
          </a:xfrm>
          <a:prstGeom prst="rect">
            <a:avLst/>
          </a:prstGeom>
          <a:solidFill>
            <a:srgbClr val="666666">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72"/>
          <p:cNvGrpSpPr/>
          <p:nvPr/>
        </p:nvGrpSpPr>
        <p:grpSpPr>
          <a:xfrm>
            <a:off x="4706825" y="1987350"/>
            <a:ext cx="4334700" cy="1538100"/>
            <a:chOff x="435700" y="2368775"/>
            <a:chExt cx="4334700" cy="1538100"/>
          </a:xfrm>
        </p:grpSpPr>
        <p:sp>
          <p:nvSpPr>
            <p:cNvPr id="817" name="Google Shape;817;p72"/>
            <p:cNvSpPr/>
            <p:nvPr/>
          </p:nvSpPr>
          <p:spPr>
            <a:xfrm>
              <a:off x="435700" y="2368775"/>
              <a:ext cx="4334700" cy="1538100"/>
            </a:xfrm>
            <a:prstGeom prst="rect">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2"/>
            <p:cNvSpPr txBox="1"/>
            <p:nvPr/>
          </p:nvSpPr>
          <p:spPr>
            <a:xfrm>
              <a:off x="507900" y="2445250"/>
              <a:ext cx="6813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6AA84F"/>
                  </a:solidFill>
                </a:rPr>
                <a:t>✔︎</a:t>
              </a:r>
              <a:endParaRPr sz="3600">
                <a:solidFill>
                  <a:srgbClr val="6AA84F"/>
                </a:solidFill>
              </a:endParaRPr>
            </a:p>
          </p:txBody>
        </p:sp>
        <p:sp>
          <p:nvSpPr>
            <p:cNvPr id="819" name="Google Shape;819;p72"/>
            <p:cNvSpPr txBox="1"/>
            <p:nvPr/>
          </p:nvSpPr>
          <p:spPr>
            <a:xfrm>
              <a:off x="1096100" y="2501675"/>
              <a:ext cx="33117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oboto Slab"/>
                  <a:ea typeface="Roboto Slab"/>
                  <a:cs typeface="Roboto Slab"/>
                  <a:sym typeface="Roboto Slab"/>
                </a:rPr>
                <a:t>Pact </a:t>
              </a:r>
              <a:r>
                <a:rPr lang="en" sz="1000" b="1">
                  <a:latin typeface="Roboto Slab"/>
                  <a:ea typeface="Roboto Slab"/>
                  <a:cs typeface="Roboto Slab"/>
                  <a:sym typeface="Roboto Slab"/>
                </a:rPr>
                <a:t>mock</a:t>
              </a:r>
              <a:r>
                <a:rPr lang="en" sz="1000">
                  <a:latin typeface="Roboto Slab"/>
                  <a:ea typeface="Roboto Slab"/>
                  <a:cs typeface="Roboto Slab"/>
                  <a:sym typeface="Roboto Slab"/>
                </a:rPr>
                <a:t> checks:</a:t>
              </a:r>
              <a:endParaRPr sz="1000">
                <a:latin typeface="Roboto Slab"/>
                <a:ea typeface="Roboto Slab"/>
                <a:cs typeface="Roboto Slab"/>
                <a:sym typeface="Roboto Slab"/>
              </a:endParaRPr>
            </a:p>
            <a:p>
              <a:pPr marL="0" lvl="0" indent="0" algn="l" rtl="0">
                <a:spcBef>
                  <a:spcPts val="0"/>
                </a:spcBef>
                <a:spcAft>
                  <a:spcPts val="0"/>
                </a:spcAft>
                <a:buNone/>
              </a:pPr>
              <a:endParaRPr sz="1000">
                <a:latin typeface="Roboto Slab"/>
                <a:ea typeface="Roboto Slab"/>
                <a:cs typeface="Roboto Slab"/>
                <a:sym typeface="Roboto Slab"/>
              </a:endParaRPr>
            </a:p>
            <a:p>
              <a:pPr marL="457200" lvl="0" indent="-292100" algn="l" rtl="0">
                <a:spcBef>
                  <a:spcPts val="0"/>
                </a:spcBef>
                <a:spcAft>
                  <a:spcPts val="0"/>
                </a:spcAft>
                <a:buSzPts val="1000"/>
                <a:buFont typeface="Roboto Slab"/>
                <a:buAutoNum type="arabicPeriod"/>
              </a:pPr>
              <a:r>
                <a:rPr lang="en" sz="1000">
                  <a:latin typeface="Roboto Slab"/>
                  <a:ea typeface="Roboto Slab"/>
                  <a:cs typeface="Roboto Slab"/>
                  <a:sym typeface="Roboto Slab"/>
                </a:rPr>
                <a:t>Consumer makes the correct call</a:t>
              </a:r>
              <a:r>
                <a:rPr lang="en" sz="1000" b="1">
                  <a:latin typeface="Roboto Slab"/>
                  <a:ea typeface="Roboto Slab"/>
                  <a:cs typeface="Roboto Slab"/>
                  <a:sym typeface="Roboto Slab"/>
                </a:rPr>
                <a:t> </a:t>
              </a:r>
              <a:r>
                <a:rPr lang="en" sz="1000">
                  <a:latin typeface="Roboto Slab"/>
                  <a:ea typeface="Roboto Slab"/>
                  <a:cs typeface="Roboto Slab"/>
                  <a:sym typeface="Roboto Slab"/>
                </a:rPr>
                <a:t>to API</a:t>
              </a:r>
              <a:endParaRPr sz="1000">
                <a:latin typeface="Roboto Slab"/>
                <a:ea typeface="Roboto Slab"/>
                <a:cs typeface="Roboto Slab"/>
                <a:sym typeface="Roboto Slab"/>
              </a:endParaRPr>
            </a:p>
            <a:p>
              <a:pPr marL="457200" lvl="0" indent="-292100" algn="l" rtl="0">
                <a:spcBef>
                  <a:spcPts val="0"/>
                </a:spcBef>
                <a:spcAft>
                  <a:spcPts val="0"/>
                </a:spcAft>
                <a:buSzPts val="1000"/>
                <a:buFont typeface="Roboto Slab"/>
                <a:buAutoNum type="arabicPeriod"/>
              </a:pPr>
              <a:r>
                <a:rPr lang="en" sz="1000">
                  <a:latin typeface="Roboto Slab"/>
                  <a:ea typeface="Roboto Slab"/>
                  <a:cs typeface="Roboto Slab"/>
                  <a:sym typeface="Roboto Slab"/>
                </a:rPr>
                <a:t>Consumer code can handle the response</a:t>
              </a:r>
              <a:endParaRPr sz="1000">
                <a:latin typeface="Roboto Slab"/>
                <a:ea typeface="Roboto Slab"/>
                <a:cs typeface="Roboto Slab"/>
                <a:sym typeface="Roboto Slab"/>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3"/>
        <p:cNvGrpSpPr/>
        <p:nvPr/>
      </p:nvGrpSpPr>
      <p:grpSpPr>
        <a:xfrm>
          <a:off x="0" y="0"/>
          <a:ext cx="0" cy="0"/>
          <a:chOff x="0" y="0"/>
          <a:chExt cx="0" cy="0"/>
        </a:xfrm>
      </p:grpSpPr>
      <p:sp>
        <p:nvSpPr>
          <p:cNvPr id="824" name="Google Shape;824;p73"/>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3"/>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HTTP</a:t>
            </a:r>
            <a:endParaRPr sz="800">
              <a:solidFill>
                <a:srgbClr val="FFFFFF"/>
              </a:solidFill>
              <a:latin typeface="Open Sans"/>
              <a:ea typeface="Open Sans"/>
              <a:cs typeface="Open Sans"/>
              <a:sym typeface="Open Sans"/>
            </a:endParaRPr>
          </a:p>
        </p:txBody>
      </p:sp>
      <p:grpSp>
        <p:nvGrpSpPr>
          <p:cNvPr id="826" name="Google Shape;826;p73"/>
          <p:cNvGrpSpPr/>
          <p:nvPr/>
        </p:nvGrpSpPr>
        <p:grpSpPr>
          <a:xfrm>
            <a:off x="1777496" y="941616"/>
            <a:ext cx="5589004" cy="3260147"/>
            <a:chOff x="995775" y="345874"/>
            <a:chExt cx="3755799" cy="2191548"/>
          </a:xfrm>
        </p:grpSpPr>
        <p:pic>
          <p:nvPicPr>
            <p:cNvPr id="827" name="Google Shape;827;p73"/>
            <p:cNvPicPr preferRelativeResize="0"/>
            <p:nvPr/>
          </p:nvPicPr>
          <p:blipFill>
            <a:blip r:embed="rId3">
              <a:alphaModFix/>
            </a:blip>
            <a:stretch>
              <a:fillRect/>
            </a:stretch>
          </p:blipFill>
          <p:spPr>
            <a:xfrm rot="75">
              <a:off x="1967517" y="1358112"/>
              <a:ext cx="712663" cy="187147"/>
            </a:xfrm>
            <a:prstGeom prst="rect">
              <a:avLst/>
            </a:prstGeom>
            <a:noFill/>
            <a:ln>
              <a:noFill/>
            </a:ln>
          </p:spPr>
        </p:pic>
        <p:pic>
          <p:nvPicPr>
            <p:cNvPr id="828" name="Google Shape;828;p73"/>
            <p:cNvPicPr preferRelativeResize="0"/>
            <p:nvPr/>
          </p:nvPicPr>
          <p:blipFill>
            <a:blip r:embed="rId3">
              <a:alphaModFix/>
            </a:blip>
            <a:stretch>
              <a:fillRect/>
            </a:stretch>
          </p:blipFill>
          <p:spPr>
            <a:xfrm rot="-75" flipH="1">
              <a:off x="1999256" y="1604658"/>
              <a:ext cx="712663" cy="187147"/>
            </a:xfrm>
            <a:prstGeom prst="rect">
              <a:avLst/>
            </a:prstGeom>
            <a:noFill/>
            <a:ln>
              <a:noFill/>
            </a:ln>
          </p:spPr>
        </p:pic>
        <p:pic>
          <p:nvPicPr>
            <p:cNvPr id="829" name="Google Shape;829;p73"/>
            <p:cNvPicPr preferRelativeResize="0"/>
            <p:nvPr/>
          </p:nvPicPr>
          <p:blipFill rotWithShape="1">
            <a:blip r:embed="rId3">
              <a:alphaModFix/>
            </a:blip>
            <a:srcRect r="9379"/>
            <a:stretch/>
          </p:blipFill>
          <p:spPr>
            <a:xfrm rot="5399923" flipH="1">
              <a:off x="2008600" y="1608194"/>
              <a:ext cx="1671331" cy="187125"/>
            </a:xfrm>
            <a:prstGeom prst="rect">
              <a:avLst/>
            </a:prstGeom>
            <a:noFill/>
            <a:ln>
              <a:noFill/>
            </a:ln>
          </p:spPr>
        </p:pic>
        <p:pic>
          <p:nvPicPr>
            <p:cNvPr id="830" name="Google Shape;830;p73"/>
            <p:cNvPicPr preferRelativeResize="0"/>
            <p:nvPr/>
          </p:nvPicPr>
          <p:blipFill>
            <a:blip r:embed="rId3">
              <a:alphaModFix/>
            </a:blip>
            <a:stretch>
              <a:fillRect/>
            </a:stretch>
          </p:blipFill>
          <p:spPr>
            <a:xfrm rot="80">
              <a:off x="2884457" y="480436"/>
              <a:ext cx="533997" cy="140229"/>
            </a:xfrm>
            <a:prstGeom prst="rect">
              <a:avLst/>
            </a:prstGeom>
            <a:noFill/>
            <a:ln>
              <a:noFill/>
            </a:ln>
          </p:spPr>
        </p:pic>
        <p:pic>
          <p:nvPicPr>
            <p:cNvPr id="831" name="Google Shape;831;p73"/>
            <p:cNvPicPr preferRelativeResize="0"/>
            <p:nvPr/>
          </p:nvPicPr>
          <p:blipFill rotWithShape="1">
            <a:blip r:embed="rId4">
              <a:alphaModFix/>
            </a:blip>
            <a:srcRect l="5142" t="40606" r="17410" b="42756"/>
            <a:stretch/>
          </p:blipFill>
          <p:spPr>
            <a:xfrm>
              <a:off x="2111259" y="1299584"/>
              <a:ext cx="488650" cy="85603"/>
            </a:xfrm>
            <a:prstGeom prst="rect">
              <a:avLst/>
            </a:prstGeom>
            <a:noFill/>
            <a:ln>
              <a:noFill/>
            </a:ln>
          </p:spPr>
        </p:pic>
        <p:pic>
          <p:nvPicPr>
            <p:cNvPr id="832" name="Google Shape;832;p73"/>
            <p:cNvPicPr preferRelativeResize="0"/>
            <p:nvPr/>
          </p:nvPicPr>
          <p:blipFill rotWithShape="1">
            <a:blip r:embed="rId5">
              <a:alphaModFix/>
            </a:blip>
            <a:srcRect l="5145" t="41145" r="8958" b="42217"/>
            <a:stretch/>
          </p:blipFill>
          <p:spPr>
            <a:xfrm>
              <a:off x="2111269" y="1791813"/>
              <a:ext cx="488628" cy="77176"/>
            </a:xfrm>
            <a:prstGeom prst="rect">
              <a:avLst/>
            </a:prstGeom>
            <a:noFill/>
            <a:ln>
              <a:noFill/>
            </a:ln>
          </p:spPr>
        </p:pic>
        <p:pic>
          <p:nvPicPr>
            <p:cNvPr id="833" name="Google Shape;833;p73"/>
            <p:cNvPicPr preferRelativeResize="0"/>
            <p:nvPr/>
          </p:nvPicPr>
          <p:blipFill rotWithShape="1">
            <a:blip r:embed="rId6">
              <a:alphaModFix/>
            </a:blip>
            <a:srcRect l="5071" t="42765" r="52915" b="44276"/>
            <a:stretch/>
          </p:blipFill>
          <p:spPr>
            <a:xfrm>
              <a:off x="3039384" y="427814"/>
              <a:ext cx="265865" cy="66865"/>
            </a:xfrm>
            <a:prstGeom prst="rect">
              <a:avLst/>
            </a:prstGeom>
            <a:noFill/>
            <a:ln>
              <a:noFill/>
            </a:ln>
          </p:spPr>
        </p:pic>
        <p:pic>
          <p:nvPicPr>
            <p:cNvPr id="834" name="Google Shape;834;p73"/>
            <p:cNvPicPr preferRelativeResize="0"/>
            <p:nvPr/>
          </p:nvPicPr>
          <p:blipFill>
            <a:blip r:embed="rId7">
              <a:alphaModFix/>
            </a:blip>
            <a:stretch>
              <a:fillRect/>
            </a:stretch>
          </p:blipFill>
          <p:spPr>
            <a:xfrm>
              <a:off x="995775" y="1246175"/>
              <a:ext cx="943649" cy="769525"/>
            </a:xfrm>
            <a:prstGeom prst="rect">
              <a:avLst/>
            </a:prstGeom>
            <a:noFill/>
            <a:ln>
              <a:noFill/>
            </a:ln>
          </p:spPr>
        </p:pic>
        <p:pic>
          <p:nvPicPr>
            <p:cNvPr id="835" name="Google Shape;835;p73"/>
            <p:cNvPicPr preferRelativeResize="0"/>
            <p:nvPr/>
          </p:nvPicPr>
          <p:blipFill>
            <a:blip r:embed="rId8">
              <a:alphaModFix/>
            </a:blip>
            <a:stretch>
              <a:fillRect/>
            </a:stretch>
          </p:blipFill>
          <p:spPr>
            <a:xfrm>
              <a:off x="3807925" y="1246175"/>
              <a:ext cx="943649" cy="769525"/>
            </a:xfrm>
            <a:prstGeom prst="rect">
              <a:avLst/>
            </a:prstGeom>
            <a:noFill/>
            <a:ln>
              <a:noFill/>
            </a:ln>
          </p:spPr>
        </p:pic>
        <p:pic>
          <p:nvPicPr>
            <p:cNvPr id="836" name="Google Shape;836;p73"/>
            <p:cNvPicPr preferRelativeResize="0"/>
            <p:nvPr/>
          </p:nvPicPr>
          <p:blipFill>
            <a:blip r:embed="rId9">
              <a:alphaModFix/>
            </a:blip>
            <a:stretch>
              <a:fillRect/>
            </a:stretch>
          </p:blipFill>
          <p:spPr>
            <a:xfrm>
              <a:off x="3454224" y="345874"/>
              <a:ext cx="322150" cy="409350"/>
            </a:xfrm>
            <a:prstGeom prst="rect">
              <a:avLst/>
            </a:prstGeom>
            <a:noFill/>
            <a:ln>
              <a:noFill/>
            </a:ln>
          </p:spPr>
        </p:pic>
        <p:pic>
          <p:nvPicPr>
            <p:cNvPr id="837" name="Google Shape;837;p73"/>
            <p:cNvPicPr preferRelativeResize="0"/>
            <p:nvPr/>
          </p:nvPicPr>
          <p:blipFill rotWithShape="1">
            <a:blip r:embed="rId10">
              <a:alphaModFix/>
            </a:blip>
            <a:srcRect l="14139" r="10610"/>
            <a:stretch/>
          </p:blipFill>
          <p:spPr>
            <a:xfrm>
              <a:off x="3418447" y="581006"/>
              <a:ext cx="187184" cy="248766"/>
            </a:xfrm>
            <a:prstGeom prst="rect">
              <a:avLst/>
            </a:prstGeom>
            <a:noFill/>
            <a:ln>
              <a:noFill/>
            </a:ln>
          </p:spPr>
        </p:pic>
      </p:grpSp>
      <p:sp>
        <p:nvSpPr>
          <p:cNvPr id="838" name="Google Shape;838;p73"/>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Mock</a:t>
            </a:r>
            <a:endParaRPr>
              <a:latin typeface="Roboto Slab"/>
              <a:ea typeface="Roboto Slab"/>
              <a:cs typeface="Roboto Slab"/>
              <a:sym typeface="Roboto Slab"/>
            </a:endParaRPr>
          </a:p>
        </p:txBody>
      </p:sp>
      <p:sp>
        <p:nvSpPr>
          <p:cNvPr id="839" name="Google Shape;839;p73"/>
          <p:cNvSpPr txBox="1"/>
          <p:nvPr/>
        </p:nvSpPr>
        <p:spPr>
          <a:xfrm>
            <a:off x="175525" y="469575"/>
            <a:ext cx="47004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2</a:t>
            </a:r>
            <a:r>
              <a:rPr lang="en" sz="1600">
                <a:latin typeface="Open Sans"/>
                <a:ea typeface="Open Sans"/>
                <a:cs typeface="Open Sans"/>
                <a:sym typeface="Open Sans"/>
              </a:rPr>
              <a:t>: share the contract with the Pactflow</a:t>
            </a:r>
            <a:endParaRPr sz="1600">
              <a:latin typeface="Open Sans Light"/>
              <a:ea typeface="Open Sans Light"/>
              <a:cs typeface="Open Sans Light"/>
              <a:sym typeface="Open Sans Light"/>
            </a:endParaRPr>
          </a:p>
        </p:txBody>
      </p:sp>
      <p:pic>
        <p:nvPicPr>
          <p:cNvPr id="840" name="Google Shape;840;p73"/>
          <p:cNvPicPr preferRelativeResize="0"/>
          <p:nvPr/>
        </p:nvPicPr>
        <p:blipFill>
          <a:blip r:embed="rId11">
            <a:alphaModFix/>
          </a:blip>
          <a:stretch>
            <a:fillRect/>
          </a:stretch>
        </p:blipFill>
        <p:spPr>
          <a:xfrm>
            <a:off x="5968398" y="1188600"/>
            <a:ext cx="936301" cy="114800"/>
          </a:xfrm>
          <a:prstGeom prst="rect">
            <a:avLst/>
          </a:prstGeom>
          <a:noFill/>
          <a:ln>
            <a:noFill/>
          </a:ln>
        </p:spPr>
      </p:pic>
      <p:grpSp>
        <p:nvGrpSpPr>
          <p:cNvPr id="841" name="Google Shape;841;p73"/>
          <p:cNvGrpSpPr/>
          <p:nvPr/>
        </p:nvGrpSpPr>
        <p:grpSpPr>
          <a:xfrm>
            <a:off x="6021888" y="4279175"/>
            <a:ext cx="1344600" cy="752838"/>
            <a:chOff x="4506463" y="3568863"/>
            <a:chExt cx="1344600" cy="752838"/>
          </a:xfrm>
        </p:grpSpPr>
        <p:sp>
          <p:nvSpPr>
            <p:cNvPr id="842" name="Google Shape;842;p73"/>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843" name="Google Shape;843;p73"/>
            <p:cNvPicPr preferRelativeResize="0"/>
            <p:nvPr/>
          </p:nvPicPr>
          <p:blipFill>
            <a:blip r:embed="rId12">
              <a:alphaModFix/>
            </a:blip>
            <a:stretch>
              <a:fillRect/>
            </a:stretch>
          </p:blipFill>
          <p:spPr>
            <a:xfrm>
              <a:off x="4545174" y="3568863"/>
              <a:ext cx="115725" cy="211675"/>
            </a:xfrm>
            <a:prstGeom prst="rect">
              <a:avLst/>
            </a:prstGeom>
            <a:noFill/>
            <a:ln>
              <a:noFill/>
            </a:ln>
          </p:spPr>
        </p:pic>
      </p:grpSp>
      <p:grpSp>
        <p:nvGrpSpPr>
          <p:cNvPr id="844" name="Google Shape;844;p73"/>
          <p:cNvGrpSpPr/>
          <p:nvPr/>
        </p:nvGrpSpPr>
        <p:grpSpPr>
          <a:xfrm>
            <a:off x="2086550" y="4303700"/>
            <a:ext cx="691849" cy="703788"/>
            <a:chOff x="2086550" y="3617900"/>
            <a:chExt cx="691849" cy="703788"/>
          </a:xfrm>
        </p:grpSpPr>
        <p:pic>
          <p:nvPicPr>
            <p:cNvPr id="845" name="Google Shape;845;p73"/>
            <p:cNvPicPr preferRelativeResize="0"/>
            <p:nvPr/>
          </p:nvPicPr>
          <p:blipFill>
            <a:blip r:embed="rId13">
              <a:alphaModFix/>
            </a:blip>
            <a:stretch>
              <a:fillRect/>
            </a:stretch>
          </p:blipFill>
          <p:spPr>
            <a:xfrm>
              <a:off x="2086550" y="3769663"/>
              <a:ext cx="691849" cy="552025"/>
            </a:xfrm>
            <a:prstGeom prst="rect">
              <a:avLst/>
            </a:prstGeom>
            <a:noFill/>
            <a:ln>
              <a:noFill/>
            </a:ln>
          </p:spPr>
        </p:pic>
        <p:pic>
          <p:nvPicPr>
            <p:cNvPr id="846" name="Google Shape;846;p73"/>
            <p:cNvPicPr preferRelativeResize="0"/>
            <p:nvPr/>
          </p:nvPicPr>
          <p:blipFill rotWithShape="1">
            <a:blip r:embed="rId14">
              <a:alphaModFix/>
            </a:blip>
            <a:srcRect l="30723" t="16583" r="32102" b="18536"/>
            <a:stretch/>
          </p:blipFill>
          <p:spPr>
            <a:xfrm>
              <a:off x="2108125" y="3617900"/>
              <a:ext cx="115725" cy="11360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fade">
                                      <p:cBhvr>
                                        <p:cTn id="7" dur="1000"/>
                                        <p:tgtEl>
                                          <p:spTgt spid="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0"/>
        <p:cNvGrpSpPr/>
        <p:nvPr/>
      </p:nvGrpSpPr>
      <p:grpSpPr>
        <a:xfrm>
          <a:off x="0" y="0"/>
          <a:ext cx="0" cy="0"/>
          <a:chOff x="0" y="0"/>
          <a:chExt cx="0" cy="0"/>
        </a:xfrm>
      </p:grpSpPr>
      <p:sp>
        <p:nvSpPr>
          <p:cNvPr id="851" name="Google Shape;851;p74"/>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4"/>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HTTP</a:t>
            </a:r>
            <a:endParaRPr sz="800">
              <a:solidFill>
                <a:srgbClr val="FFFFFF"/>
              </a:solidFill>
              <a:latin typeface="Open Sans"/>
              <a:ea typeface="Open Sans"/>
              <a:cs typeface="Open Sans"/>
              <a:sym typeface="Open Sans"/>
            </a:endParaRPr>
          </a:p>
        </p:txBody>
      </p:sp>
      <p:pic>
        <p:nvPicPr>
          <p:cNvPr id="853" name="Google Shape;853;p74"/>
          <p:cNvPicPr preferRelativeResize="0"/>
          <p:nvPr/>
        </p:nvPicPr>
        <p:blipFill>
          <a:blip r:embed="rId3">
            <a:alphaModFix/>
          </a:blip>
          <a:stretch>
            <a:fillRect/>
          </a:stretch>
        </p:blipFill>
        <p:spPr>
          <a:xfrm rot="71">
            <a:off x="3223545" y="2447422"/>
            <a:ext cx="1060513" cy="278400"/>
          </a:xfrm>
          <a:prstGeom prst="rect">
            <a:avLst/>
          </a:prstGeom>
          <a:noFill/>
          <a:ln>
            <a:noFill/>
          </a:ln>
        </p:spPr>
      </p:pic>
      <p:pic>
        <p:nvPicPr>
          <p:cNvPr id="854" name="Google Shape;854;p74"/>
          <p:cNvPicPr preferRelativeResize="0"/>
          <p:nvPr/>
        </p:nvPicPr>
        <p:blipFill>
          <a:blip r:embed="rId3">
            <a:alphaModFix/>
          </a:blip>
          <a:stretch>
            <a:fillRect/>
          </a:stretch>
        </p:blipFill>
        <p:spPr>
          <a:xfrm rot="-71" flipH="1">
            <a:off x="3270777" y="2814183"/>
            <a:ext cx="1060513" cy="278400"/>
          </a:xfrm>
          <a:prstGeom prst="rect">
            <a:avLst/>
          </a:prstGeom>
          <a:noFill/>
          <a:ln>
            <a:noFill/>
          </a:ln>
        </p:spPr>
      </p:pic>
      <p:pic>
        <p:nvPicPr>
          <p:cNvPr id="855" name="Google Shape;855;p74"/>
          <p:cNvPicPr preferRelativeResize="0"/>
          <p:nvPr/>
        </p:nvPicPr>
        <p:blipFill rotWithShape="1">
          <a:blip r:embed="rId3">
            <a:alphaModFix/>
          </a:blip>
          <a:srcRect r="9379"/>
          <a:stretch/>
        </p:blipFill>
        <p:spPr>
          <a:xfrm rot="5399922" flipH="1">
            <a:off x="3285098" y="2819397"/>
            <a:ext cx="2486272" cy="278460"/>
          </a:xfrm>
          <a:prstGeom prst="rect">
            <a:avLst/>
          </a:prstGeom>
          <a:noFill/>
          <a:ln>
            <a:noFill/>
          </a:ln>
        </p:spPr>
      </p:pic>
      <p:pic>
        <p:nvPicPr>
          <p:cNvPr id="856" name="Google Shape;856;p74"/>
          <p:cNvPicPr preferRelativeResize="0"/>
          <p:nvPr/>
        </p:nvPicPr>
        <p:blipFill>
          <a:blip r:embed="rId3">
            <a:alphaModFix/>
          </a:blip>
          <a:stretch>
            <a:fillRect/>
          </a:stretch>
        </p:blipFill>
        <p:spPr>
          <a:xfrm rot="81">
            <a:off x="4588044" y="1141791"/>
            <a:ext cx="794641" cy="208604"/>
          </a:xfrm>
          <a:prstGeom prst="rect">
            <a:avLst/>
          </a:prstGeom>
          <a:noFill/>
          <a:ln>
            <a:noFill/>
          </a:ln>
        </p:spPr>
      </p:pic>
      <p:pic>
        <p:nvPicPr>
          <p:cNvPr id="857" name="Google Shape;857;p74"/>
          <p:cNvPicPr preferRelativeResize="0"/>
          <p:nvPr/>
        </p:nvPicPr>
        <p:blipFill rotWithShape="1">
          <a:blip r:embed="rId4">
            <a:alphaModFix/>
          </a:blip>
          <a:srcRect l="5142" t="40606" r="17410" b="42756"/>
          <a:stretch/>
        </p:blipFill>
        <p:spPr>
          <a:xfrm>
            <a:off x="3437448" y="2360355"/>
            <a:ext cx="727161" cy="127343"/>
          </a:xfrm>
          <a:prstGeom prst="rect">
            <a:avLst/>
          </a:prstGeom>
          <a:noFill/>
          <a:ln>
            <a:noFill/>
          </a:ln>
        </p:spPr>
      </p:pic>
      <p:pic>
        <p:nvPicPr>
          <p:cNvPr id="858" name="Google Shape;858;p74"/>
          <p:cNvPicPr preferRelativeResize="0"/>
          <p:nvPr/>
        </p:nvPicPr>
        <p:blipFill rotWithShape="1">
          <a:blip r:embed="rId5">
            <a:alphaModFix/>
          </a:blip>
          <a:srcRect l="5145" t="41145" r="8958" b="42217"/>
          <a:stretch/>
        </p:blipFill>
        <p:spPr>
          <a:xfrm>
            <a:off x="3437463" y="3092596"/>
            <a:ext cx="727128" cy="114807"/>
          </a:xfrm>
          <a:prstGeom prst="rect">
            <a:avLst/>
          </a:prstGeom>
          <a:noFill/>
          <a:ln>
            <a:noFill/>
          </a:ln>
        </p:spPr>
      </p:pic>
      <p:pic>
        <p:nvPicPr>
          <p:cNvPr id="859" name="Google Shape;859;p74"/>
          <p:cNvPicPr preferRelativeResize="0"/>
          <p:nvPr/>
        </p:nvPicPr>
        <p:blipFill rotWithShape="1">
          <a:blip r:embed="rId6">
            <a:alphaModFix/>
          </a:blip>
          <a:srcRect l="5071" t="42765" r="52915" b="44276"/>
          <a:stretch/>
        </p:blipFill>
        <p:spPr>
          <a:xfrm>
            <a:off x="4818591" y="1063511"/>
            <a:ext cx="395634" cy="99468"/>
          </a:xfrm>
          <a:prstGeom prst="rect">
            <a:avLst/>
          </a:prstGeom>
          <a:noFill/>
          <a:ln>
            <a:noFill/>
          </a:ln>
        </p:spPr>
      </p:pic>
      <p:pic>
        <p:nvPicPr>
          <p:cNvPr id="860" name="Google Shape;860;p74"/>
          <p:cNvPicPr preferRelativeResize="0"/>
          <p:nvPr/>
        </p:nvPicPr>
        <p:blipFill>
          <a:blip r:embed="rId7">
            <a:alphaModFix/>
          </a:blip>
          <a:stretch>
            <a:fillRect/>
          </a:stretch>
        </p:blipFill>
        <p:spPr>
          <a:xfrm>
            <a:off x="1777496" y="2280905"/>
            <a:ext cx="1403815" cy="1144395"/>
          </a:xfrm>
          <a:prstGeom prst="rect">
            <a:avLst/>
          </a:prstGeom>
          <a:noFill/>
          <a:ln>
            <a:noFill/>
          </a:ln>
        </p:spPr>
      </p:pic>
      <p:pic>
        <p:nvPicPr>
          <p:cNvPr id="861" name="Google Shape;861;p74"/>
          <p:cNvPicPr preferRelativeResize="0"/>
          <p:nvPr/>
        </p:nvPicPr>
        <p:blipFill>
          <a:blip r:embed="rId8">
            <a:alphaModFix/>
          </a:blip>
          <a:stretch>
            <a:fillRect/>
          </a:stretch>
        </p:blipFill>
        <p:spPr>
          <a:xfrm>
            <a:off x="5962256" y="2280904"/>
            <a:ext cx="1403815" cy="1144395"/>
          </a:xfrm>
          <a:prstGeom prst="rect">
            <a:avLst/>
          </a:prstGeom>
          <a:noFill/>
          <a:ln>
            <a:noFill/>
          </a:ln>
        </p:spPr>
      </p:pic>
      <p:pic>
        <p:nvPicPr>
          <p:cNvPr id="862" name="Google Shape;862;p74"/>
          <p:cNvPicPr preferRelativeResize="0"/>
          <p:nvPr/>
        </p:nvPicPr>
        <p:blipFill>
          <a:blip r:embed="rId9">
            <a:alphaModFix/>
          </a:blip>
          <a:stretch>
            <a:fillRect/>
          </a:stretch>
        </p:blipFill>
        <p:spPr>
          <a:xfrm>
            <a:off x="5435915" y="941616"/>
            <a:ext cx="479245" cy="608763"/>
          </a:xfrm>
          <a:prstGeom prst="rect">
            <a:avLst/>
          </a:prstGeom>
          <a:noFill/>
          <a:ln>
            <a:noFill/>
          </a:ln>
        </p:spPr>
      </p:pic>
      <p:pic>
        <p:nvPicPr>
          <p:cNvPr id="863" name="Google Shape;863;p74"/>
          <p:cNvPicPr preferRelativeResize="0"/>
          <p:nvPr/>
        </p:nvPicPr>
        <p:blipFill rotWithShape="1">
          <a:blip r:embed="rId10">
            <a:alphaModFix/>
          </a:blip>
          <a:srcRect l="14139" r="10610"/>
          <a:stretch/>
        </p:blipFill>
        <p:spPr>
          <a:xfrm>
            <a:off x="5382674" y="1291399"/>
            <a:ext cx="278549" cy="370065"/>
          </a:xfrm>
          <a:prstGeom prst="rect">
            <a:avLst/>
          </a:prstGeom>
          <a:noFill/>
          <a:ln>
            <a:noFill/>
          </a:ln>
        </p:spPr>
      </p:pic>
      <p:sp>
        <p:nvSpPr>
          <p:cNvPr id="864" name="Google Shape;864;p74"/>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pic>
        <p:nvPicPr>
          <p:cNvPr id="865" name="Google Shape;865;p74"/>
          <p:cNvPicPr preferRelativeResize="0"/>
          <p:nvPr/>
        </p:nvPicPr>
        <p:blipFill>
          <a:blip r:embed="rId3">
            <a:alphaModFix/>
          </a:blip>
          <a:stretch>
            <a:fillRect/>
          </a:stretch>
        </p:blipFill>
        <p:spPr>
          <a:xfrm rot="71">
            <a:off x="4699370" y="2447914"/>
            <a:ext cx="1060513" cy="278400"/>
          </a:xfrm>
          <a:prstGeom prst="rect">
            <a:avLst/>
          </a:prstGeom>
          <a:noFill/>
          <a:ln>
            <a:noFill/>
          </a:ln>
        </p:spPr>
      </p:pic>
      <p:pic>
        <p:nvPicPr>
          <p:cNvPr id="866" name="Google Shape;866;p74"/>
          <p:cNvPicPr preferRelativeResize="0"/>
          <p:nvPr/>
        </p:nvPicPr>
        <p:blipFill rotWithShape="1">
          <a:blip r:embed="rId4">
            <a:alphaModFix/>
          </a:blip>
          <a:srcRect l="5142" t="40606" r="17410" b="42756"/>
          <a:stretch/>
        </p:blipFill>
        <p:spPr>
          <a:xfrm>
            <a:off x="4913273" y="2360848"/>
            <a:ext cx="727161" cy="127343"/>
          </a:xfrm>
          <a:prstGeom prst="rect">
            <a:avLst/>
          </a:prstGeom>
          <a:noFill/>
          <a:ln>
            <a:noFill/>
          </a:ln>
        </p:spPr>
      </p:pic>
      <p:sp>
        <p:nvSpPr>
          <p:cNvPr id="867" name="Google Shape;867;p74"/>
          <p:cNvSpPr txBox="1"/>
          <p:nvPr/>
        </p:nvSpPr>
        <p:spPr>
          <a:xfrm>
            <a:off x="4699375" y="1834950"/>
            <a:ext cx="1389300" cy="30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2AA198"/>
                </a:solidFill>
                <a:latin typeface="Courier New"/>
                <a:ea typeface="Courier New"/>
                <a:cs typeface="Courier New"/>
                <a:sym typeface="Courier New"/>
              </a:rPr>
              <a:t>GET</a:t>
            </a:r>
            <a:r>
              <a:rPr lang="en" sz="900">
                <a:solidFill>
                  <a:srgbClr val="BBBBBB"/>
                </a:solidFill>
                <a:latin typeface="Courier New"/>
                <a:ea typeface="Courier New"/>
                <a:cs typeface="Courier New"/>
                <a:sym typeface="Courier New"/>
              </a:rPr>
              <a:t> /orders/</a:t>
            </a:r>
            <a:r>
              <a:rPr lang="en" sz="900">
                <a:solidFill>
                  <a:srgbClr val="D33682"/>
                </a:solidFill>
                <a:latin typeface="Courier New"/>
                <a:ea typeface="Courier New"/>
                <a:cs typeface="Courier New"/>
                <a:sym typeface="Courier New"/>
              </a:rPr>
              <a:t>1234</a:t>
            </a:r>
            <a:endParaRPr/>
          </a:p>
        </p:txBody>
      </p:sp>
      <p:sp>
        <p:nvSpPr>
          <p:cNvPr id="868" name="Google Shape;868;p74"/>
          <p:cNvSpPr txBox="1"/>
          <p:nvPr/>
        </p:nvSpPr>
        <p:spPr>
          <a:xfrm>
            <a:off x="175525" y="469575"/>
            <a:ext cx="47379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3</a:t>
            </a:r>
            <a:r>
              <a:rPr lang="en" sz="1600">
                <a:latin typeface="Open Sans"/>
                <a:ea typeface="Open Sans"/>
                <a:cs typeface="Open Sans"/>
                <a:sym typeface="Open Sans"/>
              </a:rPr>
              <a:t>: test the provider (contract validation)</a:t>
            </a:r>
            <a:endParaRPr sz="1600">
              <a:latin typeface="Open Sans Light"/>
              <a:ea typeface="Open Sans Light"/>
              <a:cs typeface="Open Sans Light"/>
              <a:sym typeface="Open Sans Light"/>
            </a:endParaRPr>
          </a:p>
        </p:txBody>
      </p:sp>
      <p:pic>
        <p:nvPicPr>
          <p:cNvPr id="869" name="Google Shape;869;p74"/>
          <p:cNvPicPr preferRelativeResize="0"/>
          <p:nvPr/>
        </p:nvPicPr>
        <p:blipFill>
          <a:blip r:embed="rId11">
            <a:alphaModFix/>
          </a:blip>
          <a:stretch>
            <a:fillRect/>
          </a:stretch>
        </p:blipFill>
        <p:spPr>
          <a:xfrm>
            <a:off x="5968398" y="1188600"/>
            <a:ext cx="936301" cy="114800"/>
          </a:xfrm>
          <a:prstGeom prst="rect">
            <a:avLst/>
          </a:prstGeom>
          <a:noFill/>
          <a:ln>
            <a:noFill/>
          </a:ln>
        </p:spPr>
      </p:pic>
      <p:grpSp>
        <p:nvGrpSpPr>
          <p:cNvPr id="870" name="Google Shape;870;p74"/>
          <p:cNvGrpSpPr/>
          <p:nvPr/>
        </p:nvGrpSpPr>
        <p:grpSpPr>
          <a:xfrm>
            <a:off x="6021888" y="4279175"/>
            <a:ext cx="1344600" cy="752838"/>
            <a:chOff x="4506463" y="3568863"/>
            <a:chExt cx="1344600" cy="752838"/>
          </a:xfrm>
        </p:grpSpPr>
        <p:sp>
          <p:nvSpPr>
            <p:cNvPr id="871" name="Google Shape;871;p74"/>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872" name="Google Shape;872;p74"/>
            <p:cNvPicPr preferRelativeResize="0"/>
            <p:nvPr/>
          </p:nvPicPr>
          <p:blipFill>
            <a:blip r:embed="rId12">
              <a:alphaModFix/>
            </a:blip>
            <a:stretch>
              <a:fillRect/>
            </a:stretch>
          </p:blipFill>
          <p:spPr>
            <a:xfrm>
              <a:off x="4545174" y="3568863"/>
              <a:ext cx="115725" cy="211675"/>
            </a:xfrm>
            <a:prstGeom prst="rect">
              <a:avLst/>
            </a:prstGeom>
            <a:noFill/>
            <a:ln>
              <a:noFill/>
            </a:ln>
          </p:spPr>
        </p:pic>
      </p:grpSp>
      <p:grpSp>
        <p:nvGrpSpPr>
          <p:cNvPr id="873" name="Google Shape;873;p74"/>
          <p:cNvGrpSpPr/>
          <p:nvPr/>
        </p:nvGrpSpPr>
        <p:grpSpPr>
          <a:xfrm>
            <a:off x="2086550" y="4303700"/>
            <a:ext cx="691849" cy="703788"/>
            <a:chOff x="2086550" y="3617900"/>
            <a:chExt cx="691849" cy="703788"/>
          </a:xfrm>
        </p:grpSpPr>
        <p:pic>
          <p:nvPicPr>
            <p:cNvPr id="874" name="Google Shape;874;p74"/>
            <p:cNvPicPr preferRelativeResize="0"/>
            <p:nvPr/>
          </p:nvPicPr>
          <p:blipFill>
            <a:blip r:embed="rId13">
              <a:alphaModFix/>
            </a:blip>
            <a:stretch>
              <a:fillRect/>
            </a:stretch>
          </p:blipFill>
          <p:spPr>
            <a:xfrm>
              <a:off x="2086550" y="3769663"/>
              <a:ext cx="691849" cy="552025"/>
            </a:xfrm>
            <a:prstGeom prst="rect">
              <a:avLst/>
            </a:prstGeom>
            <a:noFill/>
            <a:ln>
              <a:noFill/>
            </a:ln>
          </p:spPr>
        </p:pic>
        <p:pic>
          <p:nvPicPr>
            <p:cNvPr id="875" name="Google Shape;875;p74"/>
            <p:cNvPicPr preferRelativeResize="0"/>
            <p:nvPr/>
          </p:nvPicPr>
          <p:blipFill rotWithShape="1">
            <a:blip r:embed="rId14">
              <a:alphaModFix/>
            </a:blip>
            <a:srcRect l="30723" t="16583" r="32102" b="18536"/>
            <a:stretch/>
          </p:blipFill>
          <p:spPr>
            <a:xfrm>
              <a:off x="2108125" y="3617900"/>
              <a:ext cx="115725" cy="113601"/>
            </a:xfrm>
            <a:prstGeom prst="rect">
              <a:avLst/>
            </a:prstGeom>
            <a:noFill/>
            <a:ln>
              <a:noFill/>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79"/>
        <p:cNvGrpSpPr/>
        <p:nvPr/>
      </p:nvGrpSpPr>
      <p:grpSpPr>
        <a:xfrm>
          <a:off x="0" y="0"/>
          <a:ext cx="0" cy="0"/>
          <a:chOff x="0" y="0"/>
          <a:chExt cx="0" cy="0"/>
        </a:xfrm>
      </p:grpSpPr>
      <p:sp>
        <p:nvSpPr>
          <p:cNvPr id="880" name="Google Shape;880;p75"/>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5"/>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HTTP</a:t>
            </a:r>
            <a:endParaRPr sz="800">
              <a:solidFill>
                <a:srgbClr val="FFFFFF"/>
              </a:solidFill>
              <a:latin typeface="Open Sans"/>
              <a:ea typeface="Open Sans"/>
              <a:cs typeface="Open Sans"/>
              <a:sym typeface="Open Sans"/>
            </a:endParaRPr>
          </a:p>
        </p:txBody>
      </p:sp>
      <p:pic>
        <p:nvPicPr>
          <p:cNvPr id="882" name="Google Shape;882;p75"/>
          <p:cNvPicPr preferRelativeResize="0"/>
          <p:nvPr/>
        </p:nvPicPr>
        <p:blipFill>
          <a:blip r:embed="rId3">
            <a:alphaModFix/>
          </a:blip>
          <a:stretch>
            <a:fillRect/>
          </a:stretch>
        </p:blipFill>
        <p:spPr>
          <a:xfrm rot="71">
            <a:off x="3223545" y="2447422"/>
            <a:ext cx="1060513" cy="278400"/>
          </a:xfrm>
          <a:prstGeom prst="rect">
            <a:avLst/>
          </a:prstGeom>
          <a:noFill/>
          <a:ln>
            <a:noFill/>
          </a:ln>
        </p:spPr>
      </p:pic>
      <p:pic>
        <p:nvPicPr>
          <p:cNvPr id="883" name="Google Shape;883;p75"/>
          <p:cNvPicPr preferRelativeResize="0"/>
          <p:nvPr/>
        </p:nvPicPr>
        <p:blipFill>
          <a:blip r:embed="rId3">
            <a:alphaModFix/>
          </a:blip>
          <a:stretch>
            <a:fillRect/>
          </a:stretch>
        </p:blipFill>
        <p:spPr>
          <a:xfrm rot="-71" flipH="1">
            <a:off x="3270777" y="2814183"/>
            <a:ext cx="1060513" cy="278400"/>
          </a:xfrm>
          <a:prstGeom prst="rect">
            <a:avLst/>
          </a:prstGeom>
          <a:noFill/>
          <a:ln>
            <a:noFill/>
          </a:ln>
        </p:spPr>
      </p:pic>
      <p:pic>
        <p:nvPicPr>
          <p:cNvPr id="884" name="Google Shape;884;p75"/>
          <p:cNvPicPr preferRelativeResize="0"/>
          <p:nvPr/>
        </p:nvPicPr>
        <p:blipFill rotWithShape="1">
          <a:blip r:embed="rId3">
            <a:alphaModFix/>
          </a:blip>
          <a:srcRect r="9379"/>
          <a:stretch/>
        </p:blipFill>
        <p:spPr>
          <a:xfrm rot="5399922" flipH="1">
            <a:off x="3285098" y="2819397"/>
            <a:ext cx="2486272" cy="278460"/>
          </a:xfrm>
          <a:prstGeom prst="rect">
            <a:avLst/>
          </a:prstGeom>
          <a:noFill/>
          <a:ln>
            <a:noFill/>
          </a:ln>
        </p:spPr>
      </p:pic>
      <p:pic>
        <p:nvPicPr>
          <p:cNvPr id="885" name="Google Shape;885;p75"/>
          <p:cNvPicPr preferRelativeResize="0"/>
          <p:nvPr/>
        </p:nvPicPr>
        <p:blipFill>
          <a:blip r:embed="rId3">
            <a:alphaModFix/>
          </a:blip>
          <a:stretch>
            <a:fillRect/>
          </a:stretch>
        </p:blipFill>
        <p:spPr>
          <a:xfrm rot="81">
            <a:off x="4588044" y="1141791"/>
            <a:ext cx="794641" cy="208604"/>
          </a:xfrm>
          <a:prstGeom prst="rect">
            <a:avLst/>
          </a:prstGeom>
          <a:noFill/>
          <a:ln>
            <a:noFill/>
          </a:ln>
        </p:spPr>
      </p:pic>
      <p:pic>
        <p:nvPicPr>
          <p:cNvPr id="886" name="Google Shape;886;p75"/>
          <p:cNvPicPr preferRelativeResize="0"/>
          <p:nvPr/>
        </p:nvPicPr>
        <p:blipFill rotWithShape="1">
          <a:blip r:embed="rId4">
            <a:alphaModFix/>
          </a:blip>
          <a:srcRect l="5142" t="40606" r="17410" b="42756"/>
          <a:stretch/>
        </p:blipFill>
        <p:spPr>
          <a:xfrm>
            <a:off x="3437448" y="2360355"/>
            <a:ext cx="727161" cy="127343"/>
          </a:xfrm>
          <a:prstGeom prst="rect">
            <a:avLst/>
          </a:prstGeom>
          <a:noFill/>
          <a:ln>
            <a:noFill/>
          </a:ln>
        </p:spPr>
      </p:pic>
      <p:pic>
        <p:nvPicPr>
          <p:cNvPr id="887" name="Google Shape;887;p75"/>
          <p:cNvPicPr preferRelativeResize="0"/>
          <p:nvPr/>
        </p:nvPicPr>
        <p:blipFill rotWithShape="1">
          <a:blip r:embed="rId5">
            <a:alphaModFix/>
          </a:blip>
          <a:srcRect l="5145" t="41145" r="8958" b="42217"/>
          <a:stretch/>
        </p:blipFill>
        <p:spPr>
          <a:xfrm>
            <a:off x="3437463" y="3092596"/>
            <a:ext cx="727128" cy="114807"/>
          </a:xfrm>
          <a:prstGeom prst="rect">
            <a:avLst/>
          </a:prstGeom>
          <a:noFill/>
          <a:ln>
            <a:noFill/>
          </a:ln>
        </p:spPr>
      </p:pic>
      <p:pic>
        <p:nvPicPr>
          <p:cNvPr id="888" name="Google Shape;888;p75"/>
          <p:cNvPicPr preferRelativeResize="0"/>
          <p:nvPr/>
        </p:nvPicPr>
        <p:blipFill rotWithShape="1">
          <a:blip r:embed="rId6">
            <a:alphaModFix/>
          </a:blip>
          <a:srcRect l="5071" t="42765" r="52915" b="44276"/>
          <a:stretch/>
        </p:blipFill>
        <p:spPr>
          <a:xfrm>
            <a:off x="4818591" y="1063511"/>
            <a:ext cx="395634" cy="99468"/>
          </a:xfrm>
          <a:prstGeom prst="rect">
            <a:avLst/>
          </a:prstGeom>
          <a:noFill/>
          <a:ln>
            <a:noFill/>
          </a:ln>
        </p:spPr>
      </p:pic>
      <p:pic>
        <p:nvPicPr>
          <p:cNvPr id="889" name="Google Shape;889;p75"/>
          <p:cNvPicPr preferRelativeResize="0"/>
          <p:nvPr/>
        </p:nvPicPr>
        <p:blipFill>
          <a:blip r:embed="rId7">
            <a:alphaModFix/>
          </a:blip>
          <a:stretch>
            <a:fillRect/>
          </a:stretch>
        </p:blipFill>
        <p:spPr>
          <a:xfrm>
            <a:off x="1777496" y="2280905"/>
            <a:ext cx="1403815" cy="1144395"/>
          </a:xfrm>
          <a:prstGeom prst="rect">
            <a:avLst/>
          </a:prstGeom>
          <a:noFill/>
          <a:ln>
            <a:noFill/>
          </a:ln>
        </p:spPr>
      </p:pic>
      <p:pic>
        <p:nvPicPr>
          <p:cNvPr id="890" name="Google Shape;890;p75"/>
          <p:cNvPicPr preferRelativeResize="0"/>
          <p:nvPr/>
        </p:nvPicPr>
        <p:blipFill>
          <a:blip r:embed="rId8">
            <a:alphaModFix/>
          </a:blip>
          <a:stretch>
            <a:fillRect/>
          </a:stretch>
        </p:blipFill>
        <p:spPr>
          <a:xfrm>
            <a:off x="5962256" y="2280904"/>
            <a:ext cx="1403815" cy="1144395"/>
          </a:xfrm>
          <a:prstGeom prst="rect">
            <a:avLst/>
          </a:prstGeom>
          <a:noFill/>
          <a:ln>
            <a:noFill/>
          </a:ln>
        </p:spPr>
      </p:pic>
      <p:pic>
        <p:nvPicPr>
          <p:cNvPr id="891" name="Google Shape;891;p75"/>
          <p:cNvPicPr preferRelativeResize="0"/>
          <p:nvPr/>
        </p:nvPicPr>
        <p:blipFill>
          <a:blip r:embed="rId9">
            <a:alphaModFix/>
          </a:blip>
          <a:stretch>
            <a:fillRect/>
          </a:stretch>
        </p:blipFill>
        <p:spPr>
          <a:xfrm>
            <a:off x="5435915" y="941616"/>
            <a:ext cx="479245" cy="608763"/>
          </a:xfrm>
          <a:prstGeom prst="rect">
            <a:avLst/>
          </a:prstGeom>
          <a:noFill/>
          <a:ln>
            <a:noFill/>
          </a:ln>
        </p:spPr>
      </p:pic>
      <p:pic>
        <p:nvPicPr>
          <p:cNvPr id="892" name="Google Shape;892;p75"/>
          <p:cNvPicPr preferRelativeResize="0"/>
          <p:nvPr/>
        </p:nvPicPr>
        <p:blipFill rotWithShape="1">
          <a:blip r:embed="rId10">
            <a:alphaModFix/>
          </a:blip>
          <a:srcRect l="14139" r="10610"/>
          <a:stretch/>
        </p:blipFill>
        <p:spPr>
          <a:xfrm>
            <a:off x="5382674" y="1291399"/>
            <a:ext cx="278549" cy="370065"/>
          </a:xfrm>
          <a:prstGeom prst="rect">
            <a:avLst/>
          </a:prstGeom>
          <a:noFill/>
          <a:ln>
            <a:noFill/>
          </a:ln>
        </p:spPr>
      </p:pic>
      <p:sp>
        <p:nvSpPr>
          <p:cNvPr id="893" name="Google Shape;893;p75"/>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pic>
        <p:nvPicPr>
          <p:cNvPr id="894" name="Google Shape;894;p75"/>
          <p:cNvPicPr preferRelativeResize="0"/>
          <p:nvPr/>
        </p:nvPicPr>
        <p:blipFill>
          <a:blip r:embed="rId3">
            <a:alphaModFix/>
          </a:blip>
          <a:stretch>
            <a:fillRect/>
          </a:stretch>
        </p:blipFill>
        <p:spPr>
          <a:xfrm rot="-71" flipH="1">
            <a:off x="4681581" y="2802344"/>
            <a:ext cx="1060513" cy="278400"/>
          </a:xfrm>
          <a:prstGeom prst="rect">
            <a:avLst/>
          </a:prstGeom>
          <a:noFill/>
          <a:ln>
            <a:noFill/>
          </a:ln>
        </p:spPr>
      </p:pic>
      <p:pic>
        <p:nvPicPr>
          <p:cNvPr id="895" name="Google Shape;895;p75"/>
          <p:cNvPicPr preferRelativeResize="0"/>
          <p:nvPr/>
        </p:nvPicPr>
        <p:blipFill rotWithShape="1">
          <a:blip r:embed="rId5">
            <a:alphaModFix/>
          </a:blip>
          <a:srcRect l="5145" t="41145" r="8958" b="42217"/>
          <a:stretch/>
        </p:blipFill>
        <p:spPr>
          <a:xfrm>
            <a:off x="4848267" y="3080757"/>
            <a:ext cx="727128" cy="114807"/>
          </a:xfrm>
          <a:prstGeom prst="rect">
            <a:avLst/>
          </a:prstGeom>
          <a:noFill/>
          <a:ln>
            <a:noFill/>
          </a:ln>
        </p:spPr>
      </p:pic>
      <p:pic>
        <p:nvPicPr>
          <p:cNvPr id="896" name="Google Shape;896;p75"/>
          <p:cNvPicPr preferRelativeResize="0"/>
          <p:nvPr/>
        </p:nvPicPr>
        <p:blipFill>
          <a:blip r:embed="rId3">
            <a:alphaModFix/>
          </a:blip>
          <a:stretch>
            <a:fillRect/>
          </a:stretch>
        </p:blipFill>
        <p:spPr>
          <a:xfrm rot="71">
            <a:off x="4699370" y="2447914"/>
            <a:ext cx="1060513" cy="278400"/>
          </a:xfrm>
          <a:prstGeom prst="rect">
            <a:avLst/>
          </a:prstGeom>
          <a:noFill/>
          <a:ln>
            <a:noFill/>
          </a:ln>
        </p:spPr>
      </p:pic>
      <p:pic>
        <p:nvPicPr>
          <p:cNvPr id="897" name="Google Shape;897;p75"/>
          <p:cNvPicPr preferRelativeResize="0"/>
          <p:nvPr/>
        </p:nvPicPr>
        <p:blipFill rotWithShape="1">
          <a:blip r:embed="rId4">
            <a:alphaModFix/>
          </a:blip>
          <a:srcRect l="5142" t="40606" r="17410" b="42756"/>
          <a:stretch/>
        </p:blipFill>
        <p:spPr>
          <a:xfrm>
            <a:off x="4913273" y="2360848"/>
            <a:ext cx="727161" cy="127343"/>
          </a:xfrm>
          <a:prstGeom prst="rect">
            <a:avLst/>
          </a:prstGeom>
          <a:noFill/>
          <a:ln>
            <a:noFill/>
          </a:ln>
        </p:spPr>
      </p:pic>
      <p:sp>
        <p:nvSpPr>
          <p:cNvPr id="898" name="Google Shape;898;p75"/>
          <p:cNvSpPr txBox="1"/>
          <p:nvPr/>
        </p:nvSpPr>
        <p:spPr>
          <a:xfrm>
            <a:off x="4699375" y="3283075"/>
            <a:ext cx="1112400" cy="1336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“id”</a:t>
            </a: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1234</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“items”</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D33682"/>
                </a:solidFill>
                <a:latin typeface="Courier New"/>
                <a:ea typeface="Courier New"/>
                <a:cs typeface="Courier New"/>
                <a:sym typeface="Courier New"/>
              </a:rPr>
              <a:t>    ...</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  </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spcBef>
                <a:spcPts val="0"/>
              </a:spcBef>
              <a:spcAft>
                <a:spcPts val="0"/>
              </a:spcAft>
              <a:buNone/>
            </a:pPr>
            <a:endParaRPr/>
          </a:p>
        </p:txBody>
      </p:sp>
      <p:sp>
        <p:nvSpPr>
          <p:cNvPr id="899" name="Google Shape;899;p75"/>
          <p:cNvSpPr txBox="1"/>
          <p:nvPr/>
        </p:nvSpPr>
        <p:spPr>
          <a:xfrm>
            <a:off x="4699375" y="1834950"/>
            <a:ext cx="1389300" cy="30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2AA198"/>
                </a:solidFill>
                <a:latin typeface="Courier New"/>
                <a:ea typeface="Courier New"/>
                <a:cs typeface="Courier New"/>
                <a:sym typeface="Courier New"/>
              </a:rPr>
              <a:t>GET</a:t>
            </a:r>
            <a:r>
              <a:rPr lang="en" sz="900">
                <a:solidFill>
                  <a:srgbClr val="BBBBBB"/>
                </a:solidFill>
                <a:latin typeface="Courier New"/>
                <a:ea typeface="Courier New"/>
                <a:cs typeface="Courier New"/>
                <a:sym typeface="Courier New"/>
              </a:rPr>
              <a:t> /orders/</a:t>
            </a:r>
            <a:r>
              <a:rPr lang="en" sz="900">
                <a:solidFill>
                  <a:srgbClr val="D33682"/>
                </a:solidFill>
                <a:latin typeface="Courier New"/>
                <a:ea typeface="Courier New"/>
                <a:cs typeface="Courier New"/>
                <a:sym typeface="Courier New"/>
              </a:rPr>
              <a:t>1234</a:t>
            </a:r>
            <a:endParaRPr/>
          </a:p>
        </p:txBody>
      </p:sp>
      <p:pic>
        <p:nvPicPr>
          <p:cNvPr id="900" name="Google Shape;900;p75"/>
          <p:cNvPicPr preferRelativeResize="0"/>
          <p:nvPr/>
        </p:nvPicPr>
        <p:blipFill>
          <a:blip r:embed="rId11">
            <a:alphaModFix/>
          </a:blip>
          <a:stretch>
            <a:fillRect/>
          </a:stretch>
        </p:blipFill>
        <p:spPr>
          <a:xfrm>
            <a:off x="5968398" y="1188600"/>
            <a:ext cx="936301" cy="114800"/>
          </a:xfrm>
          <a:prstGeom prst="rect">
            <a:avLst/>
          </a:prstGeom>
          <a:noFill/>
          <a:ln>
            <a:noFill/>
          </a:ln>
        </p:spPr>
      </p:pic>
      <p:grpSp>
        <p:nvGrpSpPr>
          <p:cNvPr id="901" name="Google Shape;901;p75"/>
          <p:cNvGrpSpPr/>
          <p:nvPr/>
        </p:nvGrpSpPr>
        <p:grpSpPr>
          <a:xfrm>
            <a:off x="6021888" y="4279175"/>
            <a:ext cx="1344600" cy="752838"/>
            <a:chOff x="4506463" y="3568863"/>
            <a:chExt cx="1344600" cy="752838"/>
          </a:xfrm>
        </p:grpSpPr>
        <p:sp>
          <p:nvSpPr>
            <p:cNvPr id="902" name="Google Shape;902;p75"/>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903" name="Google Shape;903;p75"/>
            <p:cNvPicPr preferRelativeResize="0"/>
            <p:nvPr/>
          </p:nvPicPr>
          <p:blipFill>
            <a:blip r:embed="rId12">
              <a:alphaModFix/>
            </a:blip>
            <a:stretch>
              <a:fillRect/>
            </a:stretch>
          </p:blipFill>
          <p:spPr>
            <a:xfrm>
              <a:off x="4545174" y="3568863"/>
              <a:ext cx="115725" cy="211675"/>
            </a:xfrm>
            <a:prstGeom prst="rect">
              <a:avLst/>
            </a:prstGeom>
            <a:noFill/>
            <a:ln>
              <a:noFill/>
            </a:ln>
          </p:spPr>
        </p:pic>
      </p:grpSp>
      <p:grpSp>
        <p:nvGrpSpPr>
          <p:cNvPr id="904" name="Google Shape;904;p75"/>
          <p:cNvGrpSpPr/>
          <p:nvPr/>
        </p:nvGrpSpPr>
        <p:grpSpPr>
          <a:xfrm>
            <a:off x="2086550" y="4303700"/>
            <a:ext cx="691849" cy="703788"/>
            <a:chOff x="2086550" y="3617900"/>
            <a:chExt cx="691849" cy="703788"/>
          </a:xfrm>
        </p:grpSpPr>
        <p:pic>
          <p:nvPicPr>
            <p:cNvPr id="905" name="Google Shape;905;p75"/>
            <p:cNvPicPr preferRelativeResize="0"/>
            <p:nvPr/>
          </p:nvPicPr>
          <p:blipFill>
            <a:blip r:embed="rId13">
              <a:alphaModFix/>
            </a:blip>
            <a:stretch>
              <a:fillRect/>
            </a:stretch>
          </p:blipFill>
          <p:spPr>
            <a:xfrm>
              <a:off x="2086550" y="3769663"/>
              <a:ext cx="691849" cy="552025"/>
            </a:xfrm>
            <a:prstGeom prst="rect">
              <a:avLst/>
            </a:prstGeom>
            <a:noFill/>
            <a:ln>
              <a:noFill/>
            </a:ln>
          </p:spPr>
        </p:pic>
        <p:pic>
          <p:nvPicPr>
            <p:cNvPr id="906" name="Google Shape;906;p75"/>
            <p:cNvPicPr preferRelativeResize="0"/>
            <p:nvPr/>
          </p:nvPicPr>
          <p:blipFill rotWithShape="1">
            <a:blip r:embed="rId14">
              <a:alphaModFix/>
            </a:blip>
            <a:srcRect l="30723" t="16583" r="32102" b="18536"/>
            <a:stretch/>
          </p:blipFill>
          <p:spPr>
            <a:xfrm>
              <a:off x="2108125" y="3617900"/>
              <a:ext cx="115725" cy="113601"/>
            </a:xfrm>
            <a:prstGeom prst="rect">
              <a:avLst/>
            </a:prstGeom>
            <a:noFill/>
            <a:ln>
              <a:noFill/>
            </a:ln>
          </p:spPr>
        </p:pic>
      </p:grpSp>
      <p:sp>
        <p:nvSpPr>
          <p:cNvPr id="907" name="Google Shape;907;p75"/>
          <p:cNvSpPr txBox="1"/>
          <p:nvPr/>
        </p:nvSpPr>
        <p:spPr>
          <a:xfrm>
            <a:off x="175525" y="469575"/>
            <a:ext cx="47379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3</a:t>
            </a:r>
            <a:r>
              <a:rPr lang="en" sz="1600">
                <a:latin typeface="Open Sans"/>
                <a:ea typeface="Open Sans"/>
                <a:cs typeface="Open Sans"/>
                <a:sym typeface="Open Sans"/>
              </a:rPr>
              <a:t>: test the provider (contract validation)</a:t>
            </a:r>
            <a:endParaRPr sz="1600">
              <a:latin typeface="Open Sans Light"/>
              <a:ea typeface="Open Sans Light"/>
              <a:cs typeface="Open Sans Light"/>
              <a:sym typeface="Open Sans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1"/>
        <p:cNvGrpSpPr/>
        <p:nvPr/>
      </p:nvGrpSpPr>
      <p:grpSpPr>
        <a:xfrm>
          <a:off x="0" y="0"/>
          <a:ext cx="0" cy="0"/>
          <a:chOff x="0" y="0"/>
          <a:chExt cx="0" cy="0"/>
        </a:xfrm>
      </p:grpSpPr>
      <p:sp>
        <p:nvSpPr>
          <p:cNvPr id="912" name="Google Shape;912;p76"/>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6"/>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HTTP</a:t>
            </a:r>
            <a:endParaRPr sz="800">
              <a:solidFill>
                <a:srgbClr val="FFFFFF"/>
              </a:solidFill>
              <a:latin typeface="Open Sans"/>
              <a:ea typeface="Open Sans"/>
              <a:cs typeface="Open Sans"/>
              <a:sym typeface="Open Sans"/>
            </a:endParaRPr>
          </a:p>
        </p:txBody>
      </p:sp>
      <p:pic>
        <p:nvPicPr>
          <p:cNvPr id="914" name="Google Shape;914;p76"/>
          <p:cNvPicPr preferRelativeResize="0"/>
          <p:nvPr/>
        </p:nvPicPr>
        <p:blipFill>
          <a:blip r:embed="rId3">
            <a:alphaModFix/>
          </a:blip>
          <a:stretch>
            <a:fillRect/>
          </a:stretch>
        </p:blipFill>
        <p:spPr>
          <a:xfrm rot="71">
            <a:off x="3223545" y="2447422"/>
            <a:ext cx="1060513" cy="278400"/>
          </a:xfrm>
          <a:prstGeom prst="rect">
            <a:avLst/>
          </a:prstGeom>
          <a:noFill/>
          <a:ln>
            <a:noFill/>
          </a:ln>
        </p:spPr>
      </p:pic>
      <p:pic>
        <p:nvPicPr>
          <p:cNvPr id="915" name="Google Shape;915;p76"/>
          <p:cNvPicPr preferRelativeResize="0"/>
          <p:nvPr/>
        </p:nvPicPr>
        <p:blipFill>
          <a:blip r:embed="rId3">
            <a:alphaModFix/>
          </a:blip>
          <a:stretch>
            <a:fillRect/>
          </a:stretch>
        </p:blipFill>
        <p:spPr>
          <a:xfrm rot="-71" flipH="1">
            <a:off x="3270777" y="2814183"/>
            <a:ext cx="1060513" cy="278400"/>
          </a:xfrm>
          <a:prstGeom prst="rect">
            <a:avLst/>
          </a:prstGeom>
          <a:noFill/>
          <a:ln>
            <a:noFill/>
          </a:ln>
        </p:spPr>
      </p:pic>
      <p:pic>
        <p:nvPicPr>
          <p:cNvPr id="916" name="Google Shape;916;p76"/>
          <p:cNvPicPr preferRelativeResize="0"/>
          <p:nvPr/>
        </p:nvPicPr>
        <p:blipFill rotWithShape="1">
          <a:blip r:embed="rId3">
            <a:alphaModFix/>
          </a:blip>
          <a:srcRect r="9379"/>
          <a:stretch/>
        </p:blipFill>
        <p:spPr>
          <a:xfrm rot="5399922" flipH="1">
            <a:off x="3285098" y="2819397"/>
            <a:ext cx="2486272" cy="278460"/>
          </a:xfrm>
          <a:prstGeom prst="rect">
            <a:avLst/>
          </a:prstGeom>
          <a:noFill/>
          <a:ln>
            <a:noFill/>
          </a:ln>
        </p:spPr>
      </p:pic>
      <p:pic>
        <p:nvPicPr>
          <p:cNvPr id="917" name="Google Shape;917;p76"/>
          <p:cNvPicPr preferRelativeResize="0"/>
          <p:nvPr/>
        </p:nvPicPr>
        <p:blipFill>
          <a:blip r:embed="rId3">
            <a:alphaModFix/>
          </a:blip>
          <a:stretch>
            <a:fillRect/>
          </a:stretch>
        </p:blipFill>
        <p:spPr>
          <a:xfrm rot="81">
            <a:off x="4588044" y="1141791"/>
            <a:ext cx="794641" cy="208604"/>
          </a:xfrm>
          <a:prstGeom prst="rect">
            <a:avLst/>
          </a:prstGeom>
          <a:noFill/>
          <a:ln>
            <a:noFill/>
          </a:ln>
        </p:spPr>
      </p:pic>
      <p:pic>
        <p:nvPicPr>
          <p:cNvPr id="918" name="Google Shape;918;p76"/>
          <p:cNvPicPr preferRelativeResize="0"/>
          <p:nvPr/>
        </p:nvPicPr>
        <p:blipFill rotWithShape="1">
          <a:blip r:embed="rId4">
            <a:alphaModFix/>
          </a:blip>
          <a:srcRect l="5142" t="40606" r="17410" b="42756"/>
          <a:stretch/>
        </p:blipFill>
        <p:spPr>
          <a:xfrm>
            <a:off x="3437448" y="2360355"/>
            <a:ext cx="727161" cy="127343"/>
          </a:xfrm>
          <a:prstGeom prst="rect">
            <a:avLst/>
          </a:prstGeom>
          <a:noFill/>
          <a:ln>
            <a:noFill/>
          </a:ln>
        </p:spPr>
      </p:pic>
      <p:pic>
        <p:nvPicPr>
          <p:cNvPr id="919" name="Google Shape;919;p76"/>
          <p:cNvPicPr preferRelativeResize="0"/>
          <p:nvPr/>
        </p:nvPicPr>
        <p:blipFill rotWithShape="1">
          <a:blip r:embed="rId5">
            <a:alphaModFix/>
          </a:blip>
          <a:srcRect l="5145" t="41145" r="8958" b="42217"/>
          <a:stretch/>
        </p:blipFill>
        <p:spPr>
          <a:xfrm>
            <a:off x="3437463" y="3092596"/>
            <a:ext cx="727128" cy="114807"/>
          </a:xfrm>
          <a:prstGeom prst="rect">
            <a:avLst/>
          </a:prstGeom>
          <a:noFill/>
          <a:ln>
            <a:noFill/>
          </a:ln>
        </p:spPr>
      </p:pic>
      <p:pic>
        <p:nvPicPr>
          <p:cNvPr id="920" name="Google Shape;920;p76"/>
          <p:cNvPicPr preferRelativeResize="0"/>
          <p:nvPr/>
        </p:nvPicPr>
        <p:blipFill rotWithShape="1">
          <a:blip r:embed="rId6">
            <a:alphaModFix/>
          </a:blip>
          <a:srcRect l="5071" t="42765" r="52915" b="44276"/>
          <a:stretch/>
        </p:blipFill>
        <p:spPr>
          <a:xfrm>
            <a:off x="4818591" y="1063511"/>
            <a:ext cx="395634" cy="99468"/>
          </a:xfrm>
          <a:prstGeom prst="rect">
            <a:avLst/>
          </a:prstGeom>
          <a:noFill/>
          <a:ln>
            <a:noFill/>
          </a:ln>
        </p:spPr>
      </p:pic>
      <p:pic>
        <p:nvPicPr>
          <p:cNvPr id="921" name="Google Shape;921;p76"/>
          <p:cNvPicPr preferRelativeResize="0"/>
          <p:nvPr/>
        </p:nvPicPr>
        <p:blipFill>
          <a:blip r:embed="rId7">
            <a:alphaModFix/>
          </a:blip>
          <a:stretch>
            <a:fillRect/>
          </a:stretch>
        </p:blipFill>
        <p:spPr>
          <a:xfrm>
            <a:off x="1777496" y="2280905"/>
            <a:ext cx="1403815" cy="1144395"/>
          </a:xfrm>
          <a:prstGeom prst="rect">
            <a:avLst/>
          </a:prstGeom>
          <a:noFill/>
          <a:ln>
            <a:noFill/>
          </a:ln>
        </p:spPr>
      </p:pic>
      <p:pic>
        <p:nvPicPr>
          <p:cNvPr id="922" name="Google Shape;922;p76"/>
          <p:cNvPicPr preferRelativeResize="0"/>
          <p:nvPr/>
        </p:nvPicPr>
        <p:blipFill>
          <a:blip r:embed="rId8">
            <a:alphaModFix/>
          </a:blip>
          <a:stretch>
            <a:fillRect/>
          </a:stretch>
        </p:blipFill>
        <p:spPr>
          <a:xfrm>
            <a:off x="5962256" y="2280904"/>
            <a:ext cx="1403815" cy="1144395"/>
          </a:xfrm>
          <a:prstGeom prst="rect">
            <a:avLst/>
          </a:prstGeom>
          <a:noFill/>
          <a:ln>
            <a:noFill/>
          </a:ln>
        </p:spPr>
      </p:pic>
      <p:pic>
        <p:nvPicPr>
          <p:cNvPr id="923" name="Google Shape;923;p76"/>
          <p:cNvPicPr preferRelativeResize="0"/>
          <p:nvPr/>
        </p:nvPicPr>
        <p:blipFill>
          <a:blip r:embed="rId9">
            <a:alphaModFix/>
          </a:blip>
          <a:stretch>
            <a:fillRect/>
          </a:stretch>
        </p:blipFill>
        <p:spPr>
          <a:xfrm>
            <a:off x="5435915" y="941616"/>
            <a:ext cx="479245" cy="608763"/>
          </a:xfrm>
          <a:prstGeom prst="rect">
            <a:avLst/>
          </a:prstGeom>
          <a:noFill/>
          <a:ln>
            <a:noFill/>
          </a:ln>
        </p:spPr>
      </p:pic>
      <p:pic>
        <p:nvPicPr>
          <p:cNvPr id="924" name="Google Shape;924;p76"/>
          <p:cNvPicPr preferRelativeResize="0"/>
          <p:nvPr/>
        </p:nvPicPr>
        <p:blipFill rotWithShape="1">
          <a:blip r:embed="rId10">
            <a:alphaModFix/>
          </a:blip>
          <a:srcRect l="14139" r="10610"/>
          <a:stretch/>
        </p:blipFill>
        <p:spPr>
          <a:xfrm>
            <a:off x="5382674" y="1291399"/>
            <a:ext cx="278549" cy="370065"/>
          </a:xfrm>
          <a:prstGeom prst="rect">
            <a:avLst/>
          </a:prstGeom>
          <a:noFill/>
          <a:ln>
            <a:noFill/>
          </a:ln>
        </p:spPr>
      </p:pic>
      <p:sp>
        <p:nvSpPr>
          <p:cNvPr id="925" name="Google Shape;925;p76"/>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pic>
        <p:nvPicPr>
          <p:cNvPr id="926" name="Google Shape;926;p76"/>
          <p:cNvPicPr preferRelativeResize="0"/>
          <p:nvPr/>
        </p:nvPicPr>
        <p:blipFill>
          <a:blip r:embed="rId3">
            <a:alphaModFix/>
          </a:blip>
          <a:stretch>
            <a:fillRect/>
          </a:stretch>
        </p:blipFill>
        <p:spPr>
          <a:xfrm rot="-71" flipH="1">
            <a:off x="4681581" y="2802344"/>
            <a:ext cx="1060513" cy="278400"/>
          </a:xfrm>
          <a:prstGeom prst="rect">
            <a:avLst/>
          </a:prstGeom>
          <a:noFill/>
          <a:ln>
            <a:noFill/>
          </a:ln>
        </p:spPr>
      </p:pic>
      <p:pic>
        <p:nvPicPr>
          <p:cNvPr id="927" name="Google Shape;927;p76"/>
          <p:cNvPicPr preferRelativeResize="0"/>
          <p:nvPr/>
        </p:nvPicPr>
        <p:blipFill rotWithShape="1">
          <a:blip r:embed="rId5">
            <a:alphaModFix/>
          </a:blip>
          <a:srcRect l="5145" t="41145" r="8958" b="42217"/>
          <a:stretch/>
        </p:blipFill>
        <p:spPr>
          <a:xfrm>
            <a:off x="4848267" y="3080757"/>
            <a:ext cx="727128" cy="114807"/>
          </a:xfrm>
          <a:prstGeom prst="rect">
            <a:avLst/>
          </a:prstGeom>
          <a:noFill/>
          <a:ln>
            <a:noFill/>
          </a:ln>
        </p:spPr>
      </p:pic>
      <p:pic>
        <p:nvPicPr>
          <p:cNvPr id="928" name="Google Shape;928;p76"/>
          <p:cNvPicPr preferRelativeResize="0"/>
          <p:nvPr/>
        </p:nvPicPr>
        <p:blipFill>
          <a:blip r:embed="rId3">
            <a:alphaModFix/>
          </a:blip>
          <a:stretch>
            <a:fillRect/>
          </a:stretch>
        </p:blipFill>
        <p:spPr>
          <a:xfrm rot="71">
            <a:off x="4699370" y="2447914"/>
            <a:ext cx="1060513" cy="278400"/>
          </a:xfrm>
          <a:prstGeom prst="rect">
            <a:avLst/>
          </a:prstGeom>
          <a:noFill/>
          <a:ln>
            <a:noFill/>
          </a:ln>
        </p:spPr>
      </p:pic>
      <p:pic>
        <p:nvPicPr>
          <p:cNvPr id="929" name="Google Shape;929;p76"/>
          <p:cNvPicPr preferRelativeResize="0"/>
          <p:nvPr/>
        </p:nvPicPr>
        <p:blipFill rotWithShape="1">
          <a:blip r:embed="rId4">
            <a:alphaModFix/>
          </a:blip>
          <a:srcRect l="5142" t="40606" r="17410" b="42756"/>
          <a:stretch/>
        </p:blipFill>
        <p:spPr>
          <a:xfrm>
            <a:off x="4913273" y="2360848"/>
            <a:ext cx="727161" cy="127343"/>
          </a:xfrm>
          <a:prstGeom prst="rect">
            <a:avLst/>
          </a:prstGeom>
          <a:noFill/>
          <a:ln>
            <a:noFill/>
          </a:ln>
        </p:spPr>
      </p:pic>
      <p:sp>
        <p:nvSpPr>
          <p:cNvPr id="930" name="Google Shape;930;p76"/>
          <p:cNvSpPr txBox="1"/>
          <p:nvPr/>
        </p:nvSpPr>
        <p:spPr>
          <a:xfrm>
            <a:off x="6028325" y="1207300"/>
            <a:ext cx="6813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6AA84F"/>
                </a:solidFill>
              </a:rPr>
              <a:t>✔︎</a:t>
            </a:r>
            <a:endParaRPr sz="3600">
              <a:solidFill>
                <a:srgbClr val="6AA84F"/>
              </a:solidFill>
            </a:endParaRPr>
          </a:p>
        </p:txBody>
      </p:sp>
      <p:pic>
        <p:nvPicPr>
          <p:cNvPr id="931" name="Google Shape;931;p76"/>
          <p:cNvPicPr preferRelativeResize="0"/>
          <p:nvPr/>
        </p:nvPicPr>
        <p:blipFill>
          <a:blip r:embed="rId11">
            <a:alphaModFix/>
          </a:blip>
          <a:stretch>
            <a:fillRect/>
          </a:stretch>
        </p:blipFill>
        <p:spPr>
          <a:xfrm>
            <a:off x="5968398" y="1188600"/>
            <a:ext cx="936301" cy="114800"/>
          </a:xfrm>
          <a:prstGeom prst="rect">
            <a:avLst/>
          </a:prstGeom>
          <a:noFill/>
          <a:ln>
            <a:noFill/>
          </a:ln>
        </p:spPr>
      </p:pic>
      <p:grpSp>
        <p:nvGrpSpPr>
          <p:cNvPr id="932" name="Google Shape;932;p76"/>
          <p:cNvGrpSpPr/>
          <p:nvPr/>
        </p:nvGrpSpPr>
        <p:grpSpPr>
          <a:xfrm>
            <a:off x="2086550" y="4303700"/>
            <a:ext cx="691849" cy="703788"/>
            <a:chOff x="2086550" y="3617900"/>
            <a:chExt cx="691849" cy="703788"/>
          </a:xfrm>
        </p:grpSpPr>
        <p:pic>
          <p:nvPicPr>
            <p:cNvPr id="933" name="Google Shape;933;p76"/>
            <p:cNvPicPr preferRelativeResize="0"/>
            <p:nvPr/>
          </p:nvPicPr>
          <p:blipFill>
            <a:blip r:embed="rId12">
              <a:alphaModFix/>
            </a:blip>
            <a:stretch>
              <a:fillRect/>
            </a:stretch>
          </p:blipFill>
          <p:spPr>
            <a:xfrm>
              <a:off x="2086550" y="3769663"/>
              <a:ext cx="691849" cy="552025"/>
            </a:xfrm>
            <a:prstGeom prst="rect">
              <a:avLst/>
            </a:prstGeom>
            <a:noFill/>
            <a:ln>
              <a:noFill/>
            </a:ln>
          </p:spPr>
        </p:pic>
        <p:pic>
          <p:nvPicPr>
            <p:cNvPr id="934" name="Google Shape;934;p76"/>
            <p:cNvPicPr preferRelativeResize="0"/>
            <p:nvPr/>
          </p:nvPicPr>
          <p:blipFill rotWithShape="1">
            <a:blip r:embed="rId13">
              <a:alphaModFix/>
            </a:blip>
            <a:srcRect l="30723" t="16583" r="32102" b="18536"/>
            <a:stretch/>
          </p:blipFill>
          <p:spPr>
            <a:xfrm>
              <a:off x="2108125" y="3617900"/>
              <a:ext cx="115725" cy="113601"/>
            </a:xfrm>
            <a:prstGeom prst="rect">
              <a:avLst/>
            </a:prstGeom>
            <a:noFill/>
            <a:ln>
              <a:noFill/>
            </a:ln>
          </p:spPr>
        </p:pic>
      </p:grpSp>
      <p:grpSp>
        <p:nvGrpSpPr>
          <p:cNvPr id="935" name="Google Shape;935;p76"/>
          <p:cNvGrpSpPr/>
          <p:nvPr/>
        </p:nvGrpSpPr>
        <p:grpSpPr>
          <a:xfrm>
            <a:off x="6021888" y="4279175"/>
            <a:ext cx="1344600" cy="752838"/>
            <a:chOff x="4506463" y="3568863"/>
            <a:chExt cx="1344600" cy="752838"/>
          </a:xfrm>
        </p:grpSpPr>
        <p:sp>
          <p:nvSpPr>
            <p:cNvPr id="936" name="Google Shape;936;p76"/>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937" name="Google Shape;937;p76"/>
            <p:cNvPicPr preferRelativeResize="0"/>
            <p:nvPr/>
          </p:nvPicPr>
          <p:blipFill>
            <a:blip r:embed="rId14">
              <a:alphaModFix/>
            </a:blip>
            <a:stretch>
              <a:fillRect/>
            </a:stretch>
          </p:blipFill>
          <p:spPr>
            <a:xfrm>
              <a:off x="4545174" y="3568863"/>
              <a:ext cx="115725" cy="211675"/>
            </a:xfrm>
            <a:prstGeom prst="rect">
              <a:avLst/>
            </a:prstGeom>
            <a:noFill/>
            <a:ln>
              <a:noFill/>
            </a:ln>
          </p:spPr>
        </p:pic>
      </p:grpSp>
      <p:sp>
        <p:nvSpPr>
          <p:cNvPr id="938" name="Google Shape;938;p76"/>
          <p:cNvSpPr txBox="1"/>
          <p:nvPr/>
        </p:nvSpPr>
        <p:spPr>
          <a:xfrm>
            <a:off x="175525" y="469575"/>
            <a:ext cx="47379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3</a:t>
            </a:r>
            <a:r>
              <a:rPr lang="en" sz="1600">
                <a:latin typeface="Open Sans"/>
                <a:ea typeface="Open Sans"/>
                <a:cs typeface="Open Sans"/>
                <a:sym typeface="Open Sans"/>
              </a:rPr>
              <a:t>: test the provider (contract validation)</a:t>
            </a:r>
            <a:endParaRPr sz="1600">
              <a:latin typeface="Open Sans Light"/>
              <a:ea typeface="Open Sans Light"/>
              <a:cs typeface="Open Sans Light"/>
              <a:sym typeface="Open Sans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2"/>
        <p:cNvGrpSpPr/>
        <p:nvPr/>
      </p:nvGrpSpPr>
      <p:grpSpPr>
        <a:xfrm>
          <a:off x="0" y="0"/>
          <a:ext cx="0" cy="0"/>
          <a:chOff x="0" y="0"/>
          <a:chExt cx="0" cy="0"/>
        </a:xfrm>
      </p:grpSpPr>
      <p:sp>
        <p:nvSpPr>
          <p:cNvPr id="943" name="Google Shape;943;p77"/>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7"/>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HTTP</a:t>
            </a:r>
            <a:endParaRPr sz="800">
              <a:solidFill>
                <a:srgbClr val="FFFFFF"/>
              </a:solidFill>
              <a:latin typeface="Open Sans"/>
              <a:ea typeface="Open Sans"/>
              <a:cs typeface="Open Sans"/>
              <a:sym typeface="Open Sans"/>
            </a:endParaRPr>
          </a:p>
        </p:txBody>
      </p:sp>
      <p:pic>
        <p:nvPicPr>
          <p:cNvPr id="945" name="Google Shape;945;p77"/>
          <p:cNvPicPr preferRelativeResize="0"/>
          <p:nvPr/>
        </p:nvPicPr>
        <p:blipFill>
          <a:blip r:embed="rId3">
            <a:alphaModFix/>
          </a:blip>
          <a:stretch>
            <a:fillRect/>
          </a:stretch>
        </p:blipFill>
        <p:spPr>
          <a:xfrm rot="71">
            <a:off x="3223545" y="2447422"/>
            <a:ext cx="1060513" cy="278400"/>
          </a:xfrm>
          <a:prstGeom prst="rect">
            <a:avLst/>
          </a:prstGeom>
          <a:noFill/>
          <a:ln>
            <a:noFill/>
          </a:ln>
        </p:spPr>
      </p:pic>
      <p:pic>
        <p:nvPicPr>
          <p:cNvPr id="946" name="Google Shape;946;p77"/>
          <p:cNvPicPr preferRelativeResize="0"/>
          <p:nvPr/>
        </p:nvPicPr>
        <p:blipFill>
          <a:blip r:embed="rId3">
            <a:alphaModFix/>
          </a:blip>
          <a:stretch>
            <a:fillRect/>
          </a:stretch>
        </p:blipFill>
        <p:spPr>
          <a:xfrm rot="-71" flipH="1">
            <a:off x="3270777" y="2814183"/>
            <a:ext cx="1060513" cy="278400"/>
          </a:xfrm>
          <a:prstGeom prst="rect">
            <a:avLst/>
          </a:prstGeom>
          <a:noFill/>
          <a:ln>
            <a:noFill/>
          </a:ln>
        </p:spPr>
      </p:pic>
      <p:pic>
        <p:nvPicPr>
          <p:cNvPr id="947" name="Google Shape;947;p77"/>
          <p:cNvPicPr preferRelativeResize="0"/>
          <p:nvPr/>
        </p:nvPicPr>
        <p:blipFill rotWithShape="1">
          <a:blip r:embed="rId3">
            <a:alphaModFix/>
          </a:blip>
          <a:srcRect r="9379"/>
          <a:stretch/>
        </p:blipFill>
        <p:spPr>
          <a:xfrm rot="5399922" flipH="1">
            <a:off x="3285098" y="2819397"/>
            <a:ext cx="2486272" cy="278460"/>
          </a:xfrm>
          <a:prstGeom prst="rect">
            <a:avLst/>
          </a:prstGeom>
          <a:noFill/>
          <a:ln>
            <a:noFill/>
          </a:ln>
        </p:spPr>
      </p:pic>
      <p:pic>
        <p:nvPicPr>
          <p:cNvPr id="948" name="Google Shape;948;p77"/>
          <p:cNvPicPr preferRelativeResize="0"/>
          <p:nvPr/>
        </p:nvPicPr>
        <p:blipFill>
          <a:blip r:embed="rId3">
            <a:alphaModFix/>
          </a:blip>
          <a:stretch>
            <a:fillRect/>
          </a:stretch>
        </p:blipFill>
        <p:spPr>
          <a:xfrm rot="81">
            <a:off x="4588044" y="1141791"/>
            <a:ext cx="794641" cy="208604"/>
          </a:xfrm>
          <a:prstGeom prst="rect">
            <a:avLst/>
          </a:prstGeom>
          <a:noFill/>
          <a:ln>
            <a:noFill/>
          </a:ln>
        </p:spPr>
      </p:pic>
      <p:pic>
        <p:nvPicPr>
          <p:cNvPr id="949" name="Google Shape;949;p77"/>
          <p:cNvPicPr preferRelativeResize="0"/>
          <p:nvPr/>
        </p:nvPicPr>
        <p:blipFill rotWithShape="1">
          <a:blip r:embed="rId4">
            <a:alphaModFix/>
          </a:blip>
          <a:srcRect l="5142" t="40606" r="17410" b="42756"/>
          <a:stretch/>
        </p:blipFill>
        <p:spPr>
          <a:xfrm>
            <a:off x="3437448" y="2360355"/>
            <a:ext cx="727161" cy="127343"/>
          </a:xfrm>
          <a:prstGeom prst="rect">
            <a:avLst/>
          </a:prstGeom>
          <a:noFill/>
          <a:ln>
            <a:noFill/>
          </a:ln>
        </p:spPr>
      </p:pic>
      <p:pic>
        <p:nvPicPr>
          <p:cNvPr id="950" name="Google Shape;950;p77"/>
          <p:cNvPicPr preferRelativeResize="0"/>
          <p:nvPr/>
        </p:nvPicPr>
        <p:blipFill rotWithShape="1">
          <a:blip r:embed="rId5">
            <a:alphaModFix/>
          </a:blip>
          <a:srcRect l="5145" t="41145" r="8958" b="42217"/>
          <a:stretch/>
        </p:blipFill>
        <p:spPr>
          <a:xfrm>
            <a:off x="3437463" y="3092596"/>
            <a:ext cx="727128" cy="114807"/>
          </a:xfrm>
          <a:prstGeom prst="rect">
            <a:avLst/>
          </a:prstGeom>
          <a:noFill/>
          <a:ln>
            <a:noFill/>
          </a:ln>
        </p:spPr>
      </p:pic>
      <p:pic>
        <p:nvPicPr>
          <p:cNvPr id="951" name="Google Shape;951;p77"/>
          <p:cNvPicPr preferRelativeResize="0"/>
          <p:nvPr/>
        </p:nvPicPr>
        <p:blipFill rotWithShape="1">
          <a:blip r:embed="rId6">
            <a:alphaModFix/>
          </a:blip>
          <a:srcRect l="5071" t="42765" r="52915" b="44276"/>
          <a:stretch/>
        </p:blipFill>
        <p:spPr>
          <a:xfrm>
            <a:off x="4818591" y="1063511"/>
            <a:ext cx="395634" cy="99468"/>
          </a:xfrm>
          <a:prstGeom prst="rect">
            <a:avLst/>
          </a:prstGeom>
          <a:noFill/>
          <a:ln>
            <a:noFill/>
          </a:ln>
        </p:spPr>
      </p:pic>
      <p:pic>
        <p:nvPicPr>
          <p:cNvPr id="952" name="Google Shape;952;p77"/>
          <p:cNvPicPr preferRelativeResize="0"/>
          <p:nvPr/>
        </p:nvPicPr>
        <p:blipFill>
          <a:blip r:embed="rId7">
            <a:alphaModFix/>
          </a:blip>
          <a:stretch>
            <a:fillRect/>
          </a:stretch>
        </p:blipFill>
        <p:spPr>
          <a:xfrm>
            <a:off x="1777496" y="2280905"/>
            <a:ext cx="1403815" cy="1144395"/>
          </a:xfrm>
          <a:prstGeom prst="rect">
            <a:avLst/>
          </a:prstGeom>
          <a:noFill/>
          <a:ln>
            <a:noFill/>
          </a:ln>
        </p:spPr>
      </p:pic>
      <p:pic>
        <p:nvPicPr>
          <p:cNvPr id="953" name="Google Shape;953;p77"/>
          <p:cNvPicPr preferRelativeResize="0"/>
          <p:nvPr/>
        </p:nvPicPr>
        <p:blipFill>
          <a:blip r:embed="rId8">
            <a:alphaModFix/>
          </a:blip>
          <a:stretch>
            <a:fillRect/>
          </a:stretch>
        </p:blipFill>
        <p:spPr>
          <a:xfrm>
            <a:off x="5962256" y="2280904"/>
            <a:ext cx="1403815" cy="1144395"/>
          </a:xfrm>
          <a:prstGeom prst="rect">
            <a:avLst/>
          </a:prstGeom>
          <a:noFill/>
          <a:ln>
            <a:noFill/>
          </a:ln>
        </p:spPr>
      </p:pic>
      <p:pic>
        <p:nvPicPr>
          <p:cNvPr id="954" name="Google Shape;954;p77"/>
          <p:cNvPicPr preferRelativeResize="0"/>
          <p:nvPr/>
        </p:nvPicPr>
        <p:blipFill>
          <a:blip r:embed="rId9">
            <a:alphaModFix/>
          </a:blip>
          <a:stretch>
            <a:fillRect/>
          </a:stretch>
        </p:blipFill>
        <p:spPr>
          <a:xfrm>
            <a:off x="5435915" y="941616"/>
            <a:ext cx="479245" cy="608763"/>
          </a:xfrm>
          <a:prstGeom prst="rect">
            <a:avLst/>
          </a:prstGeom>
          <a:noFill/>
          <a:ln>
            <a:noFill/>
          </a:ln>
        </p:spPr>
      </p:pic>
      <p:pic>
        <p:nvPicPr>
          <p:cNvPr id="955" name="Google Shape;955;p77"/>
          <p:cNvPicPr preferRelativeResize="0"/>
          <p:nvPr/>
        </p:nvPicPr>
        <p:blipFill rotWithShape="1">
          <a:blip r:embed="rId10">
            <a:alphaModFix/>
          </a:blip>
          <a:srcRect l="14139" r="10610"/>
          <a:stretch/>
        </p:blipFill>
        <p:spPr>
          <a:xfrm>
            <a:off x="5382674" y="1291399"/>
            <a:ext cx="278549" cy="370065"/>
          </a:xfrm>
          <a:prstGeom prst="rect">
            <a:avLst/>
          </a:prstGeom>
          <a:noFill/>
          <a:ln>
            <a:noFill/>
          </a:ln>
        </p:spPr>
      </p:pic>
      <p:sp>
        <p:nvSpPr>
          <p:cNvPr id="956" name="Google Shape;956;p77"/>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pic>
        <p:nvPicPr>
          <p:cNvPr id="957" name="Google Shape;957;p77"/>
          <p:cNvPicPr preferRelativeResize="0"/>
          <p:nvPr/>
        </p:nvPicPr>
        <p:blipFill>
          <a:blip r:embed="rId3">
            <a:alphaModFix/>
          </a:blip>
          <a:stretch>
            <a:fillRect/>
          </a:stretch>
        </p:blipFill>
        <p:spPr>
          <a:xfrm rot="-71" flipH="1">
            <a:off x="4681581" y="2802344"/>
            <a:ext cx="1060513" cy="278400"/>
          </a:xfrm>
          <a:prstGeom prst="rect">
            <a:avLst/>
          </a:prstGeom>
          <a:noFill/>
          <a:ln>
            <a:noFill/>
          </a:ln>
        </p:spPr>
      </p:pic>
      <p:pic>
        <p:nvPicPr>
          <p:cNvPr id="958" name="Google Shape;958;p77"/>
          <p:cNvPicPr preferRelativeResize="0"/>
          <p:nvPr/>
        </p:nvPicPr>
        <p:blipFill rotWithShape="1">
          <a:blip r:embed="rId5">
            <a:alphaModFix/>
          </a:blip>
          <a:srcRect l="5145" t="41145" r="8958" b="42217"/>
          <a:stretch/>
        </p:blipFill>
        <p:spPr>
          <a:xfrm>
            <a:off x="4848267" y="3080757"/>
            <a:ext cx="727128" cy="114807"/>
          </a:xfrm>
          <a:prstGeom prst="rect">
            <a:avLst/>
          </a:prstGeom>
          <a:noFill/>
          <a:ln>
            <a:noFill/>
          </a:ln>
        </p:spPr>
      </p:pic>
      <p:pic>
        <p:nvPicPr>
          <p:cNvPr id="959" name="Google Shape;959;p77"/>
          <p:cNvPicPr preferRelativeResize="0"/>
          <p:nvPr/>
        </p:nvPicPr>
        <p:blipFill>
          <a:blip r:embed="rId3">
            <a:alphaModFix/>
          </a:blip>
          <a:stretch>
            <a:fillRect/>
          </a:stretch>
        </p:blipFill>
        <p:spPr>
          <a:xfrm rot="71">
            <a:off x="4699370" y="2447914"/>
            <a:ext cx="1060513" cy="278400"/>
          </a:xfrm>
          <a:prstGeom prst="rect">
            <a:avLst/>
          </a:prstGeom>
          <a:noFill/>
          <a:ln>
            <a:noFill/>
          </a:ln>
        </p:spPr>
      </p:pic>
      <p:pic>
        <p:nvPicPr>
          <p:cNvPr id="960" name="Google Shape;960;p77"/>
          <p:cNvPicPr preferRelativeResize="0"/>
          <p:nvPr/>
        </p:nvPicPr>
        <p:blipFill rotWithShape="1">
          <a:blip r:embed="rId4">
            <a:alphaModFix/>
          </a:blip>
          <a:srcRect l="5142" t="40606" r="17410" b="42756"/>
          <a:stretch/>
        </p:blipFill>
        <p:spPr>
          <a:xfrm>
            <a:off x="4913273" y="2360848"/>
            <a:ext cx="727161" cy="127343"/>
          </a:xfrm>
          <a:prstGeom prst="rect">
            <a:avLst/>
          </a:prstGeom>
          <a:noFill/>
          <a:ln>
            <a:noFill/>
          </a:ln>
        </p:spPr>
      </p:pic>
      <p:sp>
        <p:nvSpPr>
          <p:cNvPr id="961" name="Google Shape;961;p77"/>
          <p:cNvSpPr txBox="1"/>
          <p:nvPr/>
        </p:nvSpPr>
        <p:spPr>
          <a:xfrm>
            <a:off x="4699375" y="3283075"/>
            <a:ext cx="1112400" cy="1336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“id”</a:t>
            </a: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1234</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“items”</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D33682"/>
                </a:solidFill>
                <a:latin typeface="Courier New"/>
                <a:ea typeface="Courier New"/>
                <a:cs typeface="Courier New"/>
                <a:sym typeface="Courier New"/>
              </a:rPr>
              <a:t>    ...</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  </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spcBef>
                <a:spcPts val="0"/>
              </a:spcBef>
              <a:spcAft>
                <a:spcPts val="0"/>
              </a:spcAft>
              <a:buNone/>
            </a:pPr>
            <a:endParaRPr/>
          </a:p>
        </p:txBody>
      </p:sp>
      <p:sp>
        <p:nvSpPr>
          <p:cNvPr id="962" name="Google Shape;962;p77"/>
          <p:cNvSpPr txBox="1"/>
          <p:nvPr/>
        </p:nvSpPr>
        <p:spPr>
          <a:xfrm>
            <a:off x="4699375" y="1834950"/>
            <a:ext cx="1389300" cy="30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2AA198"/>
                </a:solidFill>
                <a:latin typeface="Courier New"/>
                <a:ea typeface="Courier New"/>
                <a:cs typeface="Courier New"/>
                <a:sym typeface="Courier New"/>
              </a:rPr>
              <a:t>GET</a:t>
            </a:r>
            <a:r>
              <a:rPr lang="en" sz="900">
                <a:solidFill>
                  <a:srgbClr val="BBBBBB"/>
                </a:solidFill>
                <a:latin typeface="Courier New"/>
                <a:ea typeface="Courier New"/>
                <a:cs typeface="Courier New"/>
                <a:sym typeface="Courier New"/>
              </a:rPr>
              <a:t> /orders/</a:t>
            </a:r>
            <a:r>
              <a:rPr lang="en" sz="900">
                <a:solidFill>
                  <a:srgbClr val="D33682"/>
                </a:solidFill>
                <a:latin typeface="Courier New"/>
                <a:ea typeface="Courier New"/>
                <a:cs typeface="Courier New"/>
                <a:sym typeface="Courier New"/>
              </a:rPr>
              <a:t>1234</a:t>
            </a:r>
            <a:endParaRPr/>
          </a:p>
        </p:txBody>
      </p:sp>
      <p:pic>
        <p:nvPicPr>
          <p:cNvPr id="963" name="Google Shape;963;p77"/>
          <p:cNvPicPr preferRelativeResize="0"/>
          <p:nvPr/>
        </p:nvPicPr>
        <p:blipFill>
          <a:blip r:embed="rId11">
            <a:alphaModFix/>
          </a:blip>
          <a:stretch>
            <a:fillRect/>
          </a:stretch>
        </p:blipFill>
        <p:spPr>
          <a:xfrm>
            <a:off x="5968398" y="1188600"/>
            <a:ext cx="936301" cy="114800"/>
          </a:xfrm>
          <a:prstGeom prst="rect">
            <a:avLst/>
          </a:prstGeom>
          <a:noFill/>
          <a:ln>
            <a:noFill/>
          </a:ln>
        </p:spPr>
      </p:pic>
      <p:grpSp>
        <p:nvGrpSpPr>
          <p:cNvPr id="964" name="Google Shape;964;p77"/>
          <p:cNvGrpSpPr/>
          <p:nvPr/>
        </p:nvGrpSpPr>
        <p:grpSpPr>
          <a:xfrm>
            <a:off x="6021888" y="4279175"/>
            <a:ext cx="1344600" cy="752838"/>
            <a:chOff x="4506463" y="3568863"/>
            <a:chExt cx="1344600" cy="752838"/>
          </a:xfrm>
        </p:grpSpPr>
        <p:sp>
          <p:nvSpPr>
            <p:cNvPr id="965" name="Google Shape;965;p77"/>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999999"/>
                  </a:solidFill>
                  <a:latin typeface="Open Sans"/>
                  <a:ea typeface="Open Sans"/>
                  <a:cs typeface="Open Sans"/>
                  <a:sym typeface="Open Sans"/>
                </a:rPr>
                <a:t>Microservice B</a:t>
              </a:r>
              <a:endParaRPr sz="1200">
                <a:solidFill>
                  <a:srgbClr val="999999"/>
                </a:solidFill>
                <a:latin typeface="Open Sans"/>
                <a:ea typeface="Open Sans"/>
                <a:cs typeface="Open Sans"/>
                <a:sym typeface="Open Sans"/>
              </a:endParaRPr>
            </a:p>
          </p:txBody>
        </p:sp>
        <p:pic>
          <p:nvPicPr>
            <p:cNvPr id="966" name="Google Shape;966;p77"/>
            <p:cNvPicPr preferRelativeResize="0"/>
            <p:nvPr/>
          </p:nvPicPr>
          <p:blipFill>
            <a:blip r:embed="rId12">
              <a:alphaModFix/>
            </a:blip>
            <a:stretch>
              <a:fillRect/>
            </a:stretch>
          </p:blipFill>
          <p:spPr>
            <a:xfrm>
              <a:off x="4545174" y="3568863"/>
              <a:ext cx="115725" cy="211675"/>
            </a:xfrm>
            <a:prstGeom prst="rect">
              <a:avLst/>
            </a:prstGeom>
            <a:noFill/>
            <a:ln>
              <a:noFill/>
            </a:ln>
          </p:spPr>
        </p:pic>
      </p:grpSp>
      <p:grpSp>
        <p:nvGrpSpPr>
          <p:cNvPr id="967" name="Google Shape;967;p77"/>
          <p:cNvGrpSpPr/>
          <p:nvPr/>
        </p:nvGrpSpPr>
        <p:grpSpPr>
          <a:xfrm>
            <a:off x="2086550" y="4303700"/>
            <a:ext cx="691849" cy="703788"/>
            <a:chOff x="2086550" y="3617900"/>
            <a:chExt cx="691849" cy="703788"/>
          </a:xfrm>
        </p:grpSpPr>
        <p:pic>
          <p:nvPicPr>
            <p:cNvPr id="968" name="Google Shape;968;p77"/>
            <p:cNvPicPr preferRelativeResize="0"/>
            <p:nvPr/>
          </p:nvPicPr>
          <p:blipFill>
            <a:blip r:embed="rId13">
              <a:alphaModFix/>
            </a:blip>
            <a:stretch>
              <a:fillRect/>
            </a:stretch>
          </p:blipFill>
          <p:spPr>
            <a:xfrm>
              <a:off x="2086550" y="3769663"/>
              <a:ext cx="691849" cy="552025"/>
            </a:xfrm>
            <a:prstGeom prst="rect">
              <a:avLst/>
            </a:prstGeom>
            <a:noFill/>
            <a:ln>
              <a:noFill/>
            </a:ln>
          </p:spPr>
        </p:pic>
        <p:pic>
          <p:nvPicPr>
            <p:cNvPr id="969" name="Google Shape;969;p77"/>
            <p:cNvPicPr preferRelativeResize="0"/>
            <p:nvPr/>
          </p:nvPicPr>
          <p:blipFill rotWithShape="1">
            <a:blip r:embed="rId14">
              <a:alphaModFix/>
            </a:blip>
            <a:srcRect l="30723" t="16583" r="32102" b="18536"/>
            <a:stretch/>
          </p:blipFill>
          <p:spPr>
            <a:xfrm>
              <a:off x="2108125" y="3617900"/>
              <a:ext cx="115725" cy="113601"/>
            </a:xfrm>
            <a:prstGeom prst="rect">
              <a:avLst/>
            </a:prstGeom>
            <a:noFill/>
            <a:ln>
              <a:noFill/>
            </a:ln>
          </p:spPr>
        </p:pic>
      </p:grpSp>
      <p:sp>
        <p:nvSpPr>
          <p:cNvPr id="970" name="Google Shape;970;p77"/>
          <p:cNvSpPr txBox="1"/>
          <p:nvPr/>
        </p:nvSpPr>
        <p:spPr>
          <a:xfrm>
            <a:off x="175525" y="469575"/>
            <a:ext cx="47379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3</a:t>
            </a:r>
            <a:r>
              <a:rPr lang="en" sz="1600">
                <a:latin typeface="Open Sans"/>
                <a:ea typeface="Open Sans"/>
                <a:cs typeface="Open Sans"/>
                <a:sym typeface="Open Sans"/>
              </a:rPr>
              <a:t>: test the provider (contract validation)</a:t>
            </a:r>
            <a:endParaRPr sz="1600">
              <a:latin typeface="Open Sans Light"/>
              <a:ea typeface="Open Sans Light"/>
              <a:cs typeface="Open Sans Light"/>
              <a:sym typeface="Open Sans Light"/>
            </a:endParaRPr>
          </a:p>
        </p:txBody>
      </p:sp>
      <p:sp>
        <p:nvSpPr>
          <p:cNvPr id="971" name="Google Shape;971;p77"/>
          <p:cNvSpPr/>
          <p:nvPr/>
        </p:nvSpPr>
        <p:spPr>
          <a:xfrm>
            <a:off x="-83050" y="316500"/>
            <a:ext cx="9309900" cy="4875900"/>
          </a:xfrm>
          <a:prstGeom prst="rect">
            <a:avLst/>
          </a:prstGeom>
          <a:solidFill>
            <a:srgbClr val="666666">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 name="Google Shape;972;p77"/>
          <p:cNvGrpSpPr/>
          <p:nvPr/>
        </p:nvGrpSpPr>
        <p:grpSpPr>
          <a:xfrm>
            <a:off x="223500" y="2146300"/>
            <a:ext cx="4126500" cy="1614175"/>
            <a:chOff x="332925" y="2447775"/>
            <a:chExt cx="4126500" cy="1614175"/>
          </a:xfrm>
        </p:grpSpPr>
        <p:sp>
          <p:nvSpPr>
            <p:cNvPr id="973" name="Google Shape;973;p77"/>
            <p:cNvSpPr/>
            <p:nvPr/>
          </p:nvSpPr>
          <p:spPr>
            <a:xfrm>
              <a:off x="332925" y="2447775"/>
              <a:ext cx="4126500" cy="1538100"/>
            </a:xfrm>
            <a:prstGeom prst="rect">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7"/>
            <p:cNvSpPr txBox="1"/>
            <p:nvPr/>
          </p:nvSpPr>
          <p:spPr>
            <a:xfrm>
              <a:off x="384150" y="2459900"/>
              <a:ext cx="6813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6AA84F"/>
                  </a:solidFill>
                </a:rPr>
                <a:t>✔︎</a:t>
              </a:r>
              <a:endParaRPr sz="3600">
                <a:solidFill>
                  <a:srgbClr val="6AA84F"/>
                </a:solidFill>
              </a:endParaRPr>
            </a:p>
          </p:txBody>
        </p:sp>
        <p:sp>
          <p:nvSpPr>
            <p:cNvPr id="975" name="Google Shape;975;p77"/>
            <p:cNvSpPr txBox="1"/>
            <p:nvPr/>
          </p:nvSpPr>
          <p:spPr>
            <a:xfrm>
              <a:off x="972350" y="2604250"/>
              <a:ext cx="3421200" cy="14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oboto Slab"/>
                  <a:ea typeface="Roboto Slab"/>
                  <a:cs typeface="Roboto Slab"/>
                  <a:sym typeface="Roboto Slab"/>
                </a:rPr>
                <a:t>Pact </a:t>
              </a:r>
              <a:r>
                <a:rPr lang="en" sz="1000" b="1">
                  <a:latin typeface="Roboto Slab"/>
                  <a:ea typeface="Roboto Slab"/>
                  <a:cs typeface="Roboto Slab"/>
                  <a:sym typeface="Roboto Slab"/>
                </a:rPr>
                <a:t>verifier</a:t>
              </a:r>
              <a:r>
                <a:rPr lang="en" sz="1000">
                  <a:latin typeface="Roboto Slab"/>
                  <a:ea typeface="Roboto Slab"/>
                  <a:cs typeface="Roboto Slab"/>
                  <a:sym typeface="Roboto Slab"/>
                </a:rPr>
                <a:t> checks:</a:t>
              </a:r>
              <a:endParaRPr sz="1000">
                <a:latin typeface="Roboto Slab"/>
                <a:ea typeface="Roboto Slab"/>
                <a:cs typeface="Roboto Slab"/>
                <a:sym typeface="Roboto Slab"/>
              </a:endParaRPr>
            </a:p>
            <a:p>
              <a:pPr marL="0" lvl="0" indent="0" algn="l" rtl="0">
                <a:spcBef>
                  <a:spcPts val="0"/>
                </a:spcBef>
                <a:spcAft>
                  <a:spcPts val="0"/>
                </a:spcAft>
                <a:buNone/>
              </a:pPr>
              <a:endParaRPr sz="1000">
                <a:latin typeface="Roboto Slab"/>
                <a:ea typeface="Roboto Slab"/>
                <a:cs typeface="Roboto Slab"/>
                <a:sym typeface="Roboto Slab"/>
              </a:endParaRPr>
            </a:p>
            <a:p>
              <a:pPr marL="457200" lvl="0" indent="-292100" algn="l" rtl="0">
                <a:spcBef>
                  <a:spcPts val="0"/>
                </a:spcBef>
                <a:spcAft>
                  <a:spcPts val="0"/>
                </a:spcAft>
                <a:buSzPts val="1000"/>
                <a:buFont typeface="Roboto Slab"/>
                <a:buAutoNum type="arabicPeriod"/>
              </a:pPr>
              <a:r>
                <a:rPr lang="en" sz="1000">
                  <a:latin typeface="Roboto Slab"/>
                  <a:ea typeface="Roboto Slab"/>
                  <a:cs typeface="Roboto Slab"/>
                  <a:sym typeface="Roboto Slab"/>
                </a:rPr>
                <a:t>All known consumers of the provider</a:t>
              </a:r>
              <a:endParaRPr sz="1000">
                <a:latin typeface="Roboto Slab"/>
                <a:ea typeface="Roboto Slab"/>
                <a:cs typeface="Roboto Slab"/>
                <a:sym typeface="Roboto Slab"/>
              </a:endParaRPr>
            </a:p>
            <a:p>
              <a:pPr marL="457200" lvl="0" indent="-292100" algn="l" rtl="0">
                <a:spcBef>
                  <a:spcPts val="0"/>
                </a:spcBef>
                <a:spcAft>
                  <a:spcPts val="0"/>
                </a:spcAft>
                <a:buSzPts val="1000"/>
                <a:buFont typeface="Roboto Slab"/>
                <a:buAutoNum type="arabicPeriod"/>
              </a:pPr>
              <a:r>
                <a:rPr lang="en" sz="1000">
                  <a:latin typeface="Roboto Slab"/>
                  <a:ea typeface="Roboto Slab"/>
                  <a:cs typeface="Roboto Slab"/>
                  <a:sym typeface="Roboto Slab"/>
                </a:rPr>
                <a:t>Provider can respond to all requests for each consumer</a:t>
              </a:r>
              <a:endParaRPr sz="1000">
                <a:latin typeface="Roboto Slab"/>
                <a:ea typeface="Roboto Slab"/>
                <a:cs typeface="Roboto Slab"/>
                <a:sym typeface="Roboto Slab"/>
              </a:endParaRPr>
            </a:p>
            <a:p>
              <a:pPr marL="457200" lvl="0" indent="-292100" algn="l" rtl="0">
                <a:spcBef>
                  <a:spcPts val="0"/>
                </a:spcBef>
                <a:spcAft>
                  <a:spcPts val="0"/>
                </a:spcAft>
                <a:buSzPts val="1000"/>
                <a:buFont typeface="Roboto Slab"/>
                <a:buAutoNum type="arabicPeriod"/>
              </a:pPr>
              <a:r>
                <a:rPr lang="en" sz="1000">
                  <a:latin typeface="Roboto Slab"/>
                  <a:ea typeface="Roboto Slab"/>
                  <a:cs typeface="Roboto Slab"/>
                  <a:sym typeface="Roboto Slab"/>
                </a:rPr>
                <a:t>For each request, the response (headers, status, body etc.) matches rules in the contract</a:t>
              </a:r>
              <a:endParaRPr sz="1000">
                <a:latin typeface="Roboto Slab"/>
                <a:ea typeface="Roboto Slab"/>
                <a:cs typeface="Roboto Slab"/>
                <a:sym typeface="Roboto Slab"/>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09"/>
        <p:cNvGrpSpPr/>
        <p:nvPr/>
      </p:nvGrpSpPr>
      <p:grpSpPr>
        <a:xfrm>
          <a:off x="0" y="0"/>
          <a:ext cx="0" cy="0"/>
          <a:chOff x="0" y="0"/>
          <a:chExt cx="0" cy="0"/>
        </a:xfrm>
      </p:grpSpPr>
      <p:sp>
        <p:nvSpPr>
          <p:cNvPr id="1210" name="Google Shape;1210;p88"/>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8"/>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IT WORKS: CONSUMER</a:t>
            </a:r>
            <a:endParaRPr sz="800">
              <a:solidFill>
                <a:srgbClr val="FFFFFF"/>
              </a:solidFill>
              <a:latin typeface="Open Sans Light"/>
              <a:ea typeface="Open Sans Light"/>
              <a:cs typeface="Open Sans Light"/>
              <a:sym typeface="Open Sans Light"/>
            </a:endParaRPr>
          </a:p>
        </p:txBody>
      </p:sp>
      <p:grpSp>
        <p:nvGrpSpPr>
          <p:cNvPr id="1212" name="Google Shape;1212;p88"/>
          <p:cNvGrpSpPr/>
          <p:nvPr/>
        </p:nvGrpSpPr>
        <p:grpSpPr>
          <a:xfrm>
            <a:off x="3341125" y="912400"/>
            <a:ext cx="4481875" cy="3316500"/>
            <a:chOff x="304125" y="720300"/>
            <a:chExt cx="4481875" cy="3316500"/>
          </a:xfrm>
        </p:grpSpPr>
        <p:sp>
          <p:nvSpPr>
            <p:cNvPr id="1213" name="Google Shape;1213;p88"/>
            <p:cNvSpPr/>
            <p:nvPr/>
          </p:nvSpPr>
          <p:spPr>
            <a:xfrm>
              <a:off x="304125" y="720300"/>
              <a:ext cx="3180000" cy="3316500"/>
            </a:xfrm>
            <a:prstGeom prst="rect">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8"/>
            <p:cNvSpPr/>
            <p:nvPr/>
          </p:nvSpPr>
          <p:spPr>
            <a:xfrm>
              <a:off x="456525" y="872700"/>
              <a:ext cx="2899500" cy="391800"/>
            </a:xfrm>
            <a:prstGeom prst="rect">
              <a:avLst/>
            </a:prstGeom>
            <a:solidFill>
              <a:srgbClr val="A2C4C9"/>
            </a:solidFill>
            <a:ln w="28575"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Adapters</a:t>
              </a:r>
              <a:endParaRPr>
                <a:latin typeface="Roboto Slab"/>
                <a:ea typeface="Roboto Slab"/>
                <a:cs typeface="Roboto Slab"/>
                <a:sym typeface="Roboto Slab"/>
              </a:endParaRPr>
            </a:p>
          </p:txBody>
        </p:sp>
        <p:sp>
          <p:nvSpPr>
            <p:cNvPr id="1215" name="Google Shape;1215;p88"/>
            <p:cNvSpPr/>
            <p:nvPr/>
          </p:nvSpPr>
          <p:spPr>
            <a:xfrm>
              <a:off x="444375" y="1403925"/>
              <a:ext cx="2899500" cy="391800"/>
            </a:xfrm>
            <a:prstGeom prst="rect">
              <a:avLst/>
            </a:prstGeom>
            <a:solidFill>
              <a:srgbClr val="EAD1DC"/>
            </a:solidFill>
            <a:ln w="2857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Services</a:t>
              </a:r>
              <a:endParaRPr>
                <a:latin typeface="Roboto Slab"/>
                <a:ea typeface="Roboto Slab"/>
                <a:cs typeface="Roboto Slab"/>
                <a:sym typeface="Roboto Slab"/>
              </a:endParaRPr>
            </a:p>
          </p:txBody>
        </p:sp>
        <p:sp>
          <p:nvSpPr>
            <p:cNvPr id="1216" name="Google Shape;1216;p88"/>
            <p:cNvSpPr/>
            <p:nvPr/>
          </p:nvSpPr>
          <p:spPr>
            <a:xfrm>
              <a:off x="444375" y="1922100"/>
              <a:ext cx="1972500" cy="1415700"/>
            </a:xfrm>
            <a:prstGeom prst="rect">
              <a:avLst/>
            </a:prstGeom>
            <a:solidFill>
              <a:srgbClr val="B6D7A8"/>
            </a:solid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Domain</a:t>
              </a:r>
              <a:endParaRPr>
                <a:latin typeface="Roboto Slab"/>
                <a:ea typeface="Roboto Slab"/>
                <a:cs typeface="Roboto Slab"/>
                <a:sym typeface="Roboto Slab"/>
              </a:endParaRPr>
            </a:p>
          </p:txBody>
        </p:sp>
        <p:sp>
          <p:nvSpPr>
            <p:cNvPr id="1217" name="Google Shape;1217;p88"/>
            <p:cNvSpPr/>
            <p:nvPr/>
          </p:nvSpPr>
          <p:spPr>
            <a:xfrm>
              <a:off x="444375" y="3464175"/>
              <a:ext cx="1972500" cy="357600"/>
            </a:xfrm>
            <a:prstGeom prst="rect">
              <a:avLst/>
            </a:prstGeom>
            <a:solidFill>
              <a:srgbClr val="E6B8AF"/>
            </a:solidFill>
            <a:ln w="2857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Repositories</a:t>
              </a:r>
              <a:endParaRPr>
                <a:latin typeface="Roboto Slab"/>
                <a:ea typeface="Roboto Slab"/>
                <a:cs typeface="Roboto Slab"/>
                <a:sym typeface="Roboto Slab"/>
              </a:endParaRPr>
            </a:p>
          </p:txBody>
        </p:sp>
        <p:sp>
          <p:nvSpPr>
            <p:cNvPr id="1218" name="Google Shape;1218;p88"/>
            <p:cNvSpPr/>
            <p:nvPr/>
          </p:nvSpPr>
          <p:spPr>
            <a:xfrm rot="-5400000">
              <a:off x="2241225" y="2246400"/>
              <a:ext cx="1413900" cy="791400"/>
            </a:xfrm>
            <a:prstGeom prst="rect">
              <a:avLst/>
            </a:prstGeom>
            <a:solidFill>
              <a:srgbClr val="C9DAF8"/>
            </a:solid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Collaborators</a:t>
              </a:r>
              <a:endParaRPr>
                <a:latin typeface="Roboto Slab"/>
                <a:ea typeface="Roboto Slab"/>
                <a:cs typeface="Roboto Slab"/>
                <a:sym typeface="Roboto Slab"/>
              </a:endParaRPr>
            </a:p>
          </p:txBody>
        </p:sp>
        <p:sp>
          <p:nvSpPr>
            <p:cNvPr id="1219" name="Google Shape;1219;p88"/>
            <p:cNvSpPr/>
            <p:nvPr/>
          </p:nvSpPr>
          <p:spPr>
            <a:xfrm>
              <a:off x="3620800" y="1935150"/>
              <a:ext cx="1165200" cy="1413900"/>
            </a:xfrm>
            <a:prstGeom prst="rect">
              <a:avLst/>
            </a:prstGeom>
            <a:solidFill>
              <a:srgbClr val="C9DAF8"/>
            </a:solid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External Service</a:t>
              </a:r>
              <a:endParaRPr>
                <a:latin typeface="Roboto Slab"/>
                <a:ea typeface="Roboto Slab"/>
                <a:cs typeface="Roboto Slab"/>
                <a:sym typeface="Roboto Slab"/>
              </a:endParaRPr>
            </a:p>
          </p:txBody>
        </p:sp>
      </p:grpSp>
      <p:sp>
        <p:nvSpPr>
          <p:cNvPr id="1220" name="Google Shape;1220;p88"/>
          <p:cNvSpPr/>
          <p:nvPr/>
        </p:nvSpPr>
        <p:spPr>
          <a:xfrm>
            <a:off x="5511650" y="2059525"/>
            <a:ext cx="2380800" cy="1559700"/>
          </a:xfrm>
          <a:prstGeom prst="rect">
            <a:avLst/>
          </a:prstGeom>
          <a:solidFill>
            <a:srgbClr val="FFF191">
              <a:alpha val="42460"/>
            </a:srgbClr>
          </a:solidFill>
          <a:ln w="9525" cap="flat" cmpd="sng">
            <a:solidFill>
              <a:srgbClr val="F1C2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8"/>
          <p:cNvSpPr txBox="1">
            <a:spLocks noGrp="1"/>
          </p:cNvSpPr>
          <p:nvPr>
            <p:ph type="title"/>
          </p:nvPr>
        </p:nvSpPr>
        <p:spPr>
          <a:xfrm>
            <a:off x="543650" y="1377550"/>
            <a:ext cx="2869800" cy="1373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C396A"/>
              </a:buClr>
              <a:buFont typeface="Arial"/>
              <a:buNone/>
            </a:pPr>
            <a:r>
              <a:rPr lang="en" sz="2600">
                <a:solidFill>
                  <a:srgbClr val="434343"/>
                </a:solidFill>
              </a:rPr>
              <a:t>Scope of consumer test</a:t>
            </a:r>
            <a:endParaRPr sz="2600" i="0" u="none" strike="noStrike" cap="none">
              <a:solidFill>
                <a:srgbClr val="434343"/>
              </a:solidFill>
              <a:latin typeface="Roboto Slab"/>
              <a:ea typeface="Roboto Slab"/>
              <a:cs typeface="Roboto Slab"/>
              <a:sym typeface="Roboto Slab"/>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5"/>
        <p:cNvGrpSpPr/>
        <p:nvPr/>
      </p:nvGrpSpPr>
      <p:grpSpPr>
        <a:xfrm>
          <a:off x="0" y="0"/>
          <a:ext cx="0" cy="0"/>
          <a:chOff x="0" y="0"/>
          <a:chExt cx="0" cy="0"/>
        </a:xfrm>
      </p:grpSpPr>
      <p:sp>
        <p:nvSpPr>
          <p:cNvPr id="1226" name="Google Shape;1226;p89"/>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9"/>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IT WORKS: PROVIDER</a:t>
            </a:r>
            <a:endParaRPr sz="800">
              <a:solidFill>
                <a:srgbClr val="FFFFFF"/>
              </a:solidFill>
              <a:latin typeface="Open Sans Light"/>
              <a:ea typeface="Open Sans Light"/>
              <a:cs typeface="Open Sans Light"/>
              <a:sym typeface="Open Sans Light"/>
            </a:endParaRPr>
          </a:p>
        </p:txBody>
      </p:sp>
      <p:sp>
        <p:nvSpPr>
          <p:cNvPr id="1228" name="Google Shape;1228;p89"/>
          <p:cNvSpPr/>
          <p:nvPr/>
        </p:nvSpPr>
        <p:spPr>
          <a:xfrm>
            <a:off x="3341125" y="912400"/>
            <a:ext cx="3180000" cy="3316500"/>
          </a:xfrm>
          <a:prstGeom prst="rect">
            <a:avLst/>
          </a:prstGeom>
          <a:noFill/>
          <a:ln w="2857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9"/>
          <p:cNvSpPr/>
          <p:nvPr/>
        </p:nvSpPr>
        <p:spPr>
          <a:xfrm rot="10800000">
            <a:off x="4974250" y="1591200"/>
            <a:ext cx="332400" cy="2187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9"/>
          <p:cNvSpPr txBox="1">
            <a:spLocks noGrp="1"/>
          </p:cNvSpPr>
          <p:nvPr>
            <p:ph type="title"/>
          </p:nvPr>
        </p:nvSpPr>
        <p:spPr>
          <a:xfrm>
            <a:off x="543650" y="1377550"/>
            <a:ext cx="2869800" cy="1373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C396A"/>
              </a:buClr>
              <a:buFont typeface="Arial"/>
              <a:buNone/>
            </a:pPr>
            <a:r>
              <a:rPr lang="en" sz="2600">
                <a:solidFill>
                  <a:srgbClr val="434343"/>
                </a:solidFill>
              </a:rPr>
              <a:t>Scope of Provider Test</a:t>
            </a:r>
            <a:endParaRPr sz="2600">
              <a:solidFill>
                <a:srgbClr val="434343"/>
              </a:solidFill>
            </a:endParaRPr>
          </a:p>
        </p:txBody>
      </p:sp>
      <p:sp>
        <p:nvSpPr>
          <p:cNvPr id="1231" name="Google Shape;1231;p89"/>
          <p:cNvSpPr/>
          <p:nvPr/>
        </p:nvSpPr>
        <p:spPr>
          <a:xfrm>
            <a:off x="3493525" y="1064800"/>
            <a:ext cx="2899500" cy="391800"/>
          </a:xfrm>
          <a:prstGeom prst="rect">
            <a:avLst/>
          </a:prstGeom>
          <a:solidFill>
            <a:srgbClr val="A2C4C9"/>
          </a:solidFill>
          <a:ln w="28575"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Adapters</a:t>
            </a:r>
            <a:endParaRPr>
              <a:latin typeface="Roboto Slab"/>
              <a:ea typeface="Roboto Slab"/>
              <a:cs typeface="Roboto Slab"/>
              <a:sym typeface="Roboto Slab"/>
            </a:endParaRPr>
          </a:p>
        </p:txBody>
      </p:sp>
      <p:cxnSp>
        <p:nvCxnSpPr>
          <p:cNvPr id="1232" name="Google Shape;1232;p89"/>
          <p:cNvCxnSpPr/>
          <p:nvPr/>
        </p:nvCxnSpPr>
        <p:spPr>
          <a:xfrm flipH="1">
            <a:off x="5985175" y="1973350"/>
            <a:ext cx="5400" cy="160500"/>
          </a:xfrm>
          <a:prstGeom prst="straightConnector1">
            <a:avLst/>
          </a:prstGeom>
          <a:noFill/>
          <a:ln w="28575" cap="flat" cmpd="sng">
            <a:solidFill>
              <a:srgbClr val="A64D79"/>
            </a:solidFill>
            <a:prstDash val="solid"/>
            <a:round/>
            <a:headEnd type="none" w="med" len="med"/>
            <a:tailEnd type="none" w="med" len="med"/>
          </a:ln>
        </p:spPr>
      </p:cxnSp>
      <p:sp>
        <p:nvSpPr>
          <p:cNvPr id="1233" name="Google Shape;1233;p89"/>
          <p:cNvSpPr/>
          <p:nvPr/>
        </p:nvSpPr>
        <p:spPr>
          <a:xfrm>
            <a:off x="3481375" y="1596025"/>
            <a:ext cx="2899500" cy="391800"/>
          </a:xfrm>
          <a:prstGeom prst="rect">
            <a:avLst/>
          </a:prstGeom>
          <a:solidFill>
            <a:srgbClr val="EAD1DC"/>
          </a:solidFill>
          <a:ln w="28575"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Services</a:t>
            </a:r>
            <a:endParaRPr>
              <a:latin typeface="Roboto Slab"/>
              <a:ea typeface="Roboto Slab"/>
              <a:cs typeface="Roboto Slab"/>
              <a:sym typeface="Roboto Slab"/>
            </a:endParaRPr>
          </a:p>
        </p:txBody>
      </p:sp>
      <p:sp>
        <p:nvSpPr>
          <p:cNvPr id="1234" name="Google Shape;1234;p89"/>
          <p:cNvSpPr/>
          <p:nvPr/>
        </p:nvSpPr>
        <p:spPr>
          <a:xfrm>
            <a:off x="3481375" y="2114200"/>
            <a:ext cx="1972500" cy="1413900"/>
          </a:xfrm>
          <a:prstGeom prst="rect">
            <a:avLst/>
          </a:prstGeom>
          <a:solidFill>
            <a:srgbClr val="B6D7A8"/>
          </a:solid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Domain</a:t>
            </a:r>
            <a:endParaRPr>
              <a:latin typeface="Roboto Slab"/>
              <a:ea typeface="Roboto Slab"/>
              <a:cs typeface="Roboto Slab"/>
              <a:sym typeface="Roboto Slab"/>
            </a:endParaRPr>
          </a:p>
        </p:txBody>
      </p:sp>
      <p:sp>
        <p:nvSpPr>
          <p:cNvPr id="1235" name="Google Shape;1235;p89"/>
          <p:cNvSpPr/>
          <p:nvPr/>
        </p:nvSpPr>
        <p:spPr>
          <a:xfrm>
            <a:off x="3481375" y="3656275"/>
            <a:ext cx="1972500" cy="357600"/>
          </a:xfrm>
          <a:prstGeom prst="rect">
            <a:avLst/>
          </a:prstGeom>
          <a:solidFill>
            <a:srgbClr val="E6B8AF"/>
          </a:solidFill>
          <a:ln w="2857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Repositories</a:t>
            </a:r>
            <a:endParaRPr>
              <a:latin typeface="Roboto Slab"/>
              <a:ea typeface="Roboto Slab"/>
              <a:cs typeface="Roboto Slab"/>
              <a:sym typeface="Roboto Slab"/>
            </a:endParaRPr>
          </a:p>
        </p:txBody>
      </p:sp>
      <p:sp>
        <p:nvSpPr>
          <p:cNvPr id="1236" name="Google Shape;1236;p89"/>
          <p:cNvSpPr/>
          <p:nvPr/>
        </p:nvSpPr>
        <p:spPr>
          <a:xfrm rot="-5400000">
            <a:off x="5278225" y="2911225"/>
            <a:ext cx="1413900" cy="791400"/>
          </a:xfrm>
          <a:prstGeom prst="rect">
            <a:avLst/>
          </a:prstGeom>
          <a:solidFill>
            <a:srgbClr val="C9DAF8"/>
          </a:solid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Collaborators</a:t>
            </a:r>
            <a:endParaRPr>
              <a:latin typeface="Roboto Slab"/>
              <a:ea typeface="Roboto Slab"/>
              <a:cs typeface="Roboto Slab"/>
              <a:sym typeface="Roboto Slab"/>
            </a:endParaRPr>
          </a:p>
        </p:txBody>
      </p:sp>
      <p:sp>
        <p:nvSpPr>
          <p:cNvPr id="1237" name="Google Shape;1237;p89"/>
          <p:cNvSpPr/>
          <p:nvPr/>
        </p:nvSpPr>
        <p:spPr>
          <a:xfrm>
            <a:off x="5589475" y="2133850"/>
            <a:ext cx="791400" cy="391800"/>
          </a:xfrm>
          <a:prstGeom prst="rect">
            <a:avLst/>
          </a:prstGeom>
          <a:solidFill>
            <a:srgbClr val="C9DAF8"/>
          </a:solid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mock</a:t>
            </a:r>
            <a:endParaRPr>
              <a:latin typeface="Roboto Slab"/>
              <a:ea typeface="Roboto Slab"/>
              <a:cs typeface="Roboto Slab"/>
              <a:sym typeface="Roboto Slab"/>
            </a:endParaRPr>
          </a:p>
        </p:txBody>
      </p:sp>
      <p:sp>
        <p:nvSpPr>
          <p:cNvPr id="1238" name="Google Shape;1238;p89"/>
          <p:cNvSpPr/>
          <p:nvPr/>
        </p:nvSpPr>
        <p:spPr>
          <a:xfrm>
            <a:off x="3481375" y="4359838"/>
            <a:ext cx="1972500" cy="357600"/>
          </a:xfrm>
          <a:prstGeom prst="rect">
            <a:avLst/>
          </a:prstGeom>
          <a:solidFill>
            <a:srgbClr val="E6B8AF"/>
          </a:solidFill>
          <a:ln w="2857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Slab"/>
                <a:ea typeface="Roboto Slab"/>
                <a:cs typeface="Roboto Slab"/>
                <a:sym typeface="Roboto Slab"/>
              </a:rPr>
              <a:t>In-memory database</a:t>
            </a:r>
            <a:endParaRPr>
              <a:latin typeface="Roboto Slab"/>
              <a:ea typeface="Roboto Slab"/>
              <a:cs typeface="Roboto Slab"/>
              <a:sym typeface="Roboto Slab"/>
            </a:endParaRPr>
          </a:p>
        </p:txBody>
      </p:sp>
      <p:cxnSp>
        <p:nvCxnSpPr>
          <p:cNvPr id="1239" name="Google Shape;1239;p89"/>
          <p:cNvCxnSpPr>
            <a:stCxn id="1238" idx="0"/>
          </p:cNvCxnSpPr>
          <p:nvPr/>
        </p:nvCxnSpPr>
        <p:spPr>
          <a:xfrm rot="10800000">
            <a:off x="4467625" y="4012438"/>
            <a:ext cx="0" cy="347400"/>
          </a:xfrm>
          <a:prstGeom prst="straightConnector1">
            <a:avLst/>
          </a:prstGeom>
          <a:noFill/>
          <a:ln w="28575" cap="flat" cmpd="sng">
            <a:solidFill>
              <a:srgbClr val="A61C00"/>
            </a:solidFill>
            <a:prstDash val="solid"/>
            <a:round/>
            <a:headEnd type="none" w="med" len="med"/>
            <a:tailEnd type="none" w="med" len="med"/>
          </a:ln>
        </p:spPr>
      </p:cxnSp>
      <p:sp>
        <p:nvSpPr>
          <p:cNvPr id="1240" name="Google Shape;1240;p89"/>
          <p:cNvSpPr/>
          <p:nvPr/>
        </p:nvSpPr>
        <p:spPr>
          <a:xfrm>
            <a:off x="3402025" y="977325"/>
            <a:ext cx="3069900" cy="3152400"/>
          </a:xfrm>
          <a:prstGeom prst="rect">
            <a:avLst/>
          </a:prstGeom>
          <a:solidFill>
            <a:srgbClr val="FFF191">
              <a:alpha val="42460"/>
            </a:srgbClr>
          </a:solidFill>
          <a:ln w="9525" cap="flat" cmpd="sng">
            <a:solidFill>
              <a:srgbClr val="F1C2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18"/>
        <p:cNvGrpSpPr/>
        <p:nvPr/>
      </p:nvGrpSpPr>
      <p:grpSpPr>
        <a:xfrm>
          <a:off x="0" y="0"/>
          <a:ext cx="0" cy="0"/>
          <a:chOff x="0" y="0"/>
          <a:chExt cx="0" cy="0"/>
        </a:xfrm>
      </p:grpSpPr>
      <p:sp>
        <p:nvSpPr>
          <p:cNvPr id="1319" name="Google Shape;1319;p96"/>
          <p:cNvSpPr txBox="1"/>
          <p:nvPr/>
        </p:nvSpPr>
        <p:spPr>
          <a:xfrm>
            <a:off x="125" y="382375"/>
            <a:ext cx="9144000" cy="402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dirty="0">
                <a:solidFill>
                  <a:srgbClr val="F3F3F3"/>
                </a:solidFill>
                <a:latin typeface="Open Sans"/>
                <a:ea typeface="Open Sans"/>
                <a:cs typeface="Open Sans"/>
                <a:sym typeface="Open Sans"/>
              </a:rPr>
              <a:t>HOW IT WORKS</a:t>
            </a:r>
            <a:endParaRPr sz="1800" dirty="0">
              <a:solidFill>
                <a:srgbClr val="F3F3F3"/>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dirty="0">
                <a:solidFill>
                  <a:srgbClr val="F3F3F3"/>
                </a:solidFill>
                <a:latin typeface="Open Sans"/>
                <a:ea typeface="Open Sans"/>
                <a:cs typeface="Open Sans"/>
                <a:sym typeface="Open Sans"/>
              </a:rPr>
              <a:t>(bi-directional contracts - </a:t>
            </a:r>
            <a:r>
              <a:rPr lang="en" sz="1000" b="1" dirty="0" err="1">
                <a:solidFill>
                  <a:srgbClr val="F3F3F3"/>
                </a:solidFill>
                <a:latin typeface="Open Sans"/>
                <a:ea typeface="Open Sans"/>
                <a:cs typeface="Open Sans"/>
                <a:sym typeface="Open Sans"/>
              </a:rPr>
              <a:t>PactFlow</a:t>
            </a:r>
            <a:r>
              <a:rPr lang="en" sz="1000" b="1" dirty="0">
                <a:solidFill>
                  <a:srgbClr val="F3F3F3"/>
                </a:solidFill>
                <a:latin typeface="Open Sans"/>
                <a:ea typeface="Open Sans"/>
                <a:cs typeface="Open Sans"/>
                <a:sym typeface="Open Sans"/>
              </a:rPr>
              <a:t> only feature</a:t>
            </a:r>
            <a:r>
              <a:rPr lang="en" sz="1000" dirty="0">
                <a:solidFill>
                  <a:srgbClr val="F3F3F3"/>
                </a:solidFill>
                <a:latin typeface="Open Sans"/>
                <a:ea typeface="Open Sans"/>
                <a:cs typeface="Open Sans"/>
                <a:sym typeface="Open Sans"/>
              </a:rPr>
              <a:t>)</a:t>
            </a:r>
            <a:endParaRPr sz="1000" dirty="0">
              <a:solidFill>
                <a:srgbClr val="F3F3F3"/>
              </a:solidFill>
              <a:latin typeface="Open Sans"/>
              <a:ea typeface="Open Sans"/>
              <a:cs typeface="Open Sans"/>
              <a:sym typeface="Open Sans"/>
            </a:endParaRPr>
          </a:p>
        </p:txBody>
      </p:sp>
      <p:sp>
        <p:nvSpPr>
          <p:cNvPr id="1324" name="Google Shape;1324;p96"/>
          <p:cNvSpPr txBox="1"/>
          <p:nvPr/>
        </p:nvSpPr>
        <p:spPr>
          <a:xfrm>
            <a:off x="572250" y="888975"/>
            <a:ext cx="71619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Clr>
                <a:srgbClr val="000000"/>
              </a:buClr>
              <a:buSzPts val="1100"/>
              <a:buFont typeface="Arial"/>
              <a:buNone/>
            </a:pPr>
            <a:endParaRPr sz="1800" i="1">
              <a:solidFill>
                <a:srgbClr val="2DCBB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7"/>
        <p:cNvGrpSpPr/>
        <p:nvPr/>
      </p:nvGrpSpPr>
      <p:grpSpPr>
        <a:xfrm>
          <a:off x="0" y="0"/>
          <a:ext cx="0" cy="0"/>
          <a:chOff x="0" y="0"/>
          <a:chExt cx="0" cy="0"/>
        </a:xfrm>
      </p:grpSpPr>
      <p:sp>
        <p:nvSpPr>
          <p:cNvPr id="198" name="Google Shape;198;p37"/>
          <p:cNvSpPr txBox="1"/>
          <p:nvPr/>
        </p:nvSpPr>
        <p:spPr>
          <a:xfrm>
            <a:off x="601375" y="704000"/>
            <a:ext cx="8132100" cy="126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dirty="0">
                <a:solidFill>
                  <a:srgbClr val="FFFFFF"/>
                </a:solidFill>
                <a:latin typeface="Open Sans"/>
                <a:ea typeface="Open Sans"/>
                <a:cs typeface="Open Sans"/>
                <a:sym typeface="Open Sans"/>
              </a:rPr>
              <a:t>The numbers</a:t>
            </a:r>
            <a:endParaRPr sz="3000" dirty="0">
              <a:solidFill>
                <a:srgbClr val="FFFFFF"/>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2000" dirty="0">
                <a:solidFill>
                  <a:srgbClr val="ED7D31"/>
                </a:solidFill>
                <a:latin typeface="Open Sans Light"/>
                <a:ea typeface="Open Sans Light"/>
                <a:cs typeface="Open Sans Light"/>
                <a:sym typeface="Open Sans Light"/>
              </a:rPr>
              <a:t>Four key indicators of high performing organisations</a:t>
            </a:r>
            <a:r>
              <a:rPr lang="en" sz="2000" baseline="30000" dirty="0">
                <a:solidFill>
                  <a:srgbClr val="ED7D31"/>
                </a:solidFill>
                <a:latin typeface="Open Sans Light"/>
                <a:ea typeface="Open Sans Light"/>
                <a:cs typeface="Open Sans Light"/>
                <a:sym typeface="Open Sans Light"/>
              </a:rPr>
              <a:t>1</a:t>
            </a:r>
            <a:endParaRPr sz="2400" baseline="30000">
              <a:solidFill>
                <a:srgbClr val="ED7D31"/>
              </a:solidFill>
              <a:latin typeface="Open Sans Light"/>
              <a:ea typeface="Open Sans Light"/>
              <a:cs typeface="Open Sans Light"/>
            </a:endParaRPr>
          </a:p>
        </p:txBody>
      </p:sp>
      <p:pic>
        <p:nvPicPr>
          <p:cNvPr id="199" name="Google Shape;199;p37"/>
          <p:cNvPicPr preferRelativeResize="0"/>
          <p:nvPr/>
        </p:nvPicPr>
        <p:blipFill>
          <a:blip r:embed="rId3">
            <a:alphaModFix/>
          </a:blip>
          <a:stretch>
            <a:fillRect/>
          </a:stretch>
        </p:blipFill>
        <p:spPr>
          <a:xfrm>
            <a:off x="7827500" y="316500"/>
            <a:ext cx="1316500" cy="2245800"/>
          </a:xfrm>
          <a:prstGeom prst="rect">
            <a:avLst/>
          </a:prstGeom>
          <a:noFill/>
          <a:ln>
            <a:noFill/>
          </a:ln>
        </p:spPr>
      </p:pic>
      <p:sp>
        <p:nvSpPr>
          <p:cNvPr id="200" name="Google Shape;200;p37"/>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7"/>
          <p:cNvSpPr txBox="1"/>
          <p:nvPr/>
        </p:nvSpPr>
        <p:spPr>
          <a:xfrm>
            <a:off x="613025" y="1672600"/>
            <a:ext cx="8211600" cy="208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b="1">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None/>
            </a:pPr>
            <a:r>
              <a:rPr lang="en" sz="1200">
                <a:solidFill>
                  <a:srgbClr val="F3F3F3"/>
                </a:solidFill>
                <a:latin typeface="Open Sans"/>
                <a:ea typeface="Open Sans"/>
                <a:cs typeface="Open Sans"/>
                <a:sym typeface="Open Sans"/>
              </a:rPr>
              <a:t> </a:t>
            </a:r>
            <a:endParaRPr sz="1200">
              <a:solidFill>
                <a:srgbClr val="F3F3F3"/>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200">
                <a:solidFill>
                  <a:srgbClr val="F3F3F3"/>
                </a:solidFill>
                <a:latin typeface="Open Sans"/>
                <a:ea typeface="Open Sans"/>
                <a:cs typeface="Open Sans"/>
                <a:sym typeface="Open Sans"/>
              </a:rPr>
              <a:t>    Need &lt; 1 day </a:t>
            </a:r>
            <a:r>
              <a:rPr lang="en" sz="1200" b="1">
                <a:solidFill>
                  <a:srgbClr val="F3F3F3"/>
                </a:solidFill>
                <a:latin typeface="Open Sans"/>
                <a:ea typeface="Open Sans"/>
                <a:cs typeface="Open Sans"/>
                <a:sym typeface="Open Sans"/>
              </a:rPr>
              <a:t>lead time </a:t>
            </a:r>
            <a:r>
              <a:rPr lang="en" sz="1200">
                <a:solidFill>
                  <a:srgbClr val="F3F3F3"/>
                </a:solidFill>
                <a:latin typeface="Open Sans"/>
                <a:ea typeface="Open Sans"/>
                <a:cs typeface="Open Sans"/>
                <a:sym typeface="Open Sans"/>
              </a:rPr>
              <a:t>for changes  = </a:t>
            </a:r>
            <a:r>
              <a:rPr lang="en" sz="1200" b="1">
                <a:solidFill>
                  <a:srgbClr val="F3F3F3"/>
                </a:solidFill>
                <a:latin typeface="Open Sans"/>
                <a:ea typeface="Open Sans"/>
                <a:cs typeface="Open Sans"/>
                <a:sym typeface="Open Sans"/>
              </a:rPr>
              <a:t>106x</a:t>
            </a:r>
            <a:r>
              <a:rPr lang="en" sz="1200">
                <a:solidFill>
                  <a:srgbClr val="F3F3F3"/>
                </a:solidFill>
                <a:latin typeface="Open Sans"/>
                <a:ea typeface="Open Sans"/>
                <a:cs typeface="Open Sans"/>
                <a:sym typeface="Open Sans"/>
              </a:rPr>
              <a:t> faster time from commit -&gt; deploy</a:t>
            </a:r>
            <a:endParaRPr sz="1200">
              <a:solidFill>
                <a:srgbClr val="F3F3F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200">
              <a:solidFill>
                <a:srgbClr val="F3F3F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200">
              <a:solidFill>
                <a:srgbClr val="F3F3F3"/>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200">
                <a:solidFill>
                  <a:srgbClr val="F3F3F3"/>
                </a:solidFill>
                <a:latin typeface="Open Sans"/>
                <a:ea typeface="Open Sans"/>
                <a:cs typeface="Open Sans"/>
                <a:sym typeface="Open Sans"/>
              </a:rPr>
              <a:t>    Are able to </a:t>
            </a:r>
            <a:r>
              <a:rPr lang="en" sz="1200" b="1">
                <a:solidFill>
                  <a:srgbClr val="F3F3F3"/>
                </a:solidFill>
                <a:latin typeface="Open Sans"/>
                <a:ea typeface="Open Sans"/>
                <a:cs typeface="Open Sans"/>
                <a:sym typeface="Open Sans"/>
              </a:rPr>
              <a:t>deploy</a:t>
            </a:r>
            <a:r>
              <a:rPr lang="en" sz="1200">
                <a:solidFill>
                  <a:srgbClr val="F3F3F3"/>
                </a:solidFill>
                <a:latin typeface="Open Sans"/>
                <a:ea typeface="Open Sans"/>
                <a:cs typeface="Open Sans"/>
                <a:sym typeface="Open Sans"/>
              </a:rPr>
              <a:t> on demand  = </a:t>
            </a:r>
            <a:r>
              <a:rPr lang="en" sz="1200" b="1">
                <a:solidFill>
                  <a:srgbClr val="F3F3F3"/>
                </a:solidFill>
                <a:latin typeface="Open Sans"/>
                <a:ea typeface="Open Sans"/>
                <a:cs typeface="Open Sans"/>
                <a:sym typeface="Open Sans"/>
              </a:rPr>
              <a:t>208x</a:t>
            </a:r>
            <a:r>
              <a:rPr lang="en" sz="1200">
                <a:solidFill>
                  <a:srgbClr val="F3F3F3"/>
                </a:solidFill>
                <a:latin typeface="Open Sans"/>
                <a:ea typeface="Open Sans"/>
                <a:cs typeface="Open Sans"/>
                <a:sym typeface="Open Sans"/>
              </a:rPr>
              <a:t> more deployments</a:t>
            </a:r>
            <a:endParaRPr sz="1200">
              <a:solidFill>
                <a:srgbClr val="F3F3F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200">
              <a:solidFill>
                <a:srgbClr val="F3F3F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200">
              <a:solidFill>
                <a:srgbClr val="F3F3F3"/>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200">
                <a:solidFill>
                  <a:srgbClr val="F3F3F3"/>
                </a:solidFill>
                <a:latin typeface="Open Sans"/>
                <a:ea typeface="Open Sans"/>
                <a:cs typeface="Open Sans"/>
                <a:sym typeface="Open Sans"/>
              </a:rPr>
              <a:t>    Have </a:t>
            </a:r>
            <a:r>
              <a:rPr lang="en" sz="1200" b="1">
                <a:solidFill>
                  <a:srgbClr val="F3F3F3"/>
                </a:solidFill>
                <a:latin typeface="Open Sans"/>
                <a:ea typeface="Open Sans"/>
                <a:cs typeface="Open Sans"/>
                <a:sym typeface="Open Sans"/>
              </a:rPr>
              <a:t>change failures</a:t>
            </a:r>
            <a:r>
              <a:rPr lang="en" sz="1200">
                <a:solidFill>
                  <a:srgbClr val="F3F3F3"/>
                </a:solidFill>
                <a:latin typeface="Open Sans"/>
                <a:ea typeface="Open Sans"/>
                <a:cs typeface="Open Sans"/>
                <a:sym typeface="Open Sans"/>
              </a:rPr>
              <a:t> rates &lt; 15% = </a:t>
            </a:r>
            <a:r>
              <a:rPr lang="en" sz="1200" b="1">
                <a:solidFill>
                  <a:srgbClr val="F3F3F3"/>
                </a:solidFill>
                <a:latin typeface="Open Sans"/>
                <a:ea typeface="Open Sans"/>
                <a:cs typeface="Open Sans"/>
                <a:sym typeface="Open Sans"/>
              </a:rPr>
              <a:t>7x</a:t>
            </a:r>
            <a:r>
              <a:rPr lang="en" sz="1200">
                <a:solidFill>
                  <a:srgbClr val="F3F3F3"/>
                </a:solidFill>
                <a:latin typeface="Open Sans"/>
                <a:ea typeface="Open Sans"/>
                <a:cs typeface="Open Sans"/>
                <a:sym typeface="Open Sans"/>
              </a:rPr>
              <a:t> lower change failure rates</a:t>
            </a:r>
            <a:endParaRPr sz="1200">
              <a:solidFill>
                <a:srgbClr val="F3F3F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200">
              <a:solidFill>
                <a:srgbClr val="F3F3F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1200">
              <a:solidFill>
                <a:srgbClr val="F3F3F3"/>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200">
                <a:solidFill>
                  <a:srgbClr val="F3F3F3"/>
                </a:solidFill>
                <a:latin typeface="Open Sans"/>
                <a:ea typeface="Open Sans"/>
                <a:cs typeface="Open Sans"/>
                <a:sym typeface="Open Sans"/>
              </a:rPr>
              <a:t>    Can </a:t>
            </a:r>
            <a:r>
              <a:rPr lang="en" sz="1200" b="1">
                <a:solidFill>
                  <a:srgbClr val="F3F3F3"/>
                </a:solidFill>
                <a:latin typeface="Open Sans"/>
                <a:ea typeface="Open Sans"/>
                <a:cs typeface="Open Sans"/>
                <a:sym typeface="Open Sans"/>
              </a:rPr>
              <a:t>restore services</a:t>
            </a:r>
            <a:r>
              <a:rPr lang="en" sz="1200">
                <a:solidFill>
                  <a:srgbClr val="F3F3F3"/>
                </a:solidFill>
                <a:latin typeface="Open Sans"/>
                <a:ea typeface="Open Sans"/>
                <a:cs typeface="Open Sans"/>
                <a:sym typeface="Open Sans"/>
              </a:rPr>
              <a:t> within 1 hour = </a:t>
            </a:r>
            <a:r>
              <a:rPr lang="en" sz="1200" b="1">
                <a:solidFill>
                  <a:srgbClr val="F3F3F3"/>
                </a:solidFill>
                <a:latin typeface="Open Sans"/>
                <a:ea typeface="Open Sans"/>
                <a:cs typeface="Open Sans"/>
                <a:sym typeface="Open Sans"/>
              </a:rPr>
              <a:t>2604x</a:t>
            </a:r>
            <a:r>
              <a:rPr lang="en" sz="1200">
                <a:solidFill>
                  <a:srgbClr val="F3F3F3"/>
                </a:solidFill>
                <a:latin typeface="Open Sans"/>
                <a:ea typeface="Open Sans"/>
                <a:cs typeface="Open Sans"/>
                <a:sym typeface="Open Sans"/>
              </a:rPr>
              <a:t> faster MTTR</a:t>
            </a:r>
            <a:endParaRPr b="1">
              <a:solidFill>
                <a:srgbClr val="F3F3F3"/>
              </a:solidFill>
              <a:latin typeface="Open Sans"/>
              <a:ea typeface="Open Sans"/>
              <a:cs typeface="Open Sans"/>
              <a:sym typeface="Open Sans"/>
            </a:endParaRPr>
          </a:p>
        </p:txBody>
      </p:sp>
      <p:sp>
        <p:nvSpPr>
          <p:cNvPr id="202" name="Google Shape;202;p37"/>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BACKGROUND</a:t>
            </a:r>
            <a:endParaRPr sz="800">
              <a:solidFill>
                <a:srgbClr val="FFFFFF"/>
              </a:solidFill>
              <a:latin typeface="Open Sans Light"/>
              <a:ea typeface="Open Sans Light"/>
              <a:cs typeface="Open Sans Light"/>
              <a:sym typeface="Open Sans Light"/>
            </a:endParaRPr>
          </a:p>
        </p:txBody>
      </p:sp>
      <p:sp>
        <p:nvSpPr>
          <p:cNvPr id="207" name="Google Shape;207;p37"/>
          <p:cNvSpPr txBox="1"/>
          <p:nvPr/>
        </p:nvSpPr>
        <p:spPr>
          <a:xfrm>
            <a:off x="460625" y="4659625"/>
            <a:ext cx="6573900" cy="581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800" baseline="30000">
                <a:solidFill>
                  <a:schemeClr val="lt1"/>
                </a:solidFill>
                <a:latin typeface="Open Sans Light"/>
                <a:ea typeface="Open Sans Light"/>
                <a:cs typeface="Open Sans Light"/>
                <a:sym typeface="Open Sans Light"/>
              </a:rPr>
              <a:t>1</a:t>
            </a:r>
            <a:r>
              <a:rPr lang="en" sz="800">
                <a:solidFill>
                  <a:schemeClr val="lt1"/>
                </a:solidFill>
                <a:latin typeface="Open Sans Light"/>
                <a:ea typeface="Open Sans Light"/>
                <a:cs typeface="Open Sans Light"/>
                <a:sym typeface="Open Sans Light"/>
              </a:rPr>
              <a:t> Data from the DORA 2019 State of DevOps </a:t>
            </a:r>
            <a:r>
              <a:rPr lang="en" sz="800" u="sng">
                <a:solidFill>
                  <a:schemeClr val="hlink"/>
                </a:solidFill>
                <a:latin typeface="Open Sans Light"/>
                <a:ea typeface="Open Sans Light"/>
                <a:cs typeface="Open Sans Light"/>
                <a:sym typeface="Open Sans Light"/>
                <a:hlinkClick r:id="rId4"/>
              </a:rPr>
              <a:t>report</a:t>
            </a:r>
            <a:endParaRPr sz="800">
              <a:solidFill>
                <a:schemeClr val="lt1"/>
              </a:solidFill>
              <a:latin typeface="Open Sans Light"/>
              <a:ea typeface="Open Sans Light"/>
              <a:cs typeface="Open Sans Light"/>
              <a:sym typeface="Open Sans Light"/>
            </a:endParaRPr>
          </a:p>
        </p:txBody>
      </p:sp>
      <p:pic>
        <p:nvPicPr>
          <p:cNvPr id="208" name="Google Shape;208;p37"/>
          <p:cNvPicPr preferRelativeResize="0"/>
          <p:nvPr/>
        </p:nvPicPr>
        <p:blipFill>
          <a:blip r:embed="rId5">
            <a:alphaModFix/>
          </a:blip>
          <a:stretch>
            <a:fillRect/>
          </a:stretch>
        </p:blipFill>
        <p:spPr>
          <a:xfrm>
            <a:off x="689700" y="3331548"/>
            <a:ext cx="401350" cy="377783"/>
          </a:xfrm>
          <a:prstGeom prst="rect">
            <a:avLst/>
          </a:prstGeom>
          <a:noFill/>
          <a:ln>
            <a:noFill/>
          </a:ln>
        </p:spPr>
      </p:pic>
      <p:pic>
        <p:nvPicPr>
          <p:cNvPr id="209" name="Google Shape;209;p37"/>
          <p:cNvPicPr preferRelativeResize="0"/>
          <p:nvPr/>
        </p:nvPicPr>
        <p:blipFill>
          <a:blip r:embed="rId6">
            <a:alphaModFix/>
          </a:blip>
          <a:stretch>
            <a:fillRect/>
          </a:stretch>
        </p:blipFill>
        <p:spPr>
          <a:xfrm>
            <a:off x="689697" y="2130097"/>
            <a:ext cx="401354" cy="372387"/>
          </a:xfrm>
          <a:prstGeom prst="rect">
            <a:avLst/>
          </a:prstGeom>
          <a:noFill/>
          <a:ln>
            <a:noFill/>
          </a:ln>
        </p:spPr>
      </p:pic>
      <p:pic>
        <p:nvPicPr>
          <p:cNvPr id="210" name="Google Shape;210;p37"/>
          <p:cNvPicPr preferRelativeResize="0"/>
          <p:nvPr/>
        </p:nvPicPr>
        <p:blipFill>
          <a:blip r:embed="rId7">
            <a:alphaModFix/>
          </a:blip>
          <a:stretch>
            <a:fillRect/>
          </a:stretch>
        </p:blipFill>
        <p:spPr>
          <a:xfrm>
            <a:off x="689701" y="2720475"/>
            <a:ext cx="401350" cy="393068"/>
          </a:xfrm>
          <a:prstGeom prst="rect">
            <a:avLst/>
          </a:prstGeom>
          <a:noFill/>
          <a:ln>
            <a:noFill/>
          </a:ln>
        </p:spPr>
      </p:pic>
      <p:pic>
        <p:nvPicPr>
          <p:cNvPr id="211" name="Google Shape;211;p37"/>
          <p:cNvPicPr preferRelativeResize="0"/>
          <p:nvPr/>
        </p:nvPicPr>
        <p:blipFill>
          <a:blip r:embed="rId8">
            <a:alphaModFix/>
          </a:blip>
          <a:stretch>
            <a:fillRect/>
          </a:stretch>
        </p:blipFill>
        <p:spPr>
          <a:xfrm>
            <a:off x="689700" y="4001775"/>
            <a:ext cx="401349" cy="368120"/>
          </a:xfrm>
          <a:prstGeom prst="rect">
            <a:avLst/>
          </a:prstGeom>
          <a:noFill/>
          <a:ln>
            <a:noFill/>
          </a:ln>
        </p:spPr>
      </p:pic>
      <p:pic>
        <p:nvPicPr>
          <p:cNvPr id="3" name="Picture 2" descr="A black and white sign with white text&#10;&#10;Description automatically generated">
            <a:extLst>
              <a:ext uri="{FF2B5EF4-FFF2-40B4-BE49-F238E27FC236}">
                <a16:creationId xmlns:a16="http://schemas.microsoft.com/office/drawing/2014/main" id="{9B339C82-5D09-B54D-A936-001DA092E2DF}"/>
              </a:ext>
            </a:extLst>
          </p:cNvPr>
          <p:cNvPicPr>
            <a:picLocks noChangeAspect="1"/>
          </p:cNvPicPr>
          <p:nvPr/>
        </p:nvPicPr>
        <p:blipFill>
          <a:blip r:embed="rId9"/>
          <a:stretch>
            <a:fillRect/>
          </a:stretch>
        </p:blipFill>
        <p:spPr>
          <a:xfrm>
            <a:off x="7099887" y="4497203"/>
            <a:ext cx="1733341" cy="48519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28"/>
        <p:cNvGrpSpPr/>
        <p:nvPr/>
      </p:nvGrpSpPr>
      <p:grpSpPr>
        <a:xfrm>
          <a:off x="0" y="0"/>
          <a:ext cx="0" cy="0"/>
          <a:chOff x="0" y="0"/>
          <a:chExt cx="0" cy="0"/>
        </a:xfrm>
      </p:grpSpPr>
      <p:sp>
        <p:nvSpPr>
          <p:cNvPr id="1329" name="Google Shape;1329;p97"/>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7"/>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PROBLEM STATEMENT</a:t>
            </a:r>
            <a:endParaRPr sz="800">
              <a:solidFill>
                <a:srgbClr val="FFFFFF"/>
              </a:solidFill>
              <a:latin typeface="Open Sans Light"/>
              <a:ea typeface="Open Sans Light"/>
              <a:cs typeface="Open Sans Light"/>
              <a:sym typeface="Open Sans Light"/>
            </a:endParaRPr>
          </a:p>
        </p:txBody>
      </p:sp>
      <p:sp>
        <p:nvSpPr>
          <p:cNvPr id="1331" name="Google Shape;1331;p97"/>
          <p:cNvSpPr txBox="1"/>
          <p:nvPr/>
        </p:nvSpPr>
        <p:spPr>
          <a:xfrm>
            <a:off x="36850" y="336750"/>
            <a:ext cx="7985400" cy="478500"/>
          </a:xfrm>
          <a:prstGeom prst="rect">
            <a:avLst/>
          </a:prstGeom>
          <a:noFill/>
          <a:ln>
            <a:noFill/>
          </a:ln>
        </p:spPr>
        <p:txBody>
          <a:bodyPr spcFirstLastPara="1" wrap="square" lIns="91425" tIns="91425" rIns="91425" bIns="91425" anchor="t" anchorCtr="0">
            <a:noAutofit/>
          </a:bodyPr>
          <a:lstStyle/>
          <a:p>
            <a:r>
              <a:rPr lang="en" sz="1800" dirty="0">
                <a:latin typeface="Open Sans"/>
                <a:ea typeface="Open Sans"/>
                <a:cs typeface="Open Sans"/>
                <a:sym typeface="Open Sans"/>
              </a:rPr>
              <a:t>what are </a:t>
            </a:r>
            <a:r>
              <a:rPr lang="en" sz="1800" dirty="0">
                <a:solidFill>
                  <a:srgbClr val="2DCBB1"/>
                </a:solidFill>
                <a:latin typeface="Open Sans"/>
                <a:ea typeface="Open Sans"/>
                <a:cs typeface="Open Sans"/>
                <a:sym typeface="Open Sans"/>
              </a:rPr>
              <a:t>bi-directional contracts?</a:t>
            </a:r>
            <a:endParaRPr sz="1800" dirty="0">
              <a:solidFill>
                <a:srgbClr val="2DCBB1"/>
              </a:solidFill>
              <a:latin typeface="Open Sans Light"/>
              <a:ea typeface="Open Sans Light"/>
              <a:cs typeface="Open Sans Light"/>
              <a:sym typeface="Open Sans Light"/>
            </a:endParaRPr>
          </a:p>
        </p:txBody>
      </p:sp>
      <p:sp>
        <p:nvSpPr>
          <p:cNvPr id="1332" name="Google Shape;1332;p97"/>
          <p:cNvSpPr txBox="1"/>
          <p:nvPr/>
        </p:nvSpPr>
        <p:spPr>
          <a:xfrm>
            <a:off x="140800" y="929200"/>
            <a:ext cx="9003300" cy="41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666666"/>
                </a:solidFill>
                <a:latin typeface="Open Sans"/>
                <a:ea typeface="Open Sans"/>
                <a:cs typeface="Open Sans"/>
                <a:sym typeface="Open Sans"/>
              </a:rPr>
              <a:t>When contract-testing with Pact, you need to write and maintain a separate set of tests that are responsible for ensuring systems are compatible.</a:t>
            </a:r>
            <a:endParaRPr sz="1200" dirty="0">
              <a:solidFill>
                <a:srgbClr val="666666"/>
              </a:solidFill>
              <a:latin typeface="Open Sans"/>
              <a:ea typeface="Open Sans"/>
              <a:cs typeface="Open Sans"/>
              <a:sym typeface="Open Sans"/>
            </a:endParaRPr>
          </a:p>
          <a:p>
            <a:pPr marL="0" lvl="0" indent="0" algn="l" rtl="0">
              <a:spcBef>
                <a:spcPts val="0"/>
              </a:spcBef>
              <a:spcAft>
                <a:spcPts val="0"/>
              </a:spcAft>
              <a:buClr>
                <a:srgbClr val="000000"/>
              </a:buClr>
              <a:buSzPts val="1100"/>
              <a:buFont typeface="Arial"/>
              <a:buNone/>
            </a:pPr>
            <a:endParaRPr sz="1200">
              <a:solidFill>
                <a:srgbClr val="666666"/>
              </a:solidFill>
              <a:latin typeface="Open Sans"/>
              <a:ea typeface="Open Sans"/>
              <a:cs typeface="Open Sans"/>
              <a:sym typeface="Open Sans"/>
            </a:endParaRPr>
          </a:p>
          <a:p>
            <a:pPr marL="0" lvl="0" indent="0" algn="l" rtl="0">
              <a:spcBef>
                <a:spcPts val="0"/>
              </a:spcBef>
              <a:spcAft>
                <a:spcPts val="0"/>
              </a:spcAft>
              <a:buNone/>
            </a:pPr>
            <a:r>
              <a:rPr lang="en" sz="1200" dirty="0">
                <a:solidFill>
                  <a:srgbClr val="666666"/>
                </a:solidFill>
                <a:latin typeface="Open Sans"/>
                <a:ea typeface="Open Sans"/>
                <a:cs typeface="Open Sans"/>
                <a:sym typeface="Open Sans"/>
              </a:rPr>
              <a:t>Unlike Pact, Bi-directional contracts allows teams to generate a contract from existing mocks (such as </a:t>
            </a:r>
            <a:r>
              <a:rPr lang="en" sz="1200" dirty="0" err="1">
                <a:solidFill>
                  <a:srgbClr val="666666"/>
                </a:solidFill>
                <a:latin typeface="Open Sans"/>
                <a:ea typeface="Open Sans"/>
                <a:cs typeface="Open Sans"/>
                <a:sym typeface="Open Sans"/>
              </a:rPr>
              <a:t>Wiremock</a:t>
            </a:r>
            <a:r>
              <a:rPr lang="en" sz="1200" dirty="0">
                <a:solidFill>
                  <a:srgbClr val="666666"/>
                </a:solidFill>
                <a:latin typeface="Open Sans"/>
                <a:ea typeface="Open Sans"/>
                <a:cs typeface="Open Sans"/>
                <a:sym typeface="Open Sans"/>
              </a:rPr>
              <a:t>), and to verify API providers using the functional API testing tools they are already using (such as Postman). Teams can use our plug-and-play adapters for popular tools or write their own.</a:t>
            </a:r>
            <a:endParaRPr sz="1200" dirty="0">
              <a:solidFill>
                <a:srgbClr val="666666"/>
              </a:solidFill>
              <a:latin typeface="Open Sans"/>
              <a:ea typeface="Open Sans"/>
              <a:cs typeface="Open Sans"/>
              <a:sym typeface="Open Sans"/>
            </a:endParaRPr>
          </a:p>
          <a:p>
            <a:pPr marL="0" lvl="0" indent="0" algn="l" rtl="0">
              <a:spcBef>
                <a:spcPts val="0"/>
              </a:spcBef>
              <a:spcAft>
                <a:spcPts val="0"/>
              </a:spcAft>
              <a:buNone/>
            </a:pPr>
            <a:endParaRPr sz="1200">
              <a:solidFill>
                <a:srgbClr val="666666"/>
              </a:solidFill>
              <a:latin typeface="Open Sans"/>
              <a:ea typeface="Open Sans"/>
              <a:cs typeface="Open Sans"/>
              <a:sym typeface="Open Sans"/>
            </a:endParaRPr>
          </a:p>
          <a:p>
            <a:pPr marL="0" lvl="0" indent="0" algn="l" rtl="0">
              <a:spcBef>
                <a:spcPts val="0"/>
              </a:spcBef>
              <a:spcAft>
                <a:spcPts val="0"/>
              </a:spcAft>
              <a:buNone/>
            </a:pPr>
            <a:r>
              <a:rPr lang="en" sz="1200" dirty="0">
                <a:solidFill>
                  <a:srgbClr val="666666"/>
                </a:solidFill>
                <a:latin typeface="Open Sans"/>
                <a:ea typeface="Open Sans"/>
                <a:cs typeface="Open Sans"/>
                <a:sym typeface="Open Sans"/>
              </a:rPr>
              <a:t>All of the usual </a:t>
            </a:r>
            <a:r>
              <a:rPr lang="en" sz="1200" dirty="0" err="1">
                <a:solidFill>
                  <a:srgbClr val="666666"/>
                </a:solidFill>
                <a:latin typeface="Open Sans"/>
                <a:ea typeface="Open Sans"/>
                <a:cs typeface="Open Sans"/>
                <a:sym typeface="Open Sans"/>
              </a:rPr>
              <a:t>PactFlow</a:t>
            </a:r>
            <a:r>
              <a:rPr lang="en" sz="1200" dirty="0">
                <a:solidFill>
                  <a:srgbClr val="666666"/>
                </a:solidFill>
                <a:latin typeface="Open Sans"/>
                <a:ea typeface="Open Sans"/>
                <a:cs typeface="Open Sans"/>
                <a:sym typeface="Open Sans"/>
              </a:rPr>
              <a:t> collaboration tools and benefits apply, including the use of tools such as </a:t>
            </a:r>
            <a:r>
              <a:rPr lang="en" sz="1200" dirty="0">
                <a:solidFill>
                  <a:srgbClr val="666666"/>
                </a:solidFill>
                <a:latin typeface="Courier New"/>
                <a:ea typeface="Courier New"/>
                <a:cs typeface="Courier New"/>
                <a:sym typeface="Courier New"/>
              </a:rPr>
              <a:t>can-</a:t>
            </a:r>
            <a:r>
              <a:rPr lang="en" sz="1200" dirty="0" err="1">
                <a:solidFill>
                  <a:srgbClr val="666666"/>
                </a:solidFill>
                <a:latin typeface="Courier New"/>
                <a:ea typeface="Courier New"/>
                <a:cs typeface="Courier New"/>
                <a:sym typeface="Courier New"/>
              </a:rPr>
              <a:t>i</a:t>
            </a:r>
            <a:r>
              <a:rPr lang="en" sz="1200" dirty="0">
                <a:solidFill>
                  <a:srgbClr val="666666"/>
                </a:solidFill>
                <a:latin typeface="Courier New"/>
                <a:ea typeface="Courier New"/>
                <a:cs typeface="Courier New"/>
                <a:sym typeface="Courier New"/>
              </a:rPr>
              <a:t>-deploy</a:t>
            </a:r>
            <a:r>
              <a:rPr lang="en" sz="1200" dirty="0">
                <a:solidFill>
                  <a:srgbClr val="666666"/>
                </a:solidFill>
                <a:latin typeface="Open Sans"/>
                <a:ea typeface="Open Sans"/>
                <a:cs typeface="Open Sans"/>
                <a:sym typeface="Open Sans"/>
              </a:rPr>
              <a:t>.</a:t>
            </a:r>
            <a:endParaRPr sz="1200" dirty="0">
              <a:solidFill>
                <a:srgbClr val="666666"/>
              </a:solidFill>
              <a:latin typeface="Open Sans"/>
              <a:ea typeface="Open Sans"/>
              <a:cs typeface="Open Sans"/>
              <a:sym typeface="Open Sans"/>
            </a:endParaRPr>
          </a:p>
          <a:p>
            <a:pPr marL="0" lvl="0" indent="0" algn="l" rtl="0">
              <a:spcBef>
                <a:spcPts val="0"/>
              </a:spcBef>
              <a:spcAft>
                <a:spcPts val="0"/>
              </a:spcAft>
              <a:buNone/>
            </a:pPr>
            <a:endParaRPr sz="1200">
              <a:solidFill>
                <a:srgbClr val="666666"/>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dirty="0">
                <a:solidFill>
                  <a:srgbClr val="666666"/>
                </a:solidFill>
                <a:latin typeface="Open Sans"/>
                <a:ea typeface="Open Sans"/>
                <a:cs typeface="Open Sans"/>
                <a:sym typeface="Open Sans"/>
              </a:rPr>
              <a:t>With bi-directional contracts, you can </a:t>
            </a:r>
            <a:r>
              <a:rPr lang="en" sz="1200" dirty="0">
                <a:solidFill>
                  <a:srgbClr val="666666"/>
                </a:solidFill>
                <a:highlight>
                  <a:srgbClr val="FFF191"/>
                </a:highlight>
                <a:latin typeface="Open Sans"/>
                <a:ea typeface="Open Sans"/>
                <a:cs typeface="Open Sans"/>
                <a:sym typeface="Open Sans"/>
              </a:rPr>
              <a:t>“upgrade” your existing tools into a powerful contract-testing solution</a:t>
            </a:r>
            <a:r>
              <a:rPr lang="en" sz="1200" dirty="0">
                <a:solidFill>
                  <a:srgbClr val="666666"/>
                </a:solidFill>
                <a:latin typeface="Open Sans"/>
                <a:ea typeface="Open Sans"/>
                <a:cs typeface="Open Sans"/>
                <a:sym typeface="Open Sans"/>
              </a:rPr>
              <a:t>, simplifying adoption and rapidly improving time-to-value and ROI.</a:t>
            </a:r>
            <a:endParaRPr sz="1200" dirty="0">
              <a:solidFill>
                <a:srgbClr val="666666"/>
              </a:solidFill>
              <a:latin typeface="Open Sans"/>
              <a:ea typeface="Open Sans"/>
              <a:cs typeface="Open Sans"/>
              <a:sym typeface="Open Sans"/>
            </a:endParaRPr>
          </a:p>
        </p:txBody>
      </p:sp>
      <p:cxnSp>
        <p:nvCxnSpPr>
          <p:cNvPr id="1333" name="Google Shape;1333;p97"/>
          <p:cNvCxnSpPr/>
          <p:nvPr/>
        </p:nvCxnSpPr>
        <p:spPr>
          <a:xfrm>
            <a:off x="140800" y="792000"/>
            <a:ext cx="8832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37"/>
        <p:cNvGrpSpPr/>
        <p:nvPr/>
      </p:nvGrpSpPr>
      <p:grpSpPr>
        <a:xfrm>
          <a:off x="0" y="0"/>
          <a:ext cx="0" cy="0"/>
          <a:chOff x="0" y="0"/>
          <a:chExt cx="0" cy="0"/>
        </a:xfrm>
      </p:grpSpPr>
      <p:sp>
        <p:nvSpPr>
          <p:cNvPr id="1338" name="Google Shape;1338;p98"/>
          <p:cNvSpPr/>
          <p:nvPr/>
        </p:nvSpPr>
        <p:spPr>
          <a:xfrm>
            <a:off x="0" y="-3"/>
            <a:ext cx="9144000" cy="316500"/>
          </a:xfrm>
          <a:prstGeom prst="rect">
            <a:avLst/>
          </a:prstGeom>
          <a:solidFill>
            <a:srgbClr val="2DC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8"/>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IT WORKS &gt; BI-DIRECTIONAL CONTRACTS</a:t>
            </a:r>
            <a:endParaRPr sz="800">
              <a:solidFill>
                <a:srgbClr val="FFFFFF"/>
              </a:solidFill>
              <a:latin typeface="Open Sans Light"/>
              <a:ea typeface="Open Sans Light"/>
              <a:cs typeface="Open Sans Light"/>
              <a:sym typeface="Open Sans Light"/>
            </a:endParaRPr>
          </a:p>
        </p:txBody>
      </p:sp>
      <p:sp>
        <p:nvSpPr>
          <p:cNvPr id="1344" name="Google Shape;1344;p98"/>
          <p:cNvSpPr txBox="1"/>
          <p:nvPr/>
        </p:nvSpPr>
        <p:spPr>
          <a:xfrm>
            <a:off x="3476701" y="962200"/>
            <a:ext cx="12789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Open Sans"/>
                <a:ea typeface="Open Sans"/>
                <a:cs typeface="Open Sans"/>
                <a:sym typeface="Open Sans"/>
              </a:rPr>
              <a:t>Publish contract</a:t>
            </a:r>
            <a:endParaRPr sz="1100">
              <a:latin typeface="Open Sans"/>
              <a:ea typeface="Open Sans"/>
              <a:cs typeface="Open Sans"/>
              <a:sym typeface="Open Sans"/>
            </a:endParaRPr>
          </a:p>
        </p:txBody>
      </p:sp>
      <p:sp>
        <p:nvSpPr>
          <p:cNvPr id="1345" name="Google Shape;1345;p98"/>
          <p:cNvSpPr txBox="1"/>
          <p:nvPr/>
        </p:nvSpPr>
        <p:spPr>
          <a:xfrm>
            <a:off x="138675" y="384500"/>
            <a:ext cx="8875200" cy="529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F3F3F3"/>
                </a:solidFill>
                <a:latin typeface="Open Sans"/>
                <a:ea typeface="Open Sans"/>
                <a:cs typeface="Open Sans"/>
                <a:sym typeface="Open Sans"/>
              </a:rPr>
              <a:t>How it works</a:t>
            </a:r>
            <a:endParaRPr sz="1800">
              <a:solidFill>
                <a:srgbClr val="F3F3F3"/>
              </a:solidFill>
              <a:latin typeface="Open Sans"/>
              <a:ea typeface="Open Sans"/>
              <a:cs typeface="Open Sans"/>
              <a:sym typeface="Open Sans"/>
            </a:endParaRPr>
          </a:p>
        </p:txBody>
      </p:sp>
      <p:pic>
        <p:nvPicPr>
          <p:cNvPr id="1346" name="Google Shape;1346;p98"/>
          <p:cNvPicPr preferRelativeResize="0"/>
          <p:nvPr/>
        </p:nvPicPr>
        <p:blipFill>
          <a:blip r:embed="rId3">
            <a:alphaModFix/>
          </a:blip>
          <a:stretch>
            <a:fillRect/>
          </a:stretch>
        </p:blipFill>
        <p:spPr>
          <a:xfrm>
            <a:off x="5574049" y="3828475"/>
            <a:ext cx="672300" cy="672300"/>
          </a:xfrm>
          <a:prstGeom prst="rect">
            <a:avLst/>
          </a:prstGeom>
          <a:noFill/>
          <a:ln>
            <a:noFill/>
          </a:ln>
        </p:spPr>
      </p:pic>
      <p:sp>
        <p:nvSpPr>
          <p:cNvPr id="1347" name="Google Shape;1347;p98"/>
          <p:cNvSpPr txBox="1"/>
          <p:nvPr/>
        </p:nvSpPr>
        <p:spPr>
          <a:xfrm>
            <a:off x="6452725" y="3982988"/>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Verifies a “provider contract”</a:t>
            </a:r>
            <a:endParaRPr sz="900">
              <a:solidFill>
                <a:srgbClr val="EFEFEF"/>
              </a:solidFill>
              <a:latin typeface="Open Sans"/>
              <a:ea typeface="Open Sans"/>
              <a:cs typeface="Open Sans"/>
              <a:sym typeface="Open Sans"/>
            </a:endParaRPr>
          </a:p>
        </p:txBody>
      </p:sp>
      <p:grpSp>
        <p:nvGrpSpPr>
          <p:cNvPr id="1348" name="Google Shape;1348;p98"/>
          <p:cNvGrpSpPr/>
          <p:nvPr/>
        </p:nvGrpSpPr>
        <p:grpSpPr>
          <a:xfrm>
            <a:off x="1348400" y="3828476"/>
            <a:ext cx="2290712" cy="672324"/>
            <a:chOff x="1348400" y="3828476"/>
            <a:chExt cx="2290712" cy="672324"/>
          </a:xfrm>
        </p:grpSpPr>
        <p:pic>
          <p:nvPicPr>
            <p:cNvPr id="1349" name="Google Shape;1349;p98"/>
            <p:cNvPicPr preferRelativeResize="0"/>
            <p:nvPr/>
          </p:nvPicPr>
          <p:blipFill>
            <a:blip r:embed="rId4">
              <a:alphaModFix/>
            </a:blip>
            <a:stretch>
              <a:fillRect/>
            </a:stretch>
          </p:blipFill>
          <p:spPr>
            <a:xfrm>
              <a:off x="2966788" y="3828476"/>
              <a:ext cx="672324" cy="672324"/>
            </a:xfrm>
            <a:prstGeom prst="rect">
              <a:avLst/>
            </a:prstGeom>
            <a:noFill/>
            <a:ln>
              <a:noFill/>
            </a:ln>
          </p:spPr>
        </p:pic>
        <p:sp>
          <p:nvSpPr>
            <p:cNvPr id="1350" name="Google Shape;1350;p98"/>
            <p:cNvSpPr txBox="1"/>
            <p:nvPr/>
          </p:nvSpPr>
          <p:spPr>
            <a:xfrm>
              <a:off x="1578800" y="3982988"/>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Produces a “consumer contract”</a:t>
              </a:r>
              <a:endParaRPr sz="900">
                <a:solidFill>
                  <a:srgbClr val="EFEFEF"/>
                </a:solidFill>
                <a:latin typeface="Open Sans"/>
                <a:ea typeface="Open Sans"/>
                <a:cs typeface="Open Sans"/>
                <a:sym typeface="Open Sans"/>
              </a:endParaRPr>
            </a:p>
          </p:txBody>
        </p:sp>
        <p:sp>
          <p:nvSpPr>
            <p:cNvPr id="1351" name="Google Shape;1351;p98"/>
            <p:cNvSpPr/>
            <p:nvPr/>
          </p:nvSpPr>
          <p:spPr>
            <a:xfrm>
              <a:off x="1348400" y="4015238"/>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2</a:t>
              </a:r>
              <a:endParaRPr sz="800" b="1">
                <a:solidFill>
                  <a:srgbClr val="666666"/>
                </a:solidFill>
              </a:endParaRPr>
            </a:p>
          </p:txBody>
        </p:sp>
      </p:grpSp>
      <p:sp>
        <p:nvSpPr>
          <p:cNvPr id="1352" name="Google Shape;1352;p98"/>
          <p:cNvSpPr/>
          <p:nvPr/>
        </p:nvSpPr>
        <p:spPr>
          <a:xfrm>
            <a:off x="7449675" y="4047488"/>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5</a:t>
            </a:r>
            <a:endParaRPr sz="800" b="1">
              <a:solidFill>
                <a:srgbClr val="666666"/>
              </a:solidFill>
            </a:endParaRPr>
          </a:p>
        </p:txBody>
      </p:sp>
      <p:grpSp>
        <p:nvGrpSpPr>
          <p:cNvPr id="1353" name="Google Shape;1353;p98"/>
          <p:cNvGrpSpPr/>
          <p:nvPr/>
        </p:nvGrpSpPr>
        <p:grpSpPr>
          <a:xfrm>
            <a:off x="5308525" y="958363"/>
            <a:ext cx="2238000" cy="2646313"/>
            <a:chOff x="5308525" y="958363"/>
            <a:chExt cx="2238000" cy="2646313"/>
          </a:xfrm>
        </p:grpSpPr>
        <p:sp>
          <p:nvSpPr>
            <p:cNvPr id="1354" name="Google Shape;1354;p98"/>
            <p:cNvSpPr/>
            <p:nvPr/>
          </p:nvSpPr>
          <p:spPr>
            <a:xfrm>
              <a:off x="6417925" y="1922475"/>
              <a:ext cx="1128600" cy="952800"/>
            </a:xfrm>
            <a:prstGeom prst="rect">
              <a:avLst/>
            </a:prstGeom>
            <a:solidFill>
              <a:srgbClr val="9900FF">
                <a:alpha val="89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aseline="-25000"/>
            </a:p>
          </p:txBody>
        </p:sp>
        <p:sp>
          <p:nvSpPr>
            <p:cNvPr id="1355" name="Google Shape;1355;p98"/>
            <p:cNvSpPr txBox="1"/>
            <p:nvPr/>
          </p:nvSpPr>
          <p:spPr>
            <a:xfrm>
              <a:off x="6417925" y="2292975"/>
              <a:ext cx="11286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Open Sans"/>
                  <a:ea typeface="Open Sans"/>
                  <a:cs typeface="Open Sans"/>
                  <a:sym typeface="Open Sans"/>
                </a:rPr>
                <a:t>Provider</a:t>
              </a:r>
              <a:endParaRPr sz="1100">
                <a:latin typeface="Open Sans"/>
                <a:ea typeface="Open Sans"/>
                <a:cs typeface="Open Sans"/>
                <a:sym typeface="Open Sans"/>
              </a:endParaRPr>
            </a:p>
          </p:txBody>
        </p:sp>
        <p:sp>
          <p:nvSpPr>
            <p:cNvPr id="1356" name="Google Shape;1356;p98"/>
            <p:cNvSpPr/>
            <p:nvPr/>
          </p:nvSpPr>
          <p:spPr>
            <a:xfrm>
              <a:off x="6003775" y="2109726"/>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8"/>
            <p:cNvSpPr/>
            <p:nvPr/>
          </p:nvSpPr>
          <p:spPr>
            <a:xfrm rot="10800000">
              <a:off x="6003775" y="2672151"/>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8" name="Google Shape;1358;p98"/>
            <p:cNvCxnSpPr/>
            <p:nvPr/>
          </p:nvCxnSpPr>
          <p:spPr>
            <a:xfrm>
              <a:off x="5838025" y="1474075"/>
              <a:ext cx="0" cy="2130600"/>
            </a:xfrm>
            <a:prstGeom prst="straightConnector1">
              <a:avLst/>
            </a:prstGeom>
            <a:noFill/>
            <a:ln w="19050" cap="flat" cmpd="sng">
              <a:solidFill>
                <a:schemeClr val="dk2"/>
              </a:solidFill>
              <a:prstDash val="dash"/>
              <a:round/>
              <a:headEnd type="triangle" w="med" len="med"/>
              <a:tailEnd type="none" w="med" len="med"/>
            </a:ln>
          </p:spPr>
        </p:cxnSp>
        <p:sp>
          <p:nvSpPr>
            <p:cNvPr id="1359" name="Google Shape;1359;p98"/>
            <p:cNvSpPr txBox="1"/>
            <p:nvPr/>
          </p:nvSpPr>
          <p:spPr>
            <a:xfrm>
              <a:off x="5308525" y="958363"/>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Provider Testing Tool (BYO)</a:t>
              </a:r>
              <a:endParaRPr sz="900">
                <a:solidFill>
                  <a:srgbClr val="EFEFEF"/>
                </a:solidFill>
                <a:latin typeface="Open Sans"/>
                <a:ea typeface="Open Sans"/>
                <a:cs typeface="Open Sans"/>
                <a:sym typeface="Open Sans"/>
              </a:endParaRPr>
            </a:p>
          </p:txBody>
        </p:sp>
        <p:sp>
          <p:nvSpPr>
            <p:cNvPr id="1360" name="Google Shape;1360;p98"/>
            <p:cNvSpPr/>
            <p:nvPr/>
          </p:nvSpPr>
          <p:spPr>
            <a:xfrm>
              <a:off x="6452725" y="970075"/>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4</a:t>
              </a:r>
              <a:endParaRPr sz="800" b="1">
                <a:solidFill>
                  <a:srgbClr val="666666"/>
                </a:solidFill>
              </a:endParaRPr>
            </a:p>
          </p:txBody>
        </p:sp>
      </p:grpSp>
      <p:grpSp>
        <p:nvGrpSpPr>
          <p:cNvPr id="1361" name="Google Shape;1361;p98"/>
          <p:cNvGrpSpPr/>
          <p:nvPr/>
        </p:nvGrpSpPr>
        <p:grpSpPr>
          <a:xfrm>
            <a:off x="231350" y="958363"/>
            <a:ext cx="3601100" cy="2646313"/>
            <a:chOff x="231350" y="958363"/>
            <a:chExt cx="3601100" cy="2646313"/>
          </a:xfrm>
        </p:grpSpPr>
        <p:grpSp>
          <p:nvGrpSpPr>
            <p:cNvPr id="1362" name="Google Shape;1362;p98"/>
            <p:cNvGrpSpPr/>
            <p:nvPr/>
          </p:nvGrpSpPr>
          <p:grpSpPr>
            <a:xfrm>
              <a:off x="1499650" y="958363"/>
              <a:ext cx="2332800" cy="2646313"/>
              <a:chOff x="1499650" y="958363"/>
              <a:chExt cx="2332800" cy="2646313"/>
            </a:xfrm>
          </p:grpSpPr>
          <p:sp>
            <p:nvSpPr>
              <p:cNvPr id="1363" name="Google Shape;1363;p98"/>
              <p:cNvSpPr/>
              <p:nvPr/>
            </p:nvSpPr>
            <p:spPr>
              <a:xfrm>
                <a:off x="1544000" y="1922475"/>
                <a:ext cx="1128600" cy="952800"/>
              </a:xfrm>
              <a:prstGeom prst="rect">
                <a:avLst/>
              </a:prstGeom>
              <a:solidFill>
                <a:srgbClr val="9900FF">
                  <a:alpha val="89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aseline="-25000"/>
              </a:p>
            </p:txBody>
          </p:sp>
          <p:sp>
            <p:nvSpPr>
              <p:cNvPr id="1364" name="Google Shape;1364;p98"/>
              <p:cNvSpPr txBox="1"/>
              <p:nvPr/>
            </p:nvSpPr>
            <p:spPr>
              <a:xfrm>
                <a:off x="1544000" y="2292975"/>
                <a:ext cx="11286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Open Sans"/>
                    <a:ea typeface="Open Sans"/>
                    <a:cs typeface="Open Sans"/>
                    <a:sym typeface="Open Sans"/>
                  </a:rPr>
                  <a:t>Consumer</a:t>
                </a:r>
                <a:endParaRPr sz="1100">
                  <a:latin typeface="Open Sans"/>
                  <a:ea typeface="Open Sans"/>
                  <a:cs typeface="Open Sans"/>
                  <a:sym typeface="Open Sans"/>
                </a:endParaRPr>
              </a:p>
            </p:txBody>
          </p:sp>
          <p:sp>
            <p:nvSpPr>
              <p:cNvPr id="1365" name="Google Shape;1365;p98"/>
              <p:cNvSpPr/>
              <p:nvPr/>
            </p:nvSpPr>
            <p:spPr>
              <a:xfrm>
                <a:off x="2838375" y="2104725"/>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6" name="Google Shape;1366;p98"/>
              <p:cNvCxnSpPr/>
              <p:nvPr/>
            </p:nvCxnSpPr>
            <p:spPr>
              <a:xfrm>
                <a:off x="3302950" y="1474075"/>
                <a:ext cx="0" cy="2130600"/>
              </a:xfrm>
              <a:prstGeom prst="straightConnector1">
                <a:avLst/>
              </a:prstGeom>
              <a:noFill/>
              <a:ln w="19050" cap="flat" cmpd="sng">
                <a:solidFill>
                  <a:schemeClr val="dk2"/>
                </a:solidFill>
                <a:prstDash val="dash"/>
                <a:round/>
                <a:headEnd type="none" w="med" len="med"/>
                <a:tailEnd type="triangle" w="med" len="med"/>
              </a:ln>
            </p:spPr>
          </p:cxnSp>
          <p:sp>
            <p:nvSpPr>
              <p:cNvPr id="1367" name="Google Shape;1367;p98"/>
              <p:cNvSpPr/>
              <p:nvPr/>
            </p:nvSpPr>
            <p:spPr>
              <a:xfrm rot="10800000">
                <a:off x="2838375" y="2667150"/>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8"/>
              <p:cNvSpPr txBox="1"/>
              <p:nvPr/>
            </p:nvSpPr>
            <p:spPr>
              <a:xfrm>
                <a:off x="2773450" y="958363"/>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Mock </a:t>
                </a:r>
                <a:endParaRPr sz="900">
                  <a:solidFill>
                    <a:srgbClr val="EFEFEF"/>
                  </a:solidFill>
                  <a:latin typeface="Open Sans"/>
                  <a:ea typeface="Open Sans"/>
                  <a:cs typeface="Open Sans"/>
                  <a:sym typeface="Open Sans"/>
                </a:endParaRPr>
              </a:p>
              <a:p>
                <a:pPr marL="0" lvl="0" indent="0" algn="ctr" rtl="0">
                  <a:spcBef>
                    <a:spcPts val="0"/>
                  </a:spcBef>
                  <a:spcAft>
                    <a:spcPts val="0"/>
                  </a:spcAft>
                  <a:buNone/>
                </a:pPr>
                <a:r>
                  <a:rPr lang="en" sz="900">
                    <a:solidFill>
                      <a:srgbClr val="EFEFEF"/>
                    </a:solidFill>
                    <a:latin typeface="Open Sans"/>
                    <a:ea typeface="Open Sans"/>
                    <a:cs typeface="Open Sans"/>
                    <a:sym typeface="Open Sans"/>
                  </a:rPr>
                  <a:t>(e.g. Pact)</a:t>
                </a:r>
                <a:endParaRPr sz="900">
                  <a:solidFill>
                    <a:srgbClr val="EFEFEF"/>
                  </a:solidFill>
                  <a:latin typeface="Open Sans"/>
                  <a:ea typeface="Open Sans"/>
                  <a:cs typeface="Open Sans"/>
                  <a:sym typeface="Open Sans"/>
                </a:endParaRPr>
              </a:p>
            </p:txBody>
          </p:sp>
          <p:sp>
            <p:nvSpPr>
              <p:cNvPr id="1369" name="Google Shape;1369;p98"/>
              <p:cNvSpPr/>
              <p:nvPr/>
            </p:nvSpPr>
            <p:spPr>
              <a:xfrm>
                <a:off x="1499650" y="1454088"/>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1</a:t>
                </a:r>
                <a:endParaRPr sz="800" b="1">
                  <a:solidFill>
                    <a:srgbClr val="666666"/>
                  </a:solidFill>
                </a:endParaRPr>
              </a:p>
            </p:txBody>
          </p:sp>
        </p:grpSp>
        <p:sp>
          <p:nvSpPr>
            <p:cNvPr id="1370" name="Google Shape;1370;p98"/>
            <p:cNvSpPr txBox="1"/>
            <p:nvPr/>
          </p:nvSpPr>
          <p:spPr>
            <a:xfrm>
              <a:off x="231350" y="1414225"/>
              <a:ext cx="11787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Consumer tests behaviour against mock</a:t>
              </a:r>
              <a:endParaRPr sz="900">
                <a:solidFill>
                  <a:srgbClr val="EFEFEF"/>
                </a:solidFill>
                <a:latin typeface="Open Sans"/>
                <a:ea typeface="Open Sans"/>
                <a:cs typeface="Open Sans"/>
                <a:sym typeface="Open Sans"/>
              </a:endParaRPr>
            </a:p>
          </p:txBody>
        </p:sp>
      </p:grpSp>
      <p:pic>
        <p:nvPicPr>
          <p:cNvPr id="1371" name="Google Shape;1371;p98"/>
          <p:cNvPicPr preferRelativeResize="0"/>
          <p:nvPr/>
        </p:nvPicPr>
        <p:blipFill>
          <a:blip r:embed="rId5">
            <a:alphaModFix/>
          </a:blip>
          <a:stretch>
            <a:fillRect/>
          </a:stretch>
        </p:blipFill>
        <p:spPr>
          <a:xfrm>
            <a:off x="3858145" y="641086"/>
            <a:ext cx="1375000" cy="168590"/>
          </a:xfrm>
          <a:prstGeom prst="rect">
            <a:avLst/>
          </a:prstGeom>
          <a:noFill/>
          <a:ln>
            <a:noFill/>
          </a:ln>
        </p:spPr>
      </p:pic>
      <p:grpSp>
        <p:nvGrpSpPr>
          <p:cNvPr id="1372" name="Google Shape;1372;p98"/>
          <p:cNvGrpSpPr/>
          <p:nvPr/>
        </p:nvGrpSpPr>
        <p:grpSpPr>
          <a:xfrm>
            <a:off x="3639106" y="2812563"/>
            <a:ext cx="1934940" cy="792110"/>
            <a:chOff x="3639106" y="2812563"/>
            <a:chExt cx="1934940" cy="792110"/>
          </a:xfrm>
        </p:grpSpPr>
        <p:sp>
          <p:nvSpPr>
            <p:cNvPr id="1373" name="Google Shape;1373;p98"/>
            <p:cNvSpPr/>
            <p:nvPr/>
          </p:nvSpPr>
          <p:spPr>
            <a:xfrm rot="-7809113">
              <a:off x="5303051" y="3420265"/>
              <a:ext cx="298690" cy="66415"/>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8"/>
            <p:cNvSpPr/>
            <p:nvPr/>
          </p:nvSpPr>
          <p:spPr>
            <a:xfrm rot="-3425515">
              <a:off x="3598789" y="3428070"/>
              <a:ext cx="298734" cy="66405"/>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8"/>
            <p:cNvSpPr txBox="1"/>
            <p:nvPr/>
          </p:nvSpPr>
          <p:spPr>
            <a:xfrm>
              <a:off x="4040988" y="3225763"/>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Publish to Pactflow</a:t>
              </a:r>
              <a:endParaRPr sz="900">
                <a:solidFill>
                  <a:srgbClr val="EFEFEF"/>
                </a:solidFill>
                <a:latin typeface="Open Sans"/>
                <a:ea typeface="Open Sans"/>
                <a:cs typeface="Open Sans"/>
                <a:sym typeface="Open Sans"/>
              </a:endParaRPr>
            </a:p>
          </p:txBody>
        </p:sp>
        <p:sp>
          <p:nvSpPr>
            <p:cNvPr id="1376" name="Google Shape;1376;p98"/>
            <p:cNvSpPr/>
            <p:nvPr/>
          </p:nvSpPr>
          <p:spPr>
            <a:xfrm>
              <a:off x="4421088" y="2812563"/>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3</a:t>
              </a:r>
              <a:endParaRPr sz="800" b="1">
                <a:solidFill>
                  <a:srgbClr val="666666"/>
                </a:solidFill>
              </a:endParaRPr>
            </a:p>
          </p:txBody>
        </p:sp>
      </p:grpSp>
      <p:pic>
        <p:nvPicPr>
          <p:cNvPr id="3" name="Picture 2" descr="A black and white sign with white text&#10;&#10;Description automatically generated">
            <a:extLst>
              <a:ext uri="{FF2B5EF4-FFF2-40B4-BE49-F238E27FC236}">
                <a16:creationId xmlns:a16="http://schemas.microsoft.com/office/drawing/2014/main" id="{992221D2-B98B-7B54-572C-3054FF94E63A}"/>
              </a:ext>
            </a:extLst>
          </p:cNvPr>
          <p:cNvPicPr>
            <a:picLocks noChangeAspect="1"/>
          </p:cNvPicPr>
          <p:nvPr/>
        </p:nvPicPr>
        <p:blipFill>
          <a:blip r:embed="rId6"/>
          <a:stretch>
            <a:fillRect/>
          </a:stretch>
        </p:blipFill>
        <p:spPr>
          <a:xfrm>
            <a:off x="7099887" y="4497203"/>
            <a:ext cx="1733341" cy="485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1"/>
                                        </p:tgtEl>
                                        <p:attrNameLst>
                                          <p:attrName>style.visibility</p:attrName>
                                        </p:attrNameLst>
                                      </p:cBhvr>
                                      <p:to>
                                        <p:strVal val="visible"/>
                                      </p:to>
                                    </p:set>
                                    <p:animEffect transition="in" filter="fade">
                                      <p:cBhvr>
                                        <p:cTn id="7" dur="1000"/>
                                        <p:tgtEl>
                                          <p:spTgt spid="1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8"/>
                                        </p:tgtEl>
                                        <p:attrNameLst>
                                          <p:attrName>style.visibility</p:attrName>
                                        </p:attrNameLst>
                                      </p:cBhvr>
                                      <p:to>
                                        <p:strVal val="visible"/>
                                      </p:to>
                                    </p:set>
                                    <p:animEffect transition="in" filter="fade">
                                      <p:cBhvr>
                                        <p:cTn id="12" dur="1000"/>
                                        <p:tgtEl>
                                          <p:spTgt spid="13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6"/>
                                        </p:tgtEl>
                                        <p:attrNameLst>
                                          <p:attrName>style.visibility</p:attrName>
                                        </p:attrNameLst>
                                      </p:cBhvr>
                                      <p:to>
                                        <p:strVal val="visible"/>
                                      </p:to>
                                    </p:set>
                                    <p:animEffect transition="in" filter="fade">
                                      <p:cBhvr>
                                        <p:cTn id="17" dur="1000"/>
                                        <p:tgtEl>
                                          <p:spTgt spid="13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3"/>
                                        </p:tgtEl>
                                        <p:attrNameLst>
                                          <p:attrName>style.visibility</p:attrName>
                                        </p:attrNameLst>
                                      </p:cBhvr>
                                      <p:to>
                                        <p:strVal val="visible"/>
                                      </p:to>
                                    </p:set>
                                    <p:animEffect transition="in" filter="fade">
                                      <p:cBhvr>
                                        <p:cTn id="22" dur="1000"/>
                                        <p:tgtEl>
                                          <p:spTgt spid="13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7"/>
                                        </p:tgtEl>
                                        <p:attrNameLst>
                                          <p:attrName>style.visibility</p:attrName>
                                        </p:attrNameLst>
                                      </p:cBhvr>
                                      <p:to>
                                        <p:strVal val="visible"/>
                                      </p:to>
                                    </p:set>
                                    <p:animEffect transition="in" filter="fade">
                                      <p:cBhvr>
                                        <p:cTn id="27" dur="1000"/>
                                        <p:tgtEl>
                                          <p:spTgt spid="1347"/>
                                        </p:tgtEl>
                                      </p:cBhvr>
                                    </p:animEffect>
                                  </p:childTnLst>
                                </p:cTn>
                              </p:par>
                              <p:par>
                                <p:cTn id="28" presetID="10" presetClass="entr" presetSubtype="0" fill="hold" nodeType="withEffect">
                                  <p:stCondLst>
                                    <p:cond delay="0"/>
                                  </p:stCondLst>
                                  <p:childTnLst>
                                    <p:set>
                                      <p:cBhvr>
                                        <p:cTn id="29" dur="1" fill="hold">
                                          <p:stCondLst>
                                            <p:cond delay="0"/>
                                          </p:stCondLst>
                                        </p:cTn>
                                        <p:tgtEl>
                                          <p:spTgt spid="1352"/>
                                        </p:tgtEl>
                                        <p:attrNameLst>
                                          <p:attrName>style.visibility</p:attrName>
                                        </p:attrNameLst>
                                      </p:cBhvr>
                                      <p:to>
                                        <p:strVal val="visible"/>
                                      </p:to>
                                    </p:set>
                                    <p:animEffect transition="in" filter="fade">
                                      <p:cBhvr>
                                        <p:cTn id="30" dur="1000"/>
                                        <p:tgtEl>
                                          <p:spTgt spid="13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72"/>
                                        </p:tgtEl>
                                        <p:attrNameLst>
                                          <p:attrName>style.visibility</p:attrName>
                                        </p:attrNameLst>
                                      </p:cBhvr>
                                      <p:to>
                                        <p:strVal val="visible"/>
                                      </p:to>
                                    </p:set>
                                    <p:animEffect transition="in" filter="fade">
                                      <p:cBhvr>
                                        <p:cTn id="35" dur="1000"/>
                                        <p:tgtEl>
                                          <p:spTgt spid="1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80"/>
        <p:cNvGrpSpPr/>
        <p:nvPr/>
      </p:nvGrpSpPr>
      <p:grpSpPr>
        <a:xfrm>
          <a:off x="0" y="0"/>
          <a:ext cx="0" cy="0"/>
          <a:chOff x="0" y="0"/>
          <a:chExt cx="0" cy="0"/>
        </a:xfrm>
      </p:grpSpPr>
      <p:sp>
        <p:nvSpPr>
          <p:cNvPr id="1381" name="Google Shape;1381;p99"/>
          <p:cNvSpPr/>
          <p:nvPr/>
        </p:nvSpPr>
        <p:spPr>
          <a:xfrm>
            <a:off x="0" y="-3"/>
            <a:ext cx="9144000" cy="316500"/>
          </a:xfrm>
          <a:prstGeom prst="rect">
            <a:avLst/>
          </a:prstGeom>
          <a:solidFill>
            <a:srgbClr val="2DC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9"/>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BI-DIRECTIONAL CONTRACTS</a:t>
            </a:r>
            <a:endParaRPr sz="800">
              <a:solidFill>
                <a:schemeClr val="lt1"/>
              </a:solidFill>
              <a:latin typeface="Open Sans"/>
              <a:ea typeface="Open Sans"/>
              <a:cs typeface="Open Sans"/>
              <a:sym typeface="Open Sans"/>
            </a:endParaRPr>
          </a:p>
        </p:txBody>
      </p:sp>
      <p:sp>
        <p:nvSpPr>
          <p:cNvPr id="1383" name="Google Shape;1383;p99"/>
          <p:cNvSpPr txBox="1"/>
          <p:nvPr/>
        </p:nvSpPr>
        <p:spPr>
          <a:xfrm>
            <a:off x="3476701" y="962200"/>
            <a:ext cx="12789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Open Sans"/>
                <a:ea typeface="Open Sans"/>
                <a:cs typeface="Open Sans"/>
                <a:sym typeface="Open Sans"/>
              </a:rPr>
              <a:t>Publish contract</a:t>
            </a:r>
            <a:endParaRPr sz="1100">
              <a:latin typeface="Open Sans"/>
              <a:ea typeface="Open Sans"/>
              <a:cs typeface="Open Sans"/>
              <a:sym typeface="Open Sans"/>
            </a:endParaRPr>
          </a:p>
        </p:txBody>
      </p:sp>
      <p:sp>
        <p:nvSpPr>
          <p:cNvPr id="1384" name="Google Shape;1384;p99"/>
          <p:cNvSpPr txBox="1"/>
          <p:nvPr/>
        </p:nvSpPr>
        <p:spPr>
          <a:xfrm>
            <a:off x="138675" y="384500"/>
            <a:ext cx="8875200" cy="529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F3F3F3"/>
                </a:solidFill>
                <a:latin typeface="Open Sans"/>
                <a:ea typeface="Open Sans"/>
                <a:cs typeface="Open Sans"/>
                <a:sym typeface="Open Sans"/>
              </a:rPr>
              <a:t>How it works</a:t>
            </a:r>
            <a:endParaRPr sz="1800">
              <a:solidFill>
                <a:srgbClr val="F3F3F3"/>
              </a:solidFill>
              <a:latin typeface="Open Sans"/>
              <a:ea typeface="Open Sans"/>
              <a:cs typeface="Open Sans"/>
              <a:sym typeface="Open Sans"/>
            </a:endParaRPr>
          </a:p>
        </p:txBody>
      </p:sp>
      <p:pic>
        <p:nvPicPr>
          <p:cNvPr id="1385" name="Google Shape;1385;p99"/>
          <p:cNvPicPr preferRelativeResize="0"/>
          <p:nvPr/>
        </p:nvPicPr>
        <p:blipFill>
          <a:blip r:embed="rId3">
            <a:alphaModFix/>
          </a:blip>
          <a:stretch>
            <a:fillRect/>
          </a:stretch>
        </p:blipFill>
        <p:spPr>
          <a:xfrm>
            <a:off x="5574049" y="3828475"/>
            <a:ext cx="672300" cy="672300"/>
          </a:xfrm>
          <a:prstGeom prst="rect">
            <a:avLst/>
          </a:prstGeom>
          <a:noFill/>
          <a:ln>
            <a:noFill/>
          </a:ln>
        </p:spPr>
      </p:pic>
      <p:sp>
        <p:nvSpPr>
          <p:cNvPr id="1390" name="Google Shape;1390;p99"/>
          <p:cNvSpPr txBox="1"/>
          <p:nvPr/>
        </p:nvSpPr>
        <p:spPr>
          <a:xfrm>
            <a:off x="6452725" y="3982988"/>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Verifies a “provider contract”</a:t>
            </a:r>
            <a:endParaRPr sz="900">
              <a:solidFill>
                <a:srgbClr val="EFEFEF"/>
              </a:solidFill>
              <a:latin typeface="Open Sans"/>
              <a:ea typeface="Open Sans"/>
              <a:cs typeface="Open Sans"/>
              <a:sym typeface="Open Sans"/>
            </a:endParaRPr>
          </a:p>
        </p:txBody>
      </p:sp>
      <p:grpSp>
        <p:nvGrpSpPr>
          <p:cNvPr id="1391" name="Google Shape;1391;p99"/>
          <p:cNvGrpSpPr/>
          <p:nvPr/>
        </p:nvGrpSpPr>
        <p:grpSpPr>
          <a:xfrm>
            <a:off x="1348400" y="3828476"/>
            <a:ext cx="2290712" cy="672324"/>
            <a:chOff x="1348400" y="3828476"/>
            <a:chExt cx="2290712" cy="672324"/>
          </a:xfrm>
        </p:grpSpPr>
        <p:pic>
          <p:nvPicPr>
            <p:cNvPr id="1392" name="Google Shape;1392;p99"/>
            <p:cNvPicPr preferRelativeResize="0"/>
            <p:nvPr/>
          </p:nvPicPr>
          <p:blipFill>
            <a:blip r:embed="rId4">
              <a:alphaModFix/>
            </a:blip>
            <a:stretch>
              <a:fillRect/>
            </a:stretch>
          </p:blipFill>
          <p:spPr>
            <a:xfrm>
              <a:off x="2966788" y="3828476"/>
              <a:ext cx="672324" cy="672324"/>
            </a:xfrm>
            <a:prstGeom prst="rect">
              <a:avLst/>
            </a:prstGeom>
            <a:noFill/>
            <a:ln>
              <a:noFill/>
            </a:ln>
          </p:spPr>
        </p:pic>
        <p:sp>
          <p:nvSpPr>
            <p:cNvPr id="1393" name="Google Shape;1393;p99"/>
            <p:cNvSpPr txBox="1"/>
            <p:nvPr/>
          </p:nvSpPr>
          <p:spPr>
            <a:xfrm>
              <a:off x="1578800" y="3982988"/>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Produces a “consumer contract”</a:t>
              </a:r>
              <a:endParaRPr sz="900">
                <a:solidFill>
                  <a:srgbClr val="EFEFEF"/>
                </a:solidFill>
                <a:latin typeface="Open Sans"/>
                <a:ea typeface="Open Sans"/>
                <a:cs typeface="Open Sans"/>
                <a:sym typeface="Open Sans"/>
              </a:endParaRPr>
            </a:p>
          </p:txBody>
        </p:sp>
        <p:sp>
          <p:nvSpPr>
            <p:cNvPr id="1394" name="Google Shape;1394;p99"/>
            <p:cNvSpPr/>
            <p:nvPr/>
          </p:nvSpPr>
          <p:spPr>
            <a:xfrm>
              <a:off x="1348400" y="4015238"/>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2</a:t>
              </a:r>
              <a:endParaRPr sz="800" b="1">
                <a:solidFill>
                  <a:srgbClr val="666666"/>
                </a:solidFill>
              </a:endParaRPr>
            </a:p>
          </p:txBody>
        </p:sp>
      </p:grpSp>
      <p:sp>
        <p:nvSpPr>
          <p:cNvPr id="1395" name="Google Shape;1395;p99"/>
          <p:cNvSpPr/>
          <p:nvPr/>
        </p:nvSpPr>
        <p:spPr>
          <a:xfrm>
            <a:off x="7449675" y="4047488"/>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4</a:t>
            </a:r>
            <a:endParaRPr sz="800" b="1">
              <a:solidFill>
                <a:srgbClr val="666666"/>
              </a:solidFill>
            </a:endParaRPr>
          </a:p>
        </p:txBody>
      </p:sp>
      <p:grpSp>
        <p:nvGrpSpPr>
          <p:cNvPr id="1396" name="Google Shape;1396;p99"/>
          <p:cNvGrpSpPr/>
          <p:nvPr/>
        </p:nvGrpSpPr>
        <p:grpSpPr>
          <a:xfrm>
            <a:off x="5308525" y="958363"/>
            <a:ext cx="2238000" cy="2646313"/>
            <a:chOff x="5308525" y="958363"/>
            <a:chExt cx="2238000" cy="2646313"/>
          </a:xfrm>
        </p:grpSpPr>
        <p:sp>
          <p:nvSpPr>
            <p:cNvPr id="1397" name="Google Shape;1397;p99"/>
            <p:cNvSpPr/>
            <p:nvPr/>
          </p:nvSpPr>
          <p:spPr>
            <a:xfrm>
              <a:off x="6417925" y="1922475"/>
              <a:ext cx="1128600" cy="952800"/>
            </a:xfrm>
            <a:prstGeom prst="rect">
              <a:avLst/>
            </a:prstGeom>
            <a:solidFill>
              <a:srgbClr val="9900FF">
                <a:alpha val="89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aseline="-25000"/>
            </a:p>
          </p:txBody>
        </p:sp>
        <p:sp>
          <p:nvSpPr>
            <p:cNvPr id="1398" name="Google Shape;1398;p99"/>
            <p:cNvSpPr txBox="1"/>
            <p:nvPr/>
          </p:nvSpPr>
          <p:spPr>
            <a:xfrm>
              <a:off x="6417925" y="2292975"/>
              <a:ext cx="11286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Open Sans"/>
                  <a:ea typeface="Open Sans"/>
                  <a:cs typeface="Open Sans"/>
                  <a:sym typeface="Open Sans"/>
                </a:rPr>
                <a:t>Provider</a:t>
              </a:r>
              <a:endParaRPr sz="1100">
                <a:latin typeface="Open Sans"/>
                <a:ea typeface="Open Sans"/>
                <a:cs typeface="Open Sans"/>
                <a:sym typeface="Open Sans"/>
              </a:endParaRPr>
            </a:p>
          </p:txBody>
        </p:sp>
        <p:sp>
          <p:nvSpPr>
            <p:cNvPr id="1399" name="Google Shape;1399;p99"/>
            <p:cNvSpPr/>
            <p:nvPr/>
          </p:nvSpPr>
          <p:spPr>
            <a:xfrm>
              <a:off x="6003775" y="2109726"/>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9"/>
            <p:cNvSpPr/>
            <p:nvPr/>
          </p:nvSpPr>
          <p:spPr>
            <a:xfrm rot="10800000">
              <a:off x="6003775" y="2672151"/>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1" name="Google Shape;1401;p99"/>
            <p:cNvCxnSpPr/>
            <p:nvPr/>
          </p:nvCxnSpPr>
          <p:spPr>
            <a:xfrm>
              <a:off x="5838025" y="1474075"/>
              <a:ext cx="0" cy="2130600"/>
            </a:xfrm>
            <a:prstGeom prst="straightConnector1">
              <a:avLst/>
            </a:prstGeom>
            <a:noFill/>
            <a:ln w="19050" cap="flat" cmpd="sng">
              <a:solidFill>
                <a:schemeClr val="dk2"/>
              </a:solidFill>
              <a:prstDash val="dash"/>
              <a:round/>
              <a:headEnd type="triangle" w="med" len="med"/>
              <a:tailEnd type="none" w="med" len="med"/>
            </a:ln>
          </p:spPr>
        </p:cxnSp>
        <p:sp>
          <p:nvSpPr>
            <p:cNvPr id="1402" name="Google Shape;1402;p99"/>
            <p:cNvSpPr txBox="1"/>
            <p:nvPr/>
          </p:nvSpPr>
          <p:spPr>
            <a:xfrm>
              <a:off x="5308525" y="958363"/>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Provider Testing Tool (BYO)</a:t>
              </a:r>
              <a:endParaRPr sz="900">
                <a:solidFill>
                  <a:srgbClr val="EFEFEF"/>
                </a:solidFill>
                <a:latin typeface="Open Sans"/>
                <a:ea typeface="Open Sans"/>
                <a:cs typeface="Open Sans"/>
                <a:sym typeface="Open Sans"/>
              </a:endParaRPr>
            </a:p>
          </p:txBody>
        </p:sp>
        <p:sp>
          <p:nvSpPr>
            <p:cNvPr id="1403" name="Google Shape;1403;p99"/>
            <p:cNvSpPr/>
            <p:nvPr/>
          </p:nvSpPr>
          <p:spPr>
            <a:xfrm>
              <a:off x="6452725" y="970075"/>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3</a:t>
              </a:r>
              <a:endParaRPr sz="800" b="1">
                <a:solidFill>
                  <a:srgbClr val="666666"/>
                </a:solidFill>
              </a:endParaRPr>
            </a:p>
          </p:txBody>
        </p:sp>
      </p:grpSp>
      <p:grpSp>
        <p:nvGrpSpPr>
          <p:cNvPr id="1404" name="Google Shape;1404;p99"/>
          <p:cNvGrpSpPr/>
          <p:nvPr/>
        </p:nvGrpSpPr>
        <p:grpSpPr>
          <a:xfrm>
            <a:off x="231350" y="958363"/>
            <a:ext cx="3601100" cy="2646313"/>
            <a:chOff x="231350" y="958363"/>
            <a:chExt cx="3601100" cy="2646313"/>
          </a:xfrm>
        </p:grpSpPr>
        <p:grpSp>
          <p:nvGrpSpPr>
            <p:cNvPr id="1405" name="Google Shape;1405;p99"/>
            <p:cNvGrpSpPr/>
            <p:nvPr/>
          </p:nvGrpSpPr>
          <p:grpSpPr>
            <a:xfrm>
              <a:off x="1499650" y="958363"/>
              <a:ext cx="2332800" cy="2646313"/>
              <a:chOff x="1499650" y="958363"/>
              <a:chExt cx="2332800" cy="2646313"/>
            </a:xfrm>
          </p:grpSpPr>
          <p:sp>
            <p:nvSpPr>
              <p:cNvPr id="1406" name="Google Shape;1406;p99"/>
              <p:cNvSpPr/>
              <p:nvPr/>
            </p:nvSpPr>
            <p:spPr>
              <a:xfrm>
                <a:off x="1544000" y="1922475"/>
                <a:ext cx="1128600" cy="952800"/>
              </a:xfrm>
              <a:prstGeom prst="rect">
                <a:avLst/>
              </a:prstGeom>
              <a:solidFill>
                <a:srgbClr val="9900FF">
                  <a:alpha val="89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aseline="-25000"/>
              </a:p>
            </p:txBody>
          </p:sp>
          <p:sp>
            <p:nvSpPr>
              <p:cNvPr id="1407" name="Google Shape;1407;p99"/>
              <p:cNvSpPr txBox="1"/>
              <p:nvPr/>
            </p:nvSpPr>
            <p:spPr>
              <a:xfrm>
                <a:off x="1544000" y="2292975"/>
                <a:ext cx="11286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Open Sans"/>
                    <a:ea typeface="Open Sans"/>
                    <a:cs typeface="Open Sans"/>
                    <a:sym typeface="Open Sans"/>
                  </a:rPr>
                  <a:t>Consumer</a:t>
                </a:r>
                <a:endParaRPr sz="1100">
                  <a:latin typeface="Open Sans"/>
                  <a:ea typeface="Open Sans"/>
                  <a:cs typeface="Open Sans"/>
                  <a:sym typeface="Open Sans"/>
                </a:endParaRPr>
              </a:p>
            </p:txBody>
          </p:sp>
          <p:sp>
            <p:nvSpPr>
              <p:cNvPr id="1408" name="Google Shape;1408;p99"/>
              <p:cNvSpPr/>
              <p:nvPr/>
            </p:nvSpPr>
            <p:spPr>
              <a:xfrm>
                <a:off x="2838375" y="2104725"/>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9" name="Google Shape;1409;p99"/>
              <p:cNvCxnSpPr/>
              <p:nvPr/>
            </p:nvCxnSpPr>
            <p:spPr>
              <a:xfrm>
                <a:off x="3302950" y="1474075"/>
                <a:ext cx="0" cy="2130600"/>
              </a:xfrm>
              <a:prstGeom prst="straightConnector1">
                <a:avLst/>
              </a:prstGeom>
              <a:noFill/>
              <a:ln w="19050" cap="flat" cmpd="sng">
                <a:solidFill>
                  <a:schemeClr val="dk2"/>
                </a:solidFill>
                <a:prstDash val="dash"/>
                <a:round/>
                <a:headEnd type="none" w="med" len="med"/>
                <a:tailEnd type="triangle" w="med" len="med"/>
              </a:ln>
            </p:spPr>
          </p:cxnSp>
          <p:sp>
            <p:nvSpPr>
              <p:cNvPr id="1410" name="Google Shape;1410;p99"/>
              <p:cNvSpPr/>
              <p:nvPr/>
            </p:nvSpPr>
            <p:spPr>
              <a:xfrm rot="10800000">
                <a:off x="2838375" y="2667150"/>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9"/>
              <p:cNvSpPr txBox="1"/>
              <p:nvPr/>
            </p:nvSpPr>
            <p:spPr>
              <a:xfrm>
                <a:off x="2773450" y="958363"/>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Mock </a:t>
                </a:r>
                <a:endParaRPr sz="900">
                  <a:solidFill>
                    <a:srgbClr val="EFEFEF"/>
                  </a:solidFill>
                  <a:latin typeface="Open Sans"/>
                  <a:ea typeface="Open Sans"/>
                  <a:cs typeface="Open Sans"/>
                  <a:sym typeface="Open Sans"/>
                </a:endParaRPr>
              </a:p>
              <a:p>
                <a:pPr marL="0" lvl="0" indent="0" algn="ctr" rtl="0">
                  <a:spcBef>
                    <a:spcPts val="0"/>
                  </a:spcBef>
                  <a:spcAft>
                    <a:spcPts val="0"/>
                  </a:spcAft>
                  <a:buNone/>
                </a:pPr>
                <a:r>
                  <a:rPr lang="en" sz="900">
                    <a:solidFill>
                      <a:srgbClr val="EFEFEF"/>
                    </a:solidFill>
                    <a:latin typeface="Open Sans"/>
                    <a:ea typeface="Open Sans"/>
                    <a:cs typeface="Open Sans"/>
                    <a:sym typeface="Open Sans"/>
                  </a:rPr>
                  <a:t>(e.g. Pact)</a:t>
                </a:r>
                <a:endParaRPr sz="900">
                  <a:solidFill>
                    <a:srgbClr val="EFEFEF"/>
                  </a:solidFill>
                  <a:latin typeface="Open Sans"/>
                  <a:ea typeface="Open Sans"/>
                  <a:cs typeface="Open Sans"/>
                  <a:sym typeface="Open Sans"/>
                </a:endParaRPr>
              </a:p>
            </p:txBody>
          </p:sp>
          <p:sp>
            <p:nvSpPr>
              <p:cNvPr id="1412" name="Google Shape;1412;p99"/>
              <p:cNvSpPr/>
              <p:nvPr/>
            </p:nvSpPr>
            <p:spPr>
              <a:xfrm>
                <a:off x="1499650" y="1454088"/>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1</a:t>
                </a:r>
                <a:endParaRPr sz="800" b="1">
                  <a:solidFill>
                    <a:srgbClr val="666666"/>
                  </a:solidFill>
                </a:endParaRPr>
              </a:p>
            </p:txBody>
          </p:sp>
        </p:grpSp>
        <p:sp>
          <p:nvSpPr>
            <p:cNvPr id="1413" name="Google Shape;1413;p99"/>
            <p:cNvSpPr txBox="1"/>
            <p:nvPr/>
          </p:nvSpPr>
          <p:spPr>
            <a:xfrm>
              <a:off x="231350" y="1414225"/>
              <a:ext cx="11787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Consumer tests behaviour against mock</a:t>
              </a:r>
              <a:endParaRPr sz="900">
                <a:solidFill>
                  <a:srgbClr val="EFEFEF"/>
                </a:solidFill>
                <a:latin typeface="Open Sans"/>
                <a:ea typeface="Open Sans"/>
                <a:cs typeface="Open Sans"/>
                <a:sym typeface="Open Sans"/>
              </a:endParaRPr>
            </a:p>
          </p:txBody>
        </p:sp>
      </p:grpSp>
      <p:pic>
        <p:nvPicPr>
          <p:cNvPr id="1414" name="Google Shape;1414;p99"/>
          <p:cNvPicPr preferRelativeResize="0"/>
          <p:nvPr/>
        </p:nvPicPr>
        <p:blipFill>
          <a:blip r:embed="rId5">
            <a:alphaModFix/>
          </a:blip>
          <a:stretch>
            <a:fillRect/>
          </a:stretch>
        </p:blipFill>
        <p:spPr>
          <a:xfrm>
            <a:off x="3858145" y="641086"/>
            <a:ext cx="1375000" cy="168590"/>
          </a:xfrm>
          <a:prstGeom prst="rect">
            <a:avLst/>
          </a:prstGeom>
          <a:noFill/>
          <a:ln>
            <a:noFill/>
          </a:ln>
        </p:spPr>
      </p:pic>
      <p:grpSp>
        <p:nvGrpSpPr>
          <p:cNvPr id="1415" name="Google Shape;1415;p99"/>
          <p:cNvGrpSpPr/>
          <p:nvPr/>
        </p:nvGrpSpPr>
        <p:grpSpPr>
          <a:xfrm>
            <a:off x="3517250" y="1541963"/>
            <a:ext cx="2056800" cy="2824275"/>
            <a:chOff x="3517250" y="1541963"/>
            <a:chExt cx="2056800" cy="2824275"/>
          </a:xfrm>
        </p:grpSpPr>
        <p:cxnSp>
          <p:nvCxnSpPr>
            <p:cNvPr id="1416" name="Google Shape;1416;p99"/>
            <p:cNvCxnSpPr/>
            <p:nvPr/>
          </p:nvCxnSpPr>
          <p:spPr>
            <a:xfrm rot="10800000" flipH="1">
              <a:off x="3954087" y="3963038"/>
              <a:ext cx="1305000" cy="403200"/>
            </a:xfrm>
            <a:prstGeom prst="bentConnector3">
              <a:avLst>
                <a:gd name="adj1" fmla="val 50000"/>
              </a:avLst>
            </a:prstGeom>
            <a:noFill/>
            <a:ln w="19050" cap="flat" cmpd="sng">
              <a:solidFill>
                <a:srgbClr val="F3F3F3"/>
              </a:solidFill>
              <a:prstDash val="dash"/>
              <a:round/>
              <a:headEnd type="triangle" w="med" len="med"/>
              <a:tailEnd type="triangle" w="med" len="med"/>
            </a:ln>
          </p:spPr>
        </p:cxnSp>
        <p:sp>
          <p:nvSpPr>
            <p:cNvPr id="1417" name="Google Shape;1417;p99"/>
            <p:cNvSpPr txBox="1"/>
            <p:nvPr/>
          </p:nvSpPr>
          <p:spPr>
            <a:xfrm>
              <a:off x="3517250" y="3443975"/>
              <a:ext cx="20568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This is called the </a:t>
              </a:r>
              <a:endParaRPr sz="900">
                <a:solidFill>
                  <a:srgbClr val="EFEFEF"/>
                </a:solidFill>
                <a:latin typeface="Open Sans"/>
                <a:ea typeface="Open Sans"/>
                <a:cs typeface="Open Sans"/>
                <a:sym typeface="Open Sans"/>
              </a:endParaRPr>
            </a:p>
            <a:p>
              <a:pPr marL="0" lvl="0" indent="0" algn="ctr" rtl="0">
                <a:spcBef>
                  <a:spcPts val="0"/>
                </a:spcBef>
                <a:spcAft>
                  <a:spcPts val="0"/>
                </a:spcAft>
                <a:buNone/>
              </a:pPr>
              <a:r>
                <a:rPr lang="en" sz="900">
                  <a:solidFill>
                    <a:srgbClr val="EFEFEF"/>
                  </a:solidFill>
                  <a:latin typeface="Open Sans"/>
                  <a:ea typeface="Open Sans"/>
                  <a:cs typeface="Open Sans"/>
                  <a:sym typeface="Open Sans"/>
                </a:rPr>
                <a:t>“cross contract validation”</a:t>
              </a:r>
              <a:endParaRPr sz="900">
                <a:solidFill>
                  <a:srgbClr val="EFEFEF"/>
                </a:solidFill>
                <a:latin typeface="Open Sans"/>
                <a:ea typeface="Open Sans"/>
                <a:cs typeface="Open Sans"/>
                <a:sym typeface="Open Sans"/>
              </a:endParaRPr>
            </a:p>
          </p:txBody>
        </p:sp>
        <p:sp>
          <p:nvSpPr>
            <p:cNvPr id="1418" name="Google Shape;1418;p99"/>
            <p:cNvSpPr/>
            <p:nvPr/>
          </p:nvSpPr>
          <p:spPr>
            <a:xfrm>
              <a:off x="3977975" y="2073263"/>
              <a:ext cx="1445400" cy="1138200"/>
            </a:xfrm>
            <a:prstGeom prst="wedgeRectCallout">
              <a:avLst>
                <a:gd name="adj1" fmla="val -20833"/>
                <a:gd name="adj2" fmla="val 62500"/>
              </a:avLst>
            </a:prstGeom>
            <a:solidFill>
              <a:schemeClr val="accent5"/>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Open Sans"/>
                  <a:ea typeface="Open Sans"/>
                  <a:cs typeface="Open Sans"/>
                  <a:sym typeface="Open Sans"/>
                </a:rPr>
                <a:t>Pactflow will perform a check, to confirm that the Pact contract is </a:t>
              </a:r>
              <a:r>
                <a:rPr lang="en" sz="900" i="1">
                  <a:latin typeface="Open Sans"/>
                  <a:ea typeface="Open Sans"/>
                  <a:cs typeface="Open Sans"/>
                  <a:sym typeface="Open Sans"/>
                </a:rPr>
                <a:t>compatible</a:t>
              </a:r>
              <a:r>
                <a:rPr lang="en" sz="900">
                  <a:latin typeface="Open Sans"/>
                  <a:ea typeface="Open Sans"/>
                  <a:cs typeface="Open Sans"/>
                  <a:sym typeface="Open Sans"/>
                </a:rPr>
                <a:t> with the Provider OAS </a:t>
              </a:r>
              <a:endParaRPr sz="900">
                <a:latin typeface="Open Sans"/>
                <a:ea typeface="Open Sans"/>
                <a:cs typeface="Open Sans"/>
                <a:sym typeface="Open Sans"/>
              </a:endParaRPr>
            </a:p>
          </p:txBody>
        </p:sp>
        <p:sp>
          <p:nvSpPr>
            <p:cNvPr id="1419" name="Google Shape;1419;p99"/>
            <p:cNvSpPr/>
            <p:nvPr/>
          </p:nvSpPr>
          <p:spPr>
            <a:xfrm>
              <a:off x="4551275" y="1541963"/>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6</a:t>
              </a:r>
              <a:endParaRPr sz="800" b="1">
                <a:solidFill>
                  <a:srgbClr val="666666"/>
                </a:solidFill>
              </a:endParaRPr>
            </a:p>
          </p:txBody>
        </p:sp>
      </p:grpSp>
      <p:pic>
        <p:nvPicPr>
          <p:cNvPr id="3" name="Picture 2" descr="A black and white sign with white text&#10;&#10;Description automatically generated">
            <a:extLst>
              <a:ext uri="{FF2B5EF4-FFF2-40B4-BE49-F238E27FC236}">
                <a16:creationId xmlns:a16="http://schemas.microsoft.com/office/drawing/2014/main" id="{E6C4F628-4FA8-3E52-C344-05D1F47B2CC4}"/>
              </a:ext>
            </a:extLst>
          </p:cNvPr>
          <p:cNvPicPr>
            <a:picLocks noChangeAspect="1"/>
          </p:cNvPicPr>
          <p:nvPr/>
        </p:nvPicPr>
        <p:blipFill>
          <a:blip r:embed="rId6"/>
          <a:stretch>
            <a:fillRect/>
          </a:stretch>
        </p:blipFill>
        <p:spPr>
          <a:xfrm>
            <a:off x="7099887" y="4497203"/>
            <a:ext cx="1733341" cy="48519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23"/>
        <p:cNvGrpSpPr/>
        <p:nvPr/>
      </p:nvGrpSpPr>
      <p:grpSpPr>
        <a:xfrm>
          <a:off x="0" y="0"/>
          <a:ext cx="0" cy="0"/>
          <a:chOff x="0" y="0"/>
          <a:chExt cx="0" cy="0"/>
        </a:xfrm>
      </p:grpSpPr>
      <p:sp>
        <p:nvSpPr>
          <p:cNvPr id="1424" name="Google Shape;1424;p100"/>
          <p:cNvSpPr/>
          <p:nvPr/>
        </p:nvSpPr>
        <p:spPr>
          <a:xfrm>
            <a:off x="0" y="-3"/>
            <a:ext cx="9144000" cy="316500"/>
          </a:xfrm>
          <a:prstGeom prst="rect">
            <a:avLst/>
          </a:prstGeom>
          <a:solidFill>
            <a:srgbClr val="2DC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00"/>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BI-DIRECTIONAL CONTRACTS</a:t>
            </a:r>
            <a:endParaRPr sz="800">
              <a:solidFill>
                <a:schemeClr val="lt1"/>
              </a:solidFill>
              <a:latin typeface="Open Sans"/>
              <a:ea typeface="Open Sans"/>
              <a:cs typeface="Open Sans"/>
              <a:sym typeface="Open Sans"/>
            </a:endParaRPr>
          </a:p>
        </p:txBody>
      </p:sp>
      <p:sp>
        <p:nvSpPr>
          <p:cNvPr id="1430" name="Google Shape;1430;p100"/>
          <p:cNvSpPr txBox="1"/>
          <p:nvPr/>
        </p:nvSpPr>
        <p:spPr>
          <a:xfrm>
            <a:off x="3476701" y="962200"/>
            <a:ext cx="12789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Open Sans"/>
                <a:ea typeface="Open Sans"/>
                <a:cs typeface="Open Sans"/>
                <a:sym typeface="Open Sans"/>
              </a:rPr>
              <a:t>Publish contract</a:t>
            </a:r>
            <a:endParaRPr sz="1100">
              <a:latin typeface="Open Sans"/>
              <a:ea typeface="Open Sans"/>
              <a:cs typeface="Open Sans"/>
              <a:sym typeface="Open Sans"/>
            </a:endParaRPr>
          </a:p>
        </p:txBody>
      </p:sp>
      <p:sp>
        <p:nvSpPr>
          <p:cNvPr id="1431" name="Google Shape;1431;p100"/>
          <p:cNvSpPr txBox="1"/>
          <p:nvPr/>
        </p:nvSpPr>
        <p:spPr>
          <a:xfrm>
            <a:off x="138675" y="384500"/>
            <a:ext cx="8875200" cy="529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F3F3F3"/>
                </a:solidFill>
                <a:latin typeface="Open Sans"/>
                <a:ea typeface="Open Sans"/>
                <a:cs typeface="Open Sans"/>
                <a:sym typeface="Open Sans"/>
              </a:rPr>
              <a:t>How it works</a:t>
            </a:r>
            <a:endParaRPr sz="1800">
              <a:solidFill>
                <a:srgbClr val="F3F3F3"/>
              </a:solidFill>
              <a:latin typeface="Open Sans"/>
              <a:ea typeface="Open Sans"/>
              <a:cs typeface="Open Sans"/>
              <a:sym typeface="Open Sans"/>
            </a:endParaRPr>
          </a:p>
        </p:txBody>
      </p:sp>
      <p:pic>
        <p:nvPicPr>
          <p:cNvPr id="1432" name="Google Shape;1432;p100"/>
          <p:cNvPicPr preferRelativeResize="0"/>
          <p:nvPr/>
        </p:nvPicPr>
        <p:blipFill>
          <a:blip r:embed="rId3">
            <a:alphaModFix/>
          </a:blip>
          <a:stretch>
            <a:fillRect/>
          </a:stretch>
        </p:blipFill>
        <p:spPr>
          <a:xfrm>
            <a:off x="5574049" y="3828475"/>
            <a:ext cx="672300" cy="672300"/>
          </a:xfrm>
          <a:prstGeom prst="rect">
            <a:avLst/>
          </a:prstGeom>
          <a:noFill/>
          <a:ln>
            <a:noFill/>
          </a:ln>
        </p:spPr>
      </p:pic>
      <p:sp>
        <p:nvSpPr>
          <p:cNvPr id="1433" name="Google Shape;1433;p100"/>
          <p:cNvSpPr txBox="1"/>
          <p:nvPr/>
        </p:nvSpPr>
        <p:spPr>
          <a:xfrm>
            <a:off x="6452725" y="3982988"/>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Verifies a “provider contract”</a:t>
            </a:r>
            <a:endParaRPr sz="900">
              <a:solidFill>
                <a:srgbClr val="EFEFEF"/>
              </a:solidFill>
              <a:latin typeface="Open Sans"/>
              <a:ea typeface="Open Sans"/>
              <a:cs typeface="Open Sans"/>
              <a:sym typeface="Open Sans"/>
            </a:endParaRPr>
          </a:p>
        </p:txBody>
      </p:sp>
      <p:grpSp>
        <p:nvGrpSpPr>
          <p:cNvPr id="1434" name="Google Shape;1434;p100"/>
          <p:cNvGrpSpPr/>
          <p:nvPr/>
        </p:nvGrpSpPr>
        <p:grpSpPr>
          <a:xfrm>
            <a:off x="1103050" y="958363"/>
            <a:ext cx="2729400" cy="2646313"/>
            <a:chOff x="1103050" y="958363"/>
            <a:chExt cx="2729400" cy="2646313"/>
          </a:xfrm>
        </p:grpSpPr>
        <p:sp>
          <p:nvSpPr>
            <p:cNvPr id="1435" name="Google Shape;1435;p100"/>
            <p:cNvSpPr/>
            <p:nvPr/>
          </p:nvSpPr>
          <p:spPr>
            <a:xfrm>
              <a:off x="1544000" y="1922475"/>
              <a:ext cx="1128600" cy="952800"/>
            </a:xfrm>
            <a:prstGeom prst="rect">
              <a:avLst/>
            </a:prstGeom>
            <a:solidFill>
              <a:srgbClr val="9900FF">
                <a:alpha val="89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aseline="-25000"/>
            </a:p>
          </p:txBody>
        </p:sp>
        <p:sp>
          <p:nvSpPr>
            <p:cNvPr id="1436" name="Google Shape;1436;p100"/>
            <p:cNvSpPr txBox="1"/>
            <p:nvPr/>
          </p:nvSpPr>
          <p:spPr>
            <a:xfrm>
              <a:off x="1544000" y="2292975"/>
              <a:ext cx="11286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Open Sans"/>
                  <a:ea typeface="Open Sans"/>
                  <a:cs typeface="Open Sans"/>
                  <a:sym typeface="Open Sans"/>
                </a:rPr>
                <a:t>Consumer</a:t>
              </a:r>
              <a:endParaRPr sz="1100">
                <a:latin typeface="Open Sans"/>
                <a:ea typeface="Open Sans"/>
                <a:cs typeface="Open Sans"/>
                <a:sym typeface="Open Sans"/>
              </a:endParaRPr>
            </a:p>
          </p:txBody>
        </p:sp>
        <p:sp>
          <p:nvSpPr>
            <p:cNvPr id="1437" name="Google Shape;1437;p100"/>
            <p:cNvSpPr/>
            <p:nvPr/>
          </p:nvSpPr>
          <p:spPr>
            <a:xfrm>
              <a:off x="2838375" y="2104725"/>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8" name="Google Shape;1438;p100"/>
            <p:cNvCxnSpPr/>
            <p:nvPr/>
          </p:nvCxnSpPr>
          <p:spPr>
            <a:xfrm>
              <a:off x="3302950" y="1474075"/>
              <a:ext cx="0" cy="2130600"/>
            </a:xfrm>
            <a:prstGeom prst="straightConnector1">
              <a:avLst/>
            </a:prstGeom>
            <a:noFill/>
            <a:ln w="19050" cap="flat" cmpd="sng">
              <a:solidFill>
                <a:schemeClr val="dk2"/>
              </a:solidFill>
              <a:prstDash val="dash"/>
              <a:round/>
              <a:headEnd type="none" w="med" len="med"/>
              <a:tailEnd type="triangle" w="med" len="med"/>
            </a:ln>
          </p:spPr>
        </p:cxnSp>
        <p:sp>
          <p:nvSpPr>
            <p:cNvPr id="1439" name="Google Shape;1439;p100"/>
            <p:cNvSpPr/>
            <p:nvPr/>
          </p:nvSpPr>
          <p:spPr>
            <a:xfrm rot="10800000">
              <a:off x="2838375" y="2667150"/>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00"/>
            <p:cNvSpPr txBox="1"/>
            <p:nvPr/>
          </p:nvSpPr>
          <p:spPr>
            <a:xfrm>
              <a:off x="2773450" y="958363"/>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Mock</a:t>
              </a:r>
              <a:endParaRPr sz="900">
                <a:solidFill>
                  <a:srgbClr val="EFEFEF"/>
                </a:solidFill>
                <a:latin typeface="Open Sans"/>
                <a:ea typeface="Open Sans"/>
                <a:cs typeface="Open Sans"/>
                <a:sym typeface="Open Sans"/>
              </a:endParaRPr>
            </a:p>
          </p:txBody>
        </p:sp>
        <p:sp>
          <p:nvSpPr>
            <p:cNvPr id="1441" name="Google Shape;1441;p100"/>
            <p:cNvSpPr/>
            <p:nvPr/>
          </p:nvSpPr>
          <p:spPr>
            <a:xfrm>
              <a:off x="1103050" y="1666225"/>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1</a:t>
              </a:r>
              <a:endParaRPr sz="800" b="1">
                <a:solidFill>
                  <a:srgbClr val="666666"/>
                </a:solidFill>
              </a:endParaRPr>
            </a:p>
          </p:txBody>
        </p:sp>
      </p:grpSp>
      <p:grpSp>
        <p:nvGrpSpPr>
          <p:cNvPr id="1442" name="Google Shape;1442;p100"/>
          <p:cNvGrpSpPr/>
          <p:nvPr/>
        </p:nvGrpSpPr>
        <p:grpSpPr>
          <a:xfrm>
            <a:off x="1348400" y="3828476"/>
            <a:ext cx="2290712" cy="672324"/>
            <a:chOff x="1348400" y="3828476"/>
            <a:chExt cx="2290712" cy="672324"/>
          </a:xfrm>
        </p:grpSpPr>
        <p:pic>
          <p:nvPicPr>
            <p:cNvPr id="1443" name="Google Shape;1443;p100"/>
            <p:cNvPicPr preferRelativeResize="0"/>
            <p:nvPr/>
          </p:nvPicPr>
          <p:blipFill>
            <a:blip r:embed="rId4">
              <a:alphaModFix/>
            </a:blip>
            <a:stretch>
              <a:fillRect/>
            </a:stretch>
          </p:blipFill>
          <p:spPr>
            <a:xfrm>
              <a:off x="2966788" y="3828476"/>
              <a:ext cx="672324" cy="672324"/>
            </a:xfrm>
            <a:prstGeom prst="rect">
              <a:avLst/>
            </a:prstGeom>
            <a:noFill/>
            <a:ln>
              <a:noFill/>
            </a:ln>
          </p:spPr>
        </p:pic>
        <p:sp>
          <p:nvSpPr>
            <p:cNvPr id="1444" name="Google Shape;1444;p100"/>
            <p:cNvSpPr txBox="1"/>
            <p:nvPr/>
          </p:nvSpPr>
          <p:spPr>
            <a:xfrm>
              <a:off x="1578800" y="3982988"/>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Produces a “consumer contract”</a:t>
              </a:r>
              <a:endParaRPr sz="900">
                <a:solidFill>
                  <a:srgbClr val="EFEFEF"/>
                </a:solidFill>
                <a:latin typeface="Open Sans"/>
                <a:ea typeface="Open Sans"/>
                <a:cs typeface="Open Sans"/>
                <a:sym typeface="Open Sans"/>
              </a:endParaRPr>
            </a:p>
          </p:txBody>
        </p:sp>
        <p:sp>
          <p:nvSpPr>
            <p:cNvPr id="1445" name="Google Shape;1445;p100"/>
            <p:cNvSpPr/>
            <p:nvPr/>
          </p:nvSpPr>
          <p:spPr>
            <a:xfrm>
              <a:off x="1348400" y="4015238"/>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2</a:t>
              </a:r>
              <a:endParaRPr sz="800" b="1">
                <a:solidFill>
                  <a:srgbClr val="666666"/>
                </a:solidFill>
              </a:endParaRPr>
            </a:p>
          </p:txBody>
        </p:sp>
      </p:grpSp>
      <p:grpSp>
        <p:nvGrpSpPr>
          <p:cNvPr id="1446" name="Google Shape;1446;p100"/>
          <p:cNvGrpSpPr/>
          <p:nvPr/>
        </p:nvGrpSpPr>
        <p:grpSpPr>
          <a:xfrm>
            <a:off x="3517250" y="1541963"/>
            <a:ext cx="2056800" cy="2824275"/>
            <a:chOff x="3517250" y="1541963"/>
            <a:chExt cx="2056800" cy="2824275"/>
          </a:xfrm>
        </p:grpSpPr>
        <p:cxnSp>
          <p:nvCxnSpPr>
            <p:cNvPr id="1447" name="Google Shape;1447;p100"/>
            <p:cNvCxnSpPr/>
            <p:nvPr/>
          </p:nvCxnSpPr>
          <p:spPr>
            <a:xfrm rot="10800000" flipH="1">
              <a:off x="3954087" y="3963038"/>
              <a:ext cx="1305000" cy="403200"/>
            </a:xfrm>
            <a:prstGeom prst="bentConnector3">
              <a:avLst>
                <a:gd name="adj1" fmla="val 50000"/>
              </a:avLst>
            </a:prstGeom>
            <a:noFill/>
            <a:ln w="19050" cap="flat" cmpd="sng">
              <a:solidFill>
                <a:srgbClr val="F3F3F3"/>
              </a:solidFill>
              <a:prstDash val="dash"/>
              <a:round/>
              <a:headEnd type="triangle" w="med" len="med"/>
              <a:tailEnd type="triangle" w="med" len="med"/>
            </a:ln>
          </p:spPr>
        </p:cxnSp>
        <p:sp>
          <p:nvSpPr>
            <p:cNvPr id="1448" name="Google Shape;1448;p100"/>
            <p:cNvSpPr txBox="1"/>
            <p:nvPr/>
          </p:nvSpPr>
          <p:spPr>
            <a:xfrm>
              <a:off x="3517250" y="3443975"/>
              <a:ext cx="20568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This is called the </a:t>
              </a:r>
              <a:endParaRPr sz="900">
                <a:solidFill>
                  <a:srgbClr val="EFEFEF"/>
                </a:solidFill>
                <a:latin typeface="Open Sans"/>
                <a:ea typeface="Open Sans"/>
                <a:cs typeface="Open Sans"/>
                <a:sym typeface="Open Sans"/>
              </a:endParaRPr>
            </a:p>
            <a:p>
              <a:pPr marL="0" lvl="0" indent="0" algn="ctr" rtl="0">
                <a:spcBef>
                  <a:spcPts val="0"/>
                </a:spcBef>
                <a:spcAft>
                  <a:spcPts val="0"/>
                </a:spcAft>
                <a:buNone/>
              </a:pPr>
              <a:r>
                <a:rPr lang="en" sz="900">
                  <a:solidFill>
                    <a:srgbClr val="EFEFEF"/>
                  </a:solidFill>
                  <a:latin typeface="Open Sans"/>
                  <a:ea typeface="Open Sans"/>
                  <a:cs typeface="Open Sans"/>
                  <a:sym typeface="Open Sans"/>
                </a:rPr>
                <a:t>“cross contract validation”</a:t>
              </a:r>
              <a:endParaRPr sz="900">
                <a:solidFill>
                  <a:srgbClr val="EFEFEF"/>
                </a:solidFill>
                <a:latin typeface="Open Sans"/>
                <a:ea typeface="Open Sans"/>
                <a:cs typeface="Open Sans"/>
                <a:sym typeface="Open Sans"/>
              </a:endParaRPr>
            </a:p>
          </p:txBody>
        </p:sp>
        <p:sp>
          <p:nvSpPr>
            <p:cNvPr id="1449" name="Google Shape;1449;p100"/>
            <p:cNvSpPr/>
            <p:nvPr/>
          </p:nvSpPr>
          <p:spPr>
            <a:xfrm>
              <a:off x="3977975" y="2073263"/>
              <a:ext cx="1445400" cy="1138200"/>
            </a:xfrm>
            <a:prstGeom prst="wedgeRectCallout">
              <a:avLst>
                <a:gd name="adj1" fmla="val -20833"/>
                <a:gd name="adj2" fmla="val 62500"/>
              </a:avLst>
            </a:prstGeom>
            <a:solidFill>
              <a:schemeClr val="accent5"/>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Open Sans"/>
                  <a:ea typeface="Open Sans"/>
                  <a:cs typeface="Open Sans"/>
                  <a:sym typeface="Open Sans"/>
                </a:rPr>
                <a:t>Pactflow will perform a check, to confirm that the Pact contract is </a:t>
              </a:r>
              <a:r>
                <a:rPr lang="en" sz="900" i="1">
                  <a:latin typeface="Open Sans"/>
                  <a:ea typeface="Open Sans"/>
                  <a:cs typeface="Open Sans"/>
                  <a:sym typeface="Open Sans"/>
                </a:rPr>
                <a:t>compatible</a:t>
              </a:r>
              <a:r>
                <a:rPr lang="en" sz="900">
                  <a:latin typeface="Open Sans"/>
                  <a:ea typeface="Open Sans"/>
                  <a:cs typeface="Open Sans"/>
                  <a:sym typeface="Open Sans"/>
                </a:rPr>
                <a:t> with the Provider OAS </a:t>
              </a:r>
              <a:endParaRPr sz="900">
                <a:latin typeface="Open Sans"/>
                <a:ea typeface="Open Sans"/>
                <a:cs typeface="Open Sans"/>
                <a:sym typeface="Open Sans"/>
              </a:endParaRPr>
            </a:p>
          </p:txBody>
        </p:sp>
        <p:sp>
          <p:nvSpPr>
            <p:cNvPr id="1450" name="Google Shape;1450;p100"/>
            <p:cNvSpPr/>
            <p:nvPr/>
          </p:nvSpPr>
          <p:spPr>
            <a:xfrm>
              <a:off x="4551275" y="1541963"/>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5</a:t>
              </a:r>
              <a:endParaRPr sz="800" b="1">
                <a:solidFill>
                  <a:srgbClr val="666666"/>
                </a:solidFill>
              </a:endParaRPr>
            </a:p>
          </p:txBody>
        </p:sp>
      </p:grpSp>
      <p:sp>
        <p:nvSpPr>
          <p:cNvPr id="1451" name="Google Shape;1451;p100"/>
          <p:cNvSpPr/>
          <p:nvPr/>
        </p:nvSpPr>
        <p:spPr>
          <a:xfrm>
            <a:off x="7449675" y="4047488"/>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4</a:t>
            </a:r>
            <a:endParaRPr sz="800" b="1">
              <a:solidFill>
                <a:srgbClr val="666666"/>
              </a:solidFill>
            </a:endParaRPr>
          </a:p>
        </p:txBody>
      </p:sp>
      <p:grpSp>
        <p:nvGrpSpPr>
          <p:cNvPr id="1452" name="Google Shape;1452;p100"/>
          <p:cNvGrpSpPr/>
          <p:nvPr/>
        </p:nvGrpSpPr>
        <p:grpSpPr>
          <a:xfrm>
            <a:off x="5308525" y="958363"/>
            <a:ext cx="2238000" cy="2646313"/>
            <a:chOff x="5308525" y="958363"/>
            <a:chExt cx="2238000" cy="2646313"/>
          </a:xfrm>
        </p:grpSpPr>
        <p:sp>
          <p:nvSpPr>
            <p:cNvPr id="1453" name="Google Shape;1453;p100"/>
            <p:cNvSpPr/>
            <p:nvPr/>
          </p:nvSpPr>
          <p:spPr>
            <a:xfrm>
              <a:off x="6417925" y="1922475"/>
              <a:ext cx="1128600" cy="952800"/>
            </a:xfrm>
            <a:prstGeom prst="rect">
              <a:avLst/>
            </a:prstGeom>
            <a:solidFill>
              <a:srgbClr val="9900FF">
                <a:alpha val="89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aseline="-25000"/>
            </a:p>
          </p:txBody>
        </p:sp>
        <p:sp>
          <p:nvSpPr>
            <p:cNvPr id="1454" name="Google Shape;1454;p100"/>
            <p:cNvSpPr txBox="1"/>
            <p:nvPr/>
          </p:nvSpPr>
          <p:spPr>
            <a:xfrm>
              <a:off x="6417925" y="2292975"/>
              <a:ext cx="11286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Open Sans"/>
                  <a:ea typeface="Open Sans"/>
                  <a:cs typeface="Open Sans"/>
                  <a:sym typeface="Open Sans"/>
                </a:rPr>
                <a:t>Provider</a:t>
              </a:r>
              <a:endParaRPr sz="1100">
                <a:latin typeface="Open Sans"/>
                <a:ea typeface="Open Sans"/>
                <a:cs typeface="Open Sans"/>
                <a:sym typeface="Open Sans"/>
              </a:endParaRPr>
            </a:p>
          </p:txBody>
        </p:sp>
        <p:sp>
          <p:nvSpPr>
            <p:cNvPr id="1455" name="Google Shape;1455;p100"/>
            <p:cNvSpPr/>
            <p:nvPr/>
          </p:nvSpPr>
          <p:spPr>
            <a:xfrm>
              <a:off x="6003775" y="2109726"/>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00"/>
            <p:cNvSpPr/>
            <p:nvPr/>
          </p:nvSpPr>
          <p:spPr>
            <a:xfrm rot="10800000">
              <a:off x="6003775" y="2672151"/>
              <a:ext cx="298800" cy="66300"/>
            </a:xfrm>
            <a:prstGeom prst="right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7" name="Google Shape;1457;p100"/>
            <p:cNvCxnSpPr/>
            <p:nvPr/>
          </p:nvCxnSpPr>
          <p:spPr>
            <a:xfrm>
              <a:off x="5838025" y="1474075"/>
              <a:ext cx="0" cy="2130600"/>
            </a:xfrm>
            <a:prstGeom prst="straightConnector1">
              <a:avLst/>
            </a:prstGeom>
            <a:noFill/>
            <a:ln w="19050" cap="flat" cmpd="sng">
              <a:solidFill>
                <a:schemeClr val="dk2"/>
              </a:solidFill>
              <a:prstDash val="dash"/>
              <a:round/>
              <a:headEnd type="triangle" w="med" len="med"/>
              <a:tailEnd type="none" w="med" len="med"/>
            </a:ln>
          </p:spPr>
        </p:cxnSp>
        <p:sp>
          <p:nvSpPr>
            <p:cNvPr id="1458" name="Google Shape;1458;p100"/>
            <p:cNvSpPr txBox="1"/>
            <p:nvPr/>
          </p:nvSpPr>
          <p:spPr>
            <a:xfrm>
              <a:off x="5308525" y="958363"/>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solidFill>
                    <a:srgbClr val="EFEFEF"/>
                  </a:solidFill>
                  <a:latin typeface="Open Sans"/>
                  <a:ea typeface="Open Sans"/>
                  <a:cs typeface="Open Sans"/>
                  <a:sym typeface="Open Sans"/>
                </a:rPr>
                <a:t>Provider Testing Tool</a:t>
              </a:r>
              <a:endParaRPr sz="900">
                <a:solidFill>
                  <a:srgbClr val="EFEFEF"/>
                </a:solidFill>
                <a:latin typeface="Open Sans"/>
                <a:ea typeface="Open Sans"/>
                <a:cs typeface="Open Sans"/>
                <a:sym typeface="Open Sans"/>
              </a:endParaRPr>
            </a:p>
          </p:txBody>
        </p:sp>
        <p:sp>
          <p:nvSpPr>
            <p:cNvPr id="1459" name="Google Shape;1459;p100"/>
            <p:cNvSpPr/>
            <p:nvPr/>
          </p:nvSpPr>
          <p:spPr>
            <a:xfrm>
              <a:off x="6452725" y="970075"/>
              <a:ext cx="298800" cy="298800"/>
            </a:xfrm>
            <a:prstGeom prst="ellipse">
              <a:avLst/>
            </a:prstGeom>
            <a:solidFill>
              <a:srgbClr val="D9D9D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666666"/>
                  </a:solidFill>
                </a:rPr>
                <a:t>3</a:t>
              </a:r>
              <a:endParaRPr sz="800" b="1">
                <a:solidFill>
                  <a:srgbClr val="666666"/>
                </a:solidFill>
              </a:endParaRPr>
            </a:p>
          </p:txBody>
        </p:sp>
      </p:grpSp>
      <p:grpSp>
        <p:nvGrpSpPr>
          <p:cNvPr id="1460" name="Google Shape;1460;p100"/>
          <p:cNvGrpSpPr/>
          <p:nvPr/>
        </p:nvGrpSpPr>
        <p:grpSpPr>
          <a:xfrm>
            <a:off x="0" y="629272"/>
            <a:ext cx="9144000" cy="4350300"/>
            <a:chOff x="-544286" y="-187157"/>
            <a:chExt cx="9144000" cy="4350300"/>
          </a:xfrm>
        </p:grpSpPr>
        <p:sp>
          <p:nvSpPr>
            <p:cNvPr id="1461" name="Google Shape;1461;p100"/>
            <p:cNvSpPr/>
            <p:nvPr/>
          </p:nvSpPr>
          <p:spPr>
            <a:xfrm>
              <a:off x="-544286" y="-187157"/>
              <a:ext cx="9144000" cy="4350300"/>
            </a:xfrm>
            <a:prstGeom prst="rect">
              <a:avLst/>
            </a:prstGeom>
            <a:solidFill>
              <a:srgbClr val="060606">
                <a:alpha val="7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00"/>
            <p:cNvSpPr/>
            <p:nvPr/>
          </p:nvSpPr>
          <p:spPr>
            <a:xfrm>
              <a:off x="5665650" y="2004179"/>
              <a:ext cx="965100" cy="8217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00"/>
            <p:cNvSpPr/>
            <p:nvPr/>
          </p:nvSpPr>
          <p:spPr>
            <a:xfrm>
              <a:off x="2511600" y="2004179"/>
              <a:ext cx="965100" cy="8217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00"/>
            <p:cNvSpPr txBox="1"/>
            <p:nvPr/>
          </p:nvSpPr>
          <p:spPr>
            <a:xfrm>
              <a:off x="2464638" y="2240000"/>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EFEFEF"/>
                  </a:solidFill>
                  <a:latin typeface="Open Sans"/>
                  <a:ea typeface="Open Sans"/>
                  <a:cs typeface="Open Sans"/>
                  <a:sym typeface="Open Sans"/>
                </a:rPr>
                <a:t>Evidence</a:t>
              </a:r>
              <a:endParaRPr sz="900" b="1">
                <a:solidFill>
                  <a:srgbClr val="EFEFEF"/>
                </a:solidFill>
                <a:latin typeface="Open Sans"/>
                <a:ea typeface="Open Sans"/>
                <a:cs typeface="Open Sans"/>
                <a:sym typeface="Open Sans"/>
              </a:endParaRPr>
            </a:p>
          </p:txBody>
        </p:sp>
        <p:sp>
          <p:nvSpPr>
            <p:cNvPr id="1465" name="Google Shape;1465;p100"/>
            <p:cNvSpPr txBox="1"/>
            <p:nvPr/>
          </p:nvSpPr>
          <p:spPr>
            <a:xfrm>
              <a:off x="5614588" y="2240000"/>
              <a:ext cx="1059000" cy="3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EFEFEF"/>
                  </a:solidFill>
                  <a:latin typeface="Open Sans"/>
                  <a:ea typeface="Open Sans"/>
                  <a:cs typeface="Open Sans"/>
                  <a:sym typeface="Open Sans"/>
                </a:rPr>
                <a:t>Evidence</a:t>
              </a:r>
              <a:endParaRPr sz="900" b="1">
                <a:solidFill>
                  <a:srgbClr val="EFEFEF"/>
                </a:solidFill>
                <a:latin typeface="Open Sans"/>
                <a:ea typeface="Open Sans"/>
                <a:cs typeface="Open Sans"/>
                <a:sym typeface="Open Sans"/>
              </a:endParaRPr>
            </a:p>
          </p:txBody>
        </p:sp>
      </p:grpSp>
      <p:pic>
        <p:nvPicPr>
          <p:cNvPr id="3" name="Picture 2" descr="A black and white sign with white text&#10;&#10;Description automatically generated">
            <a:extLst>
              <a:ext uri="{FF2B5EF4-FFF2-40B4-BE49-F238E27FC236}">
                <a16:creationId xmlns:a16="http://schemas.microsoft.com/office/drawing/2014/main" id="{A6E4AFD8-559F-1D96-9DAA-1E2A676C402C}"/>
              </a:ext>
            </a:extLst>
          </p:cNvPr>
          <p:cNvPicPr>
            <a:picLocks noChangeAspect="1"/>
          </p:cNvPicPr>
          <p:nvPr/>
        </p:nvPicPr>
        <p:blipFill>
          <a:blip r:embed="rId5"/>
          <a:stretch>
            <a:fillRect/>
          </a:stretch>
        </p:blipFill>
        <p:spPr>
          <a:xfrm>
            <a:off x="7099887" y="4497203"/>
            <a:ext cx="1733341" cy="48519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69"/>
        <p:cNvGrpSpPr/>
        <p:nvPr/>
      </p:nvGrpSpPr>
      <p:grpSpPr>
        <a:xfrm>
          <a:off x="0" y="0"/>
          <a:ext cx="0" cy="0"/>
          <a:chOff x="0" y="0"/>
          <a:chExt cx="0" cy="0"/>
        </a:xfrm>
      </p:grpSpPr>
      <p:sp>
        <p:nvSpPr>
          <p:cNvPr id="1470" name="Google Shape;1470;p101"/>
          <p:cNvSpPr txBox="1"/>
          <p:nvPr/>
        </p:nvSpPr>
        <p:spPr>
          <a:xfrm>
            <a:off x="613025" y="382375"/>
            <a:ext cx="7053300" cy="402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F3F3F3"/>
                </a:solidFill>
                <a:latin typeface="Open Sans"/>
                <a:ea typeface="Open Sans"/>
                <a:cs typeface="Open Sans"/>
                <a:sym typeface="Open Sans"/>
              </a:rPr>
              <a:t>PROBLEM STATEMENT</a:t>
            </a:r>
            <a:endParaRPr sz="1800">
              <a:solidFill>
                <a:srgbClr val="F3F3F3"/>
              </a:solidFill>
              <a:latin typeface="Open Sans"/>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r>
              <a:rPr lang="en" sz="1000">
                <a:solidFill>
                  <a:srgbClr val="F3F3F3"/>
                </a:solidFill>
                <a:latin typeface="Open Sans"/>
                <a:ea typeface="Open Sans"/>
                <a:cs typeface="Open Sans"/>
                <a:sym typeface="Open Sans"/>
              </a:rPr>
              <a:t>(why bi-directional contracts?)</a:t>
            </a:r>
            <a:endParaRPr sz="1800">
              <a:solidFill>
                <a:srgbClr val="F3F3F3"/>
              </a:solidFill>
              <a:latin typeface="Open Sans"/>
              <a:ea typeface="Open Sans"/>
              <a:cs typeface="Open Sans"/>
              <a:sym typeface="Open Sans"/>
            </a:endParaRPr>
          </a:p>
        </p:txBody>
      </p:sp>
      <p:sp>
        <p:nvSpPr>
          <p:cNvPr id="1475" name="Google Shape;1475;p101"/>
          <p:cNvSpPr txBox="1"/>
          <p:nvPr/>
        </p:nvSpPr>
        <p:spPr>
          <a:xfrm>
            <a:off x="572250" y="888975"/>
            <a:ext cx="71619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Clr>
                <a:srgbClr val="000000"/>
              </a:buClr>
              <a:buSzPts val="1100"/>
              <a:buFont typeface="Arial"/>
              <a:buNone/>
            </a:pPr>
            <a:endParaRPr sz="1800" i="1">
              <a:solidFill>
                <a:srgbClr val="2DCBB1"/>
              </a:solidFill>
              <a:latin typeface="Open Sans"/>
              <a:ea typeface="Open Sans"/>
              <a:cs typeface="Open Sans"/>
              <a:sym typeface="Open Sans"/>
            </a:endParaRPr>
          </a:p>
        </p:txBody>
      </p:sp>
      <p:pic>
        <p:nvPicPr>
          <p:cNvPr id="3" name="Picture 2" descr="A black and white sign with white text&#10;&#10;Description automatically generated">
            <a:extLst>
              <a:ext uri="{FF2B5EF4-FFF2-40B4-BE49-F238E27FC236}">
                <a16:creationId xmlns:a16="http://schemas.microsoft.com/office/drawing/2014/main" id="{00E3A3EB-8781-FAEA-BBDD-22C8FB870110}"/>
              </a:ext>
            </a:extLst>
          </p:cNvPr>
          <p:cNvPicPr>
            <a:picLocks noChangeAspect="1"/>
          </p:cNvPicPr>
          <p:nvPr/>
        </p:nvPicPr>
        <p:blipFill>
          <a:blip r:embed="rId3"/>
          <a:stretch>
            <a:fillRect/>
          </a:stretch>
        </p:blipFill>
        <p:spPr>
          <a:xfrm>
            <a:off x="7099887" y="4497203"/>
            <a:ext cx="1733341" cy="48519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Shape 1479"/>
        <p:cNvGrpSpPr/>
        <p:nvPr/>
      </p:nvGrpSpPr>
      <p:grpSpPr>
        <a:xfrm>
          <a:off x="0" y="0"/>
          <a:ext cx="0" cy="0"/>
          <a:chOff x="0" y="0"/>
          <a:chExt cx="0" cy="0"/>
        </a:xfrm>
      </p:grpSpPr>
      <p:sp>
        <p:nvSpPr>
          <p:cNvPr id="1480" name="Google Shape;1480;p102"/>
          <p:cNvSpPr txBox="1"/>
          <p:nvPr/>
        </p:nvSpPr>
        <p:spPr>
          <a:xfrm>
            <a:off x="613025" y="382375"/>
            <a:ext cx="7053300" cy="402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dirty="0" err="1">
                <a:solidFill>
                  <a:srgbClr val="F3F3F3"/>
                </a:solidFill>
                <a:latin typeface="Open Sans"/>
                <a:ea typeface="Open Sans"/>
                <a:cs typeface="Open Sans"/>
                <a:sym typeface="Open Sans"/>
              </a:rPr>
              <a:t>PactFlow</a:t>
            </a:r>
            <a:endParaRPr sz="1800" dirty="0" err="1">
              <a:solidFill>
                <a:srgbClr val="F3F3F3"/>
              </a:solidFill>
              <a:latin typeface="Open Sans"/>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r>
              <a:rPr lang="en" sz="1000" dirty="0">
                <a:solidFill>
                  <a:srgbClr val="F3F3F3"/>
                </a:solidFill>
                <a:latin typeface="Open Sans"/>
                <a:ea typeface="Open Sans"/>
                <a:cs typeface="Open Sans"/>
                <a:sym typeface="Open Sans"/>
              </a:rPr>
              <a:t>(+ Pact Broker)</a:t>
            </a:r>
            <a:endParaRPr sz="1800">
              <a:solidFill>
                <a:srgbClr val="F3F3F3"/>
              </a:solidFill>
              <a:latin typeface="Open Sans"/>
              <a:ea typeface="Open Sans"/>
              <a:cs typeface="Open Sans"/>
              <a:sym typeface="Open Sans"/>
            </a:endParaRPr>
          </a:p>
        </p:txBody>
      </p:sp>
      <p:sp>
        <p:nvSpPr>
          <p:cNvPr id="1485" name="Google Shape;1485;p102"/>
          <p:cNvSpPr txBox="1"/>
          <p:nvPr/>
        </p:nvSpPr>
        <p:spPr>
          <a:xfrm>
            <a:off x="572250" y="888975"/>
            <a:ext cx="71619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Clr>
                <a:srgbClr val="000000"/>
              </a:buClr>
              <a:buSzPts val="1100"/>
              <a:buFont typeface="Arial"/>
              <a:buNone/>
            </a:pPr>
            <a:endParaRPr sz="1800" i="1">
              <a:solidFill>
                <a:srgbClr val="2DCBB1"/>
              </a:solidFill>
              <a:latin typeface="Open Sans"/>
              <a:ea typeface="Open Sans"/>
              <a:cs typeface="Open Sans"/>
              <a:sym typeface="Open Sans"/>
            </a:endParaRPr>
          </a:p>
        </p:txBody>
      </p:sp>
      <p:pic>
        <p:nvPicPr>
          <p:cNvPr id="3" name="Picture 2" descr="A black and white sign with white text&#10;&#10;Description automatically generated">
            <a:extLst>
              <a:ext uri="{FF2B5EF4-FFF2-40B4-BE49-F238E27FC236}">
                <a16:creationId xmlns:a16="http://schemas.microsoft.com/office/drawing/2014/main" id="{AB1F10C2-90BC-20BC-D4A6-6B6AEE4DF189}"/>
              </a:ext>
            </a:extLst>
          </p:cNvPr>
          <p:cNvPicPr>
            <a:picLocks noChangeAspect="1"/>
          </p:cNvPicPr>
          <p:nvPr/>
        </p:nvPicPr>
        <p:blipFill>
          <a:blip r:embed="rId3"/>
          <a:stretch>
            <a:fillRect/>
          </a:stretch>
        </p:blipFill>
        <p:spPr>
          <a:xfrm>
            <a:off x="7099887" y="4497203"/>
            <a:ext cx="1733341" cy="48519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89"/>
        <p:cNvGrpSpPr/>
        <p:nvPr/>
      </p:nvGrpSpPr>
      <p:grpSpPr>
        <a:xfrm>
          <a:off x="0" y="0"/>
          <a:ext cx="0" cy="0"/>
          <a:chOff x="0" y="0"/>
          <a:chExt cx="0" cy="0"/>
        </a:xfrm>
      </p:grpSpPr>
      <p:sp>
        <p:nvSpPr>
          <p:cNvPr id="1490" name="Google Shape;1490;p103"/>
          <p:cNvSpPr txBox="1"/>
          <p:nvPr/>
        </p:nvSpPr>
        <p:spPr>
          <a:xfrm>
            <a:off x="140800" y="929200"/>
            <a:ext cx="8534400" cy="40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latin typeface="Open Sans"/>
                <a:ea typeface="Open Sans"/>
                <a:cs typeface="Open Sans"/>
                <a:sym typeface="Open Sans"/>
              </a:rPr>
              <a:t>Non-technical reasons:</a:t>
            </a:r>
            <a:endParaRPr sz="1200">
              <a:solidFill>
                <a:schemeClr val="dk2"/>
              </a:solidFill>
              <a:latin typeface="Open Sans"/>
              <a:ea typeface="Open Sans"/>
              <a:cs typeface="Open Sans"/>
              <a:sym typeface="Open Sans"/>
            </a:endParaRPr>
          </a:p>
          <a:p>
            <a:pPr marL="0" lvl="0" indent="0" algn="l" rtl="0">
              <a:spcBef>
                <a:spcPts val="0"/>
              </a:spcBef>
              <a:spcAft>
                <a:spcPts val="0"/>
              </a:spcAft>
              <a:buNone/>
            </a:pPr>
            <a:endParaRPr sz="1200">
              <a:solidFill>
                <a:schemeClr val="dk2"/>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2"/>
              </a:buClr>
              <a:buSzPts val="1200"/>
              <a:buAutoNum type="arabicPeriod"/>
            </a:pPr>
            <a:r>
              <a:rPr lang="en" sz="1200" b="1">
                <a:solidFill>
                  <a:schemeClr val="dk2"/>
                </a:solidFill>
                <a:latin typeface="Open Sans"/>
                <a:ea typeface="Open Sans"/>
                <a:cs typeface="Open Sans"/>
                <a:sym typeface="Open Sans"/>
              </a:rPr>
              <a:t>Steep learning curve - </a:t>
            </a:r>
            <a:r>
              <a:rPr lang="en" sz="1200">
                <a:solidFill>
                  <a:schemeClr val="dk2"/>
                </a:solidFill>
                <a:latin typeface="Open Sans"/>
                <a:ea typeface="Open Sans"/>
                <a:cs typeface="Open Sans"/>
                <a:sym typeface="Open Sans"/>
              </a:rPr>
              <a:t>Education often required to get the most of Pact</a:t>
            </a:r>
            <a:endParaRPr sz="1200">
              <a:solidFill>
                <a:schemeClr val="dk2"/>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2"/>
              </a:buClr>
              <a:buSzPts val="1200"/>
              <a:buAutoNum type="arabicPeriod"/>
            </a:pPr>
            <a:r>
              <a:rPr lang="en" sz="1200" b="1">
                <a:solidFill>
                  <a:schemeClr val="dk2"/>
                </a:solidFill>
                <a:latin typeface="Open Sans"/>
                <a:ea typeface="Open Sans"/>
                <a:cs typeface="Open Sans"/>
                <a:sym typeface="Open Sans"/>
              </a:rPr>
              <a:t>Technical investment required</a:t>
            </a:r>
            <a:r>
              <a:rPr lang="en" sz="1200">
                <a:solidFill>
                  <a:schemeClr val="dk2"/>
                </a:solidFill>
                <a:latin typeface="Open Sans"/>
                <a:ea typeface="Open Sans"/>
                <a:cs typeface="Open Sans"/>
                <a:sym typeface="Open Sans"/>
              </a:rPr>
              <a:t> - Pact requires both parties of an integration point to write and maintain tests</a:t>
            </a:r>
            <a:endParaRPr sz="1200">
              <a:solidFill>
                <a:schemeClr val="dk2"/>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2"/>
              </a:buClr>
              <a:buSzPts val="1200"/>
              <a:buAutoNum type="arabicPeriod"/>
            </a:pPr>
            <a:r>
              <a:rPr lang="en" sz="1200" b="1">
                <a:solidFill>
                  <a:schemeClr val="dk2"/>
                </a:solidFill>
                <a:latin typeface="Open Sans"/>
                <a:ea typeface="Open Sans"/>
                <a:cs typeface="Open Sans"/>
                <a:sym typeface="Open Sans"/>
              </a:rPr>
              <a:t>Developer only </a:t>
            </a:r>
            <a:r>
              <a:rPr lang="en" sz="1200">
                <a:solidFill>
                  <a:schemeClr val="dk2"/>
                </a:solidFill>
                <a:latin typeface="Open Sans"/>
                <a:ea typeface="Open Sans"/>
                <a:cs typeface="Open Sans"/>
                <a:sym typeface="Open Sans"/>
              </a:rPr>
              <a:t>- Pact requires access to the source code, excluding some roles from participating</a:t>
            </a:r>
            <a:endParaRPr sz="1200">
              <a:solidFill>
                <a:schemeClr val="dk2"/>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2"/>
              </a:buClr>
              <a:buSzPts val="1200"/>
              <a:buAutoNum type="arabicPeriod"/>
            </a:pPr>
            <a:r>
              <a:rPr lang="en" sz="1200" b="1">
                <a:solidFill>
                  <a:schemeClr val="dk2"/>
                </a:solidFill>
                <a:latin typeface="Open Sans"/>
                <a:ea typeface="Open Sans"/>
                <a:cs typeface="Open Sans"/>
                <a:sym typeface="Open Sans"/>
              </a:rPr>
              <a:t>Suitability for API first design workflows </a:t>
            </a:r>
            <a:r>
              <a:rPr lang="en" sz="1200">
                <a:solidFill>
                  <a:schemeClr val="dk2"/>
                </a:solidFill>
                <a:latin typeface="Open Sans"/>
                <a:ea typeface="Open Sans"/>
                <a:cs typeface="Open Sans"/>
                <a:sym typeface="Open Sans"/>
              </a:rPr>
              <a:t>- many organisations have a provider-first workflow</a:t>
            </a:r>
            <a:endParaRPr sz="1200">
              <a:solidFill>
                <a:schemeClr val="dk2"/>
              </a:solidFill>
              <a:latin typeface="Open Sans"/>
              <a:ea typeface="Open Sans"/>
              <a:cs typeface="Open Sans"/>
              <a:sym typeface="Open Sans"/>
            </a:endParaRPr>
          </a:p>
          <a:p>
            <a:pPr marL="457200" lvl="0" indent="-304800" algn="l" rtl="0">
              <a:spcBef>
                <a:spcPts val="0"/>
              </a:spcBef>
              <a:spcAft>
                <a:spcPts val="0"/>
              </a:spcAft>
              <a:buClr>
                <a:schemeClr val="dk2"/>
              </a:buClr>
              <a:buSzPts val="1200"/>
              <a:buFont typeface="Open Sans"/>
              <a:buAutoNum type="arabicPeriod"/>
            </a:pPr>
            <a:r>
              <a:rPr lang="en" sz="1200" b="1">
                <a:solidFill>
                  <a:schemeClr val="dk2"/>
                </a:solidFill>
                <a:latin typeface="Open Sans"/>
                <a:ea typeface="Open Sans"/>
                <a:cs typeface="Open Sans"/>
                <a:sym typeface="Open Sans"/>
              </a:rPr>
              <a:t>Convincing people - </a:t>
            </a:r>
            <a:r>
              <a:rPr lang="en" sz="1200">
                <a:solidFill>
                  <a:schemeClr val="dk2"/>
                </a:solidFill>
                <a:latin typeface="Open Sans"/>
                <a:ea typeface="Open Sans"/>
                <a:cs typeface="Open Sans"/>
                <a:sym typeface="Open Sans"/>
              </a:rPr>
              <a:t>there are a number of excuses!</a:t>
            </a:r>
            <a:br>
              <a:rPr lang="en" sz="1200">
                <a:solidFill>
                  <a:schemeClr val="dk2"/>
                </a:solidFill>
                <a:latin typeface="Open Sans"/>
                <a:ea typeface="Open Sans"/>
                <a:cs typeface="Open Sans"/>
                <a:sym typeface="Open Sans"/>
              </a:rPr>
            </a:br>
            <a:endParaRPr sz="1200">
              <a:solidFill>
                <a:schemeClr val="dk2"/>
              </a:solidFill>
              <a:latin typeface="Open Sans"/>
              <a:ea typeface="Open Sans"/>
              <a:cs typeface="Open Sans"/>
              <a:sym typeface="Open Sans"/>
            </a:endParaRPr>
          </a:p>
          <a:p>
            <a:pPr marL="0" lvl="0" indent="0" algn="l" rtl="0">
              <a:spcBef>
                <a:spcPts val="0"/>
              </a:spcBef>
              <a:spcAft>
                <a:spcPts val="0"/>
              </a:spcAft>
              <a:buNone/>
            </a:pPr>
            <a:r>
              <a:rPr lang="en" sz="1200">
                <a:solidFill>
                  <a:schemeClr val="dk2"/>
                </a:solidFill>
                <a:latin typeface="Open Sans"/>
                <a:ea typeface="Open Sans"/>
                <a:cs typeface="Open Sans"/>
                <a:sym typeface="Open Sans"/>
              </a:rPr>
              <a:t>Technical reasons:</a:t>
            </a:r>
            <a:endParaRPr sz="1200">
              <a:solidFill>
                <a:schemeClr val="dk2"/>
              </a:solidFill>
              <a:latin typeface="Open Sans"/>
              <a:ea typeface="Open Sans"/>
              <a:cs typeface="Open Sans"/>
              <a:sym typeface="Open Sans"/>
            </a:endParaRPr>
          </a:p>
          <a:p>
            <a:pPr marL="0" lvl="0" indent="0" algn="l" rtl="0">
              <a:spcBef>
                <a:spcPts val="0"/>
              </a:spcBef>
              <a:spcAft>
                <a:spcPts val="0"/>
              </a:spcAft>
              <a:buNone/>
            </a:pPr>
            <a:endParaRPr sz="1200">
              <a:solidFill>
                <a:schemeClr val="dk2"/>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2"/>
              </a:buClr>
              <a:buSzPts val="1200"/>
              <a:buAutoNum type="arabicPeriod"/>
            </a:pPr>
            <a:r>
              <a:rPr lang="en" sz="1200" b="1">
                <a:solidFill>
                  <a:schemeClr val="dk2"/>
                </a:solidFill>
                <a:latin typeface="Open Sans"/>
                <a:ea typeface="Open Sans"/>
                <a:cs typeface="Open Sans"/>
                <a:sym typeface="Open Sans"/>
              </a:rPr>
              <a:t>Applicability to certain architectures / classes of problems </a:t>
            </a:r>
            <a:r>
              <a:rPr lang="en" sz="1200">
                <a:solidFill>
                  <a:schemeClr val="dk2"/>
                </a:solidFill>
                <a:latin typeface="Open Sans"/>
                <a:ea typeface="Open Sans"/>
                <a:cs typeface="Open Sans"/>
                <a:sym typeface="Open Sans"/>
              </a:rPr>
              <a:t>- Pact is not ideally suited to working with API gateways, 3rd party APIs or APIs with large numbers of consumers. </a:t>
            </a:r>
            <a:endParaRPr sz="1200">
              <a:solidFill>
                <a:schemeClr val="dk2"/>
              </a:solidFill>
              <a:latin typeface="Open Sans"/>
              <a:ea typeface="Open Sans"/>
              <a:cs typeface="Open Sans"/>
              <a:sym typeface="Open Sans"/>
            </a:endParaRPr>
          </a:p>
          <a:p>
            <a:pPr marL="457200" lvl="0" indent="-304800" algn="l" rtl="0">
              <a:lnSpc>
                <a:spcPct val="115000"/>
              </a:lnSpc>
              <a:spcBef>
                <a:spcPts val="0"/>
              </a:spcBef>
              <a:spcAft>
                <a:spcPts val="0"/>
              </a:spcAft>
              <a:buClr>
                <a:schemeClr val="dk2"/>
              </a:buClr>
              <a:buSzPts val="1200"/>
              <a:buFont typeface="Open Sans"/>
              <a:buAutoNum type="arabicPeriod"/>
            </a:pPr>
            <a:r>
              <a:rPr lang="en" sz="1200" b="1">
                <a:solidFill>
                  <a:schemeClr val="dk2"/>
                </a:solidFill>
                <a:latin typeface="Open Sans"/>
                <a:ea typeface="Open Sans"/>
                <a:cs typeface="Open Sans"/>
                <a:sym typeface="Open Sans"/>
              </a:rPr>
              <a:t>UI testing</a:t>
            </a:r>
            <a:r>
              <a:rPr lang="en" sz="1200">
                <a:solidFill>
                  <a:schemeClr val="dk2"/>
                </a:solidFill>
                <a:latin typeface="Open Sans"/>
                <a:ea typeface="Open Sans"/>
                <a:cs typeface="Open Sans"/>
                <a:sym typeface="Open Sans"/>
              </a:rPr>
              <a:t> - Creating pacts from UI tests can lead to pain if not done carefully</a:t>
            </a:r>
            <a:endParaRPr sz="1200">
              <a:solidFill>
                <a:schemeClr val="dk2"/>
              </a:solidFill>
              <a:latin typeface="Open Sans"/>
              <a:ea typeface="Open Sans"/>
              <a:cs typeface="Open Sans"/>
              <a:sym typeface="Open Sans"/>
            </a:endParaRPr>
          </a:p>
          <a:p>
            <a:pPr marL="0" lvl="0" indent="0" algn="l" rtl="0">
              <a:spcBef>
                <a:spcPts val="0"/>
              </a:spcBef>
              <a:spcAft>
                <a:spcPts val="0"/>
              </a:spcAft>
              <a:buNone/>
            </a:pPr>
            <a:endParaRPr sz="1200">
              <a:solidFill>
                <a:schemeClr val="dk2"/>
              </a:solidFill>
              <a:latin typeface="Open Sans"/>
              <a:ea typeface="Open Sans"/>
              <a:cs typeface="Open Sans"/>
              <a:sym typeface="Open Sans"/>
            </a:endParaRPr>
          </a:p>
        </p:txBody>
      </p:sp>
      <p:sp>
        <p:nvSpPr>
          <p:cNvPr id="1491" name="Google Shape;1491;p103"/>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03"/>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PROBLEM STATEMENT</a:t>
            </a:r>
            <a:endParaRPr sz="800">
              <a:solidFill>
                <a:srgbClr val="FFFFFF"/>
              </a:solidFill>
              <a:latin typeface="Open Sans Light"/>
              <a:ea typeface="Open Sans Light"/>
              <a:cs typeface="Open Sans Light"/>
              <a:sym typeface="Open Sans Light"/>
            </a:endParaRPr>
          </a:p>
        </p:txBody>
      </p:sp>
      <p:sp>
        <p:nvSpPr>
          <p:cNvPr id="1493" name="Google Shape;1493;p103"/>
          <p:cNvSpPr txBox="1"/>
          <p:nvPr/>
        </p:nvSpPr>
        <p:spPr>
          <a:xfrm>
            <a:off x="36850" y="336750"/>
            <a:ext cx="7985400" cy="47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latin typeface="Open Sans"/>
                <a:ea typeface="Open Sans"/>
                <a:cs typeface="Open Sans"/>
                <a:sym typeface="Open Sans"/>
              </a:rPr>
              <a:t>why try a different approach?</a:t>
            </a:r>
            <a:endParaRPr sz="1800">
              <a:solidFill>
                <a:srgbClr val="2DCBB1"/>
              </a:solidFill>
              <a:latin typeface="Open Sans Light"/>
              <a:ea typeface="Open Sans Light"/>
              <a:cs typeface="Open Sans Light"/>
              <a:sym typeface="Open Sans Light"/>
            </a:endParaRPr>
          </a:p>
        </p:txBody>
      </p:sp>
      <p:cxnSp>
        <p:nvCxnSpPr>
          <p:cNvPr id="1494" name="Google Shape;1494;p103"/>
          <p:cNvCxnSpPr/>
          <p:nvPr/>
        </p:nvCxnSpPr>
        <p:spPr>
          <a:xfrm>
            <a:off x="140800" y="792000"/>
            <a:ext cx="8832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79"/>
        <p:cNvGrpSpPr/>
        <p:nvPr/>
      </p:nvGrpSpPr>
      <p:grpSpPr>
        <a:xfrm>
          <a:off x="0" y="0"/>
          <a:ext cx="0" cy="0"/>
          <a:chOff x="0" y="0"/>
          <a:chExt cx="0" cy="0"/>
        </a:xfrm>
      </p:grpSpPr>
      <p:sp>
        <p:nvSpPr>
          <p:cNvPr id="980" name="Google Shape;980;p78"/>
          <p:cNvSpPr txBox="1"/>
          <p:nvPr/>
        </p:nvSpPr>
        <p:spPr>
          <a:xfrm>
            <a:off x="125" y="382375"/>
            <a:ext cx="9144000" cy="402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solidFill>
                  <a:srgbClr val="F3F3F3"/>
                </a:solidFill>
                <a:latin typeface="Open Sans"/>
                <a:ea typeface="Open Sans"/>
                <a:cs typeface="Open Sans"/>
                <a:sym typeface="Open Sans"/>
              </a:rPr>
              <a:t>HOW PACT WORKS</a:t>
            </a:r>
            <a:endParaRPr sz="1800">
              <a:solidFill>
                <a:srgbClr val="F3F3F3"/>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rgbClr val="F3F3F3"/>
                </a:solidFill>
                <a:latin typeface="Open Sans"/>
                <a:ea typeface="Open Sans"/>
                <a:cs typeface="Open Sans"/>
                <a:sym typeface="Open Sans"/>
              </a:rPr>
              <a:t>(Async/Messages)</a:t>
            </a:r>
            <a:endParaRPr sz="1000">
              <a:solidFill>
                <a:srgbClr val="F3F3F3"/>
              </a:solidFill>
              <a:latin typeface="Open Sans"/>
              <a:ea typeface="Open Sans"/>
              <a:cs typeface="Open Sans"/>
              <a:sym typeface="Open Sans"/>
            </a:endParaRPr>
          </a:p>
        </p:txBody>
      </p:sp>
      <p:grpSp>
        <p:nvGrpSpPr>
          <p:cNvPr id="981" name="Google Shape;981;p78"/>
          <p:cNvGrpSpPr/>
          <p:nvPr/>
        </p:nvGrpSpPr>
        <p:grpSpPr>
          <a:xfrm>
            <a:off x="7449675" y="4477450"/>
            <a:ext cx="1375000" cy="581696"/>
            <a:chOff x="793600" y="4482150"/>
            <a:chExt cx="1375000" cy="581696"/>
          </a:xfrm>
        </p:grpSpPr>
        <p:pic>
          <p:nvPicPr>
            <p:cNvPr id="982" name="Google Shape;982;p78"/>
            <p:cNvPicPr preferRelativeResize="0"/>
            <p:nvPr/>
          </p:nvPicPr>
          <p:blipFill rotWithShape="1">
            <a:blip r:embed="rId3">
              <a:alphaModFix/>
            </a:blip>
            <a:srcRect l="51883"/>
            <a:stretch/>
          </p:blipFill>
          <p:spPr>
            <a:xfrm>
              <a:off x="1487328" y="4709149"/>
              <a:ext cx="649437" cy="221225"/>
            </a:xfrm>
            <a:prstGeom prst="rect">
              <a:avLst/>
            </a:prstGeom>
            <a:noFill/>
            <a:ln>
              <a:noFill/>
            </a:ln>
          </p:spPr>
        </p:pic>
        <p:pic>
          <p:nvPicPr>
            <p:cNvPr id="983" name="Google Shape;983;p78"/>
            <p:cNvPicPr preferRelativeResize="0"/>
            <p:nvPr/>
          </p:nvPicPr>
          <p:blipFill rotWithShape="1">
            <a:blip r:embed="rId4">
              <a:alphaModFix/>
            </a:blip>
            <a:srcRect l="17212" t="40967" r="16737" b="41490"/>
            <a:stretch/>
          </p:blipFill>
          <p:spPr>
            <a:xfrm>
              <a:off x="793600" y="4482150"/>
              <a:ext cx="1375000" cy="221226"/>
            </a:xfrm>
            <a:prstGeom prst="rect">
              <a:avLst/>
            </a:prstGeom>
            <a:noFill/>
            <a:ln>
              <a:noFill/>
            </a:ln>
          </p:spPr>
        </p:pic>
        <p:sp>
          <p:nvSpPr>
            <p:cNvPr id="984" name="Google Shape;984;p78"/>
            <p:cNvSpPr txBox="1"/>
            <p:nvPr/>
          </p:nvSpPr>
          <p:spPr>
            <a:xfrm>
              <a:off x="893264" y="4704446"/>
              <a:ext cx="990600" cy="359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500">
                  <a:solidFill>
                    <a:srgbClr val="FFFFFF"/>
                  </a:solidFill>
                  <a:latin typeface="Open Sans Light"/>
                  <a:ea typeface="Open Sans Light"/>
                  <a:cs typeface="Open Sans Light"/>
                  <a:sym typeface="Open Sans Light"/>
                </a:rPr>
                <a:t>Brought to you by</a:t>
              </a:r>
              <a:endParaRPr sz="500">
                <a:solidFill>
                  <a:srgbClr val="FFFFFF"/>
                </a:solidFill>
                <a:latin typeface="Open Sans Light"/>
                <a:ea typeface="Open Sans Light"/>
                <a:cs typeface="Open Sans Light"/>
                <a:sym typeface="Open Sans Light"/>
              </a:endParaRPr>
            </a:p>
          </p:txBody>
        </p:sp>
      </p:grpSp>
      <p:sp>
        <p:nvSpPr>
          <p:cNvPr id="985" name="Google Shape;985;p78"/>
          <p:cNvSpPr txBox="1"/>
          <p:nvPr/>
        </p:nvSpPr>
        <p:spPr>
          <a:xfrm>
            <a:off x="572250" y="888975"/>
            <a:ext cx="71619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Clr>
                <a:srgbClr val="000000"/>
              </a:buClr>
              <a:buSzPts val="1100"/>
              <a:buFont typeface="Arial"/>
              <a:buNone/>
            </a:pPr>
            <a:endParaRPr sz="1800" i="1">
              <a:solidFill>
                <a:srgbClr val="2DCBB1"/>
              </a:solidFill>
              <a:latin typeface="Open Sans"/>
              <a:ea typeface="Open Sans"/>
              <a:cs typeface="Open Sans"/>
              <a:sym typeface="Open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89"/>
        <p:cNvGrpSpPr/>
        <p:nvPr/>
      </p:nvGrpSpPr>
      <p:grpSpPr>
        <a:xfrm>
          <a:off x="0" y="0"/>
          <a:ext cx="0" cy="0"/>
          <a:chOff x="0" y="0"/>
          <a:chExt cx="0" cy="0"/>
        </a:xfrm>
      </p:grpSpPr>
      <p:sp>
        <p:nvSpPr>
          <p:cNvPr id="990" name="Google Shape;990;p79"/>
          <p:cNvSpPr/>
          <p:nvPr/>
        </p:nvSpPr>
        <p:spPr>
          <a:xfrm>
            <a:off x="0" y="0"/>
            <a:ext cx="9144000" cy="35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1" name="Google Shape;991;p79"/>
          <p:cNvCxnSpPr/>
          <p:nvPr/>
        </p:nvCxnSpPr>
        <p:spPr>
          <a:xfrm>
            <a:off x="3456700" y="1861050"/>
            <a:ext cx="0" cy="1628100"/>
          </a:xfrm>
          <a:prstGeom prst="straightConnector1">
            <a:avLst/>
          </a:prstGeom>
          <a:noFill/>
          <a:ln w="28575" cap="flat" cmpd="sng">
            <a:solidFill>
              <a:srgbClr val="6FA8DC"/>
            </a:solidFill>
            <a:prstDash val="solid"/>
            <a:round/>
            <a:headEnd type="triangle" w="med" len="med"/>
            <a:tailEnd type="none" w="med" len="med"/>
          </a:ln>
          <a:effectLst>
            <a:outerShdw blurRad="57150" dist="19050" dir="5400000" algn="bl" rotWithShape="0">
              <a:srgbClr val="000000">
                <a:alpha val="50000"/>
              </a:srgbClr>
            </a:outerShdw>
          </a:effectLst>
        </p:spPr>
      </p:cxnSp>
      <p:grpSp>
        <p:nvGrpSpPr>
          <p:cNvPr id="992" name="Google Shape;992;p79"/>
          <p:cNvGrpSpPr/>
          <p:nvPr/>
        </p:nvGrpSpPr>
        <p:grpSpPr>
          <a:xfrm>
            <a:off x="4939716" y="1285636"/>
            <a:ext cx="117303" cy="2811510"/>
            <a:chOff x="4347550" y="1331800"/>
            <a:chExt cx="117303" cy="2587200"/>
          </a:xfrm>
        </p:grpSpPr>
        <p:cxnSp>
          <p:nvCxnSpPr>
            <p:cNvPr id="993" name="Google Shape;993;p79"/>
            <p:cNvCxnSpPr/>
            <p:nvPr/>
          </p:nvCxnSpPr>
          <p:spPr>
            <a:xfrm>
              <a:off x="4459750" y="1331800"/>
              <a:ext cx="0" cy="2587200"/>
            </a:xfrm>
            <a:prstGeom prst="straightConnector1">
              <a:avLst/>
            </a:prstGeom>
            <a:noFill/>
            <a:ln w="9525" cap="flat" cmpd="sng">
              <a:solidFill>
                <a:srgbClr val="FFFFFF"/>
              </a:solidFill>
              <a:prstDash val="solid"/>
              <a:round/>
              <a:headEnd type="none" w="med" len="med"/>
              <a:tailEnd type="none" w="med" len="med"/>
            </a:ln>
          </p:spPr>
        </p:cxnSp>
        <p:cxnSp>
          <p:nvCxnSpPr>
            <p:cNvPr id="994" name="Google Shape;994;p79"/>
            <p:cNvCxnSpPr/>
            <p:nvPr/>
          </p:nvCxnSpPr>
          <p:spPr>
            <a:xfrm rot="10800000">
              <a:off x="4347550" y="1331800"/>
              <a:ext cx="112200" cy="0"/>
            </a:xfrm>
            <a:prstGeom prst="straightConnector1">
              <a:avLst/>
            </a:prstGeom>
            <a:noFill/>
            <a:ln w="9525" cap="flat" cmpd="sng">
              <a:solidFill>
                <a:srgbClr val="FFFFFF"/>
              </a:solidFill>
              <a:prstDash val="solid"/>
              <a:round/>
              <a:headEnd type="none" w="med" len="med"/>
              <a:tailEnd type="none" w="med" len="med"/>
            </a:ln>
          </p:spPr>
        </p:cxnSp>
        <p:cxnSp>
          <p:nvCxnSpPr>
            <p:cNvPr id="995" name="Google Shape;995;p79"/>
            <p:cNvCxnSpPr/>
            <p:nvPr/>
          </p:nvCxnSpPr>
          <p:spPr>
            <a:xfrm rot="10800000">
              <a:off x="4352653" y="3919000"/>
              <a:ext cx="112200" cy="0"/>
            </a:xfrm>
            <a:prstGeom prst="straightConnector1">
              <a:avLst/>
            </a:prstGeom>
            <a:noFill/>
            <a:ln w="9525" cap="flat" cmpd="sng">
              <a:solidFill>
                <a:srgbClr val="FFFFFF"/>
              </a:solidFill>
              <a:prstDash val="solid"/>
              <a:round/>
              <a:headEnd type="none" w="med" len="med"/>
              <a:tailEnd type="none" w="med" len="med"/>
            </a:ln>
          </p:spPr>
        </p:cxnSp>
      </p:grpSp>
      <p:sp>
        <p:nvSpPr>
          <p:cNvPr id="996" name="Google Shape;996;p79"/>
          <p:cNvSpPr txBox="1"/>
          <p:nvPr/>
        </p:nvSpPr>
        <p:spPr>
          <a:xfrm>
            <a:off x="5397225" y="2547400"/>
            <a:ext cx="1869000" cy="1349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“id”</a:t>
            </a: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1234</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“items”</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D33682"/>
                </a:solidFill>
                <a:latin typeface="Courier New"/>
                <a:ea typeface="Courier New"/>
                <a:cs typeface="Courier New"/>
                <a:sym typeface="Courier New"/>
              </a:rPr>
              <a:t>    ...</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  </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spcBef>
                <a:spcPts val="0"/>
              </a:spcBef>
              <a:spcAft>
                <a:spcPts val="0"/>
              </a:spcAft>
              <a:buNone/>
            </a:pPr>
            <a:endParaRPr/>
          </a:p>
        </p:txBody>
      </p:sp>
      <p:sp>
        <p:nvSpPr>
          <p:cNvPr id="997" name="Google Shape;997;p79"/>
          <p:cNvSpPr txBox="1"/>
          <p:nvPr/>
        </p:nvSpPr>
        <p:spPr>
          <a:xfrm>
            <a:off x="4612325" y="949000"/>
            <a:ext cx="771900" cy="29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EFEFEF"/>
                </a:solidFill>
              </a:rPr>
              <a:t>Consumer</a:t>
            </a:r>
            <a:endParaRPr/>
          </a:p>
        </p:txBody>
      </p:sp>
      <p:sp>
        <p:nvSpPr>
          <p:cNvPr id="998" name="Google Shape;998;p79"/>
          <p:cNvSpPr txBox="1"/>
          <p:nvPr/>
        </p:nvSpPr>
        <p:spPr>
          <a:xfrm>
            <a:off x="5397222" y="1741300"/>
            <a:ext cx="888000" cy="29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EFEFEF"/>
                </a:solidFill>
              </a:rPr>
              <a:t>Contract</a:t>
            </a:r>
            <a:endParaRPr/>
          </a:p>
        </p:txBody>
      </p:sp>
      <p:sp>
        <p:nvSpPr>
          <p:cNvPr id="999" name="Google Shape;999;p79"/>
          <p:cNvSpPr txBox="1"/>
          <p:nvPr/>
        </p:nvSpPr>
        <p:spPr>
          <a:xfrm>
            <a:off x="4612425" y="4143075"/>
            <a:ext cx="771900" cy="29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EFEFEF"/>
                </a:solidFill>
              </a:rPr>
              <a:t>Provider (Producer)</a:t>
            </a:r>
            <a:endParaRPr/>
          </a:p>
        </p:txBody>
      </p:sp>
      <p:sp>
        <p:nvSpPr>
          <p:cNvPr id="1000" name="Google Shape;1000;p79"/>
          <p:cNvSpPr txBox="1"/>
          <p:nvPr/>
        </p:nvSpPr>
        <p:spPr>
          <a:xfrm>
            <a:off x="86127" y="1392"/>
            <a:ext cx="2949000" cy="35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latin typeface="Open Sans"/>
                <a:ea typeface="Open Sans"/>
                <a:cs typeface="Open Sans"/>
                <a:sym typeface="Open Sans"/>
              </a:rPr>
              <a:t>HOW IT WORKS &gt; ASYNC &gt; TERMINOLOGY</a:t>
            </a:r>
            <a:endParaRPr sz="800">
              <a:latin typeface="Open Sans"/>
              <a:ea typeface="Open Sans"/>
              <a:cs typeface="Open Sans"/>
              <a:sym typeface="Open Sans"/>
            </a:endParaRPr>
          </a:p>
        </p:txBody>
      </p:sp>
      <p:grpSp>
        <p:nvGrpSpPr>
          <p:cNvPr id="1001" name="Google Shape;1001;p79"/>
          <p:cNvGrpSpPr/>
          <p:nvPr/>
        </p:nvGrpSpPr>
        <p:grpSpPr>
          <a:xfrm>
            <a:off x="2800700" y="949000"/>
            <a:ext cx="1344600" cy="686850"/>
            <a:chOff x="5387025" y="3159675"/>
            <a:chExt cx="1344600" cy="686850"/>
          </a:xfrm>
        </p:grpSpPr>
        <p:sp>
          <p:nvSpPr>
            <p:cNvPr id="1002" name="Google Shape;1002;p79"/>
            <p:cNvSpPr/>
            <p:nvPr/>
          </p:nvSpPr>
          <p:spPr>
            <a:xfrm>
              <a:off x="5387025" y="3352725"/>
              <a:ext cx="1344600" cy="493800"/>
            </a:xfrm>
            <a:prstGeom prst="rect">
              <a:avLst/>
            </a:prstGeom>
            <a:noFill/>
            <a:ln w="19050" cap="flat" cmpd="sng">
              <a:solidFill>
                <a:srgbClr val="6FA8D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Product Catalog</a:t>
              </a:r>
              <a:endParaRPr sz="1000">
                <a:solidFill>
                  <a:srgbClr val="FFFFFF"/>
                </a:solidFill>
              </a:endParaRPr>
            </a:p>
          </p:txBody>
        </p:sp>
        <p:pic>
          <p:nvPicPr>
            <p:cNvPr id="1003" name="Google Shape;1003;p79"/>
            <p:cNvPicPr preferRelativeResize="0"/>
            <p:nvPr/>
          </p:nvPicPr>
          <p:blipFill>
            <a:blip r:embed="rId3">
              <a:alphaModFix/>
            </a:blip>
            <a:stretch>
              <a:fillRect/>
            </a:stretch>
          </p:blipFill>
          <p:spPr>
            <a:xfrm>
              <a:off x="5433300" y="3159675"/>
              <a:ext cx="302253" cy="113600"/>
            </a:xfrm>
            <a:prstGeom prst="rect">
              <a:avLst/>
            </a:prstGeom>
            <a:noFill/>
            <a:ln>
              <a:noFill/>
            </a:ln>
          </p:spPr>
        </p:pic>
      </p:grpSp>
      <p:pic>
        <p:nvPicPr>
          <p:cNvPr id="1004" name="Google Shape;1004;p79"/>
          <p:cNvPicPr preferRelativeResize="0"/>
          <p:nvPr/>
        </p:nvPicPr>
        <p:blipFill>
          <a:blip r:embed="rId4">
            <a:alphaModFix/>
          </a:blip>
          <a:stretch>
            <a:fillRect/>
          </a:stretch>
        </p:blipFill>
        <p:spPr>
          <a:xfrm>
            <a:off x="2774438" y="2547402"/>
            <a:ext cx="547800" cy="287954"/>
          </a:xfrm>
          <a:prstGeom prst="rect">
            <a:avLst/>
          </a:prstGeom>
          <a:noFill/>
          <a:ln>
            <a:noFill/>
          </a:ln>
        </p:spPr>
      </p:pic>
      <p:grpSp>
        <p:nvGrpSpPr>
          <p:cNvPr id="1005" name="Google Shape;1005;p79"/>
          <p:cNvGrpSpPr/>
          <p:nvPr/>
        </p:nvGrpSpPr>
        <p:grpSpPr>
          <a:xfrm>
            <a:off x="2774452" y="3377488"/>
            <a:ext cx="1344600" cy="784913"/>
            <a:chOff x="5253479" y="2238438"/>
            <a:chExt cx="1344600" cy="784913"/>
          </a:xfrm>
        </p:grpSpPr>
        <p:sp>
          <p:nvSpPr>
            <p:cNvPr id="1006" name="Google Shape;1006;p79"/>
            <p:cNvSpPr/>
            <p:nvPr/>
          </p:nvSpPr>
          <p:spPr>
            <a:xfrm>
              <a:off x="5253479" y="2529550"/>
              <a:ext cx="1344600" cy="493800"/>
            </a:xfrm>
            <a:prstGeom prst="rect">
              <a:avLst/>
            </a:prstGeom>
            <a:noFill/>
            <a:ln w="19050" cap="flat" cmpd="sng">
              <a:solidFill>
                <a:srgbClr val="6FA8D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rPr>
                <a:t>Order Management</a:t>
              </a:r>
              <a:endParaRPr sz="1000">
                <a:solidFill>
                  <a:srgbClr val="FFFFFF"/>
                </a:solidFill>
              </a:endParaRPr>
            </a:p>
          </p:txBody>
        </p:sp>
        <p:pic>
          <p:nvPicPr>
            <p:cNvPr id="1007" name="Google Shape;1007;p79"/>
            <p:cNvPicPr preferRelativeResize="0"/>
            <p:nvPr/>
          </p:nvPicPr>
          <p:blipFill>
            <a:blip r:embed="rId5">
              <a:alphaModFix/>
            </a:blip>
            <a:stretch>
              <a:fillRect/>
            </a:stretch>
          </p:blipFill>
          <p:spPr>
            <a:xfrm>
              <a:off x="5485274" y="2238438"/>
              <a:ext cx="115725" cy="211675"/>
            </a:xfrm>
            <a:prstGeom prst="rect">
              <a:avLst/>
            </a:prstGeom>
            <a:noFill/>
            <a:ln>
              <a:noFill/>
            </a:ln>
          </p:spPr>
        </p:pic>
      </p:grpSp>
      <p:sp>
        <p:nvSpPr>
          <p:cNvPr id="1008" name="Google Shape;1008;p79"/>
          <p:cNvSpPr txBox="1"/>
          <p:nvPr/>
        </p:nvSpPr>
        <p:spPr>
          <a:xfrm>
            <a:off x="5416550" y="2048525"/>
            <a:ext cx="2489400" cy="30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2AA198"/>
                </a:solidFill>
                <a:latin typeface="Courier New"/>
                <a:ea typeface="Courier New"/>
                <a:cs typeface="Courier New"/>
                <a:sym typeface="Courier New"/>
              </a:rPr>
              <a:t>topic:</a:t>
            </a:r>
            <a:r>
              <a:rPr lang="en" sz="900">
                <a:solidFill>
                  <a:srgbClr val="BBBBBB"/>
                </a:solidFill>
                <a:latin typeface="Courier New"/>
                <a:ea typeface="Courier New"/>
                <a:cs typeface="Courier New"/>
                <a:sym typeface="Courier New"/>
              </a:rPr>
              <a:t> products</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 sz="900">
                <a:solidFill>
                  <a:srgbClr val="2AA198"/>
                </a:solidFill>
                <a:latin typeface="Courier New"/>
                <a:ea typeface="Courier New"/>
                <a:cs typeface="Courier New"/>
                <a:sym typeface="Courier New"/>
              </a:rPr>
              <a:t>content-type:</a:t>
            </a:r>
            <a:r>
              <a:rPr lang="en" sz="900">
                <a:solidFill>
                  <a:srgbClr val="BBBBBB"/>
                </a:solidFill>
                <a:latin typeface="Courier New"/>
                <a:ea typeface="Courier New"/>
                <a:cs typeface="Courier New"/>
                <a:sym typeface="Courier New"/>
              </a:rPr>
              <a:t> application/json</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900">
              <a:solidFill>
                <a:srgbClr val="BBBBBB"/>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7"/>
                                        </p:tgtEl>
                                        <p:attrNameLst>
                                          <p:attrName>style.visibility</p:attrName>
                                        </p:attrNameLst>
                                      </p:cBhvr>
                                      <p:to>
                                        <p:strVal val="visible"/>
                                      </p:to>
                                    </p:set>
                                    <p:animEffect transition="in" filter="fade">
                                      <p:cBhvr>
                                        <p:cTn id="7" dur="1000"/>
                                        <p:tgtEl>
                                          <p:spTgt spid="9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9"/>
                                        </p:tgtEl>
                                        <p:attrNameLst>
                                          <p:attrName>style.visibility</p:attrName>
                                        </p:attrNameLst>
                                      </p:cBhvr>
                                      <p:to>
                                        <p:strVal val="visible"/>
                                      </p:to>
                                    </p:set>
                                    <p:animEffect transition="in" filter="fade">
                                      <p:cBhvr>
                                        <p:cTn id="12" dur="1000"/>
                                        <p:tgtEl>
                                          <p:spTgt spid="9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2"/>
                                        </p:tgtEl>
                                        <p:attrNameLst>
                                          <p:attrName>style.visibility</p:attrName>
                                        </p:attrNameLst>
                                      </p:cBhvr>
                                      <p:to>
                                        <p:strVal val="visible"/>
                                      </p:to>
                                    </p:set>
                                    <p:animEffect transition="in" filter="fade">
                                      <p:cBhvr>
                                        <p:cTn id="17" dur="1000"/>
                                        <p:tgtEl>
                                          <p:spTgt spid="992"/>
                                        </p:tgtEl>
                                      </p:cBhvr>
                                    </p:animEffect>
                                  </p:childTnLst>
                                </p:cTn>
                              </p:par>
                              <p:par>
                                <p:cTn id="18" presetID="10" presetClass="entr" presetSubtype="0" fill="hold" nodeType="withEffect">
                                  <p:stCondLst>
                                    <p:cond delay="0"/>
                                  </p:stCondLst>
                                  <p:childTnLst>
                                    <p:set>
                                      <p:cBhvr>
                                        <p:cTn id="19" dur="1" fill="hold">
                                          <p:stCondLst>
                                            <p:cond delay="0"/>
                                          </p:stCondLst>
                                        </p:cTn>
                                        <p:tgtEl>
                                          <p:spTgt spid="996"/>
                                        </p:tgtEl>
                                        <p:attrNameLst>
                                          <p:attrName>style.visibility</p:attrName>
                                        </p:attrNameLst>
                                      </p:cBhvr>
                                      <p:to>
                                        <p:strVal val="visible"/>
                                      </p:to>
                                    </p:set>
                                    <p:animEffect transition="in" filter="fade">
                                      <p:cBhvr>
                                        <p:cTn id="20" dur="1000"/>
                                        <p:tgtEl>
                                          <p:spTgt spid="99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98"/>
                                        </p:tgtEl>
                                        <p:attrNameLst>
                                          <p:attrName>style.visibility</p:attrName>
                                        </p:attrNameLst>
                                      </p:cBhvr>
                                      <p:to>
                                        <p:strVal val="visible"/>
                                      </p:to>
                                    </p:set>
                                    <p:animEffect transition="in" filter="fade">
                                      <p:cBhvr>
                                        <p:cTn id="25" dur="1000"/>
                                        <p:tgtEl>
                                          <p:spTgt spid="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2"/>
        <p:cNvGrpSpPr/>
        <p:nvPr/>
      </p:nvGrpSpPr>
      <p:grpSpPr>
        <a:xfrm>
          <a:off x="0" y="0"/>
          <a:ext cx="0" cy="0"/>
          <a:chOff x="0" y="0"/>
          <a:chExt cx="0" cy="0"/>
        </a:xfrm>
      </p:grpSpPr>
      <p:sp>
        <p:nvSpPr>
          <p:cNvPr id="1013" name="Google Shape;1013;p80"/>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0"/>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IT WORKS &gt; ASYNC</a:t>
            </a:r>
            <a:endParaRPr sz="800">
              <a:solidFill>
                <a:srgbClr val="FFFFFF"/>
              </a:solidFill>
              <a:latin typeface="Open Sans"/>
              <a:ea typeface="Open Sans"/>
              <a:cs typeface="Open Sans"/>
              <a:sym typeface="Open Sans"/>
            </a:endParaRPr>
          </a:p>
        </p:txBody>
      </p:sp>
      <p:pic>
        <p:nvPicPr>
          <p:cNvPr id="1015" name="Google Shape;1015;p80"/>
          <p:cNvPicPr preferRelativeResize="0"/>
          <p:nvPr/>
        </p:nvPicPr>
        <p:blipFill>
          <a:blip r:embed="rId3">
            <a:alphaModFix/>
          </a:blip>
          <a:stretch>
            <a:fillRect/>
          </a:stretch>
        </p:blipFill>
        <p:spPr>
          <a:xfrm rot="-71" flipH="1">
            <a:off x="3270777" y="2661783"/>
            <a:ext cx="1060513" cy="278400"/>
          </a:xfrm>
          <a:prstGeom prst="rect">
            <a:avLst/>
          </a:prstGeom>
          <a:noFill/>
          <a:ln>
            <a:noFill/>
          </a:ln>
        </p:spPr>
      </p:pic>
      <p:pic>
        <p:nvPicPr>
          <p:cNvPr id="1016" name="Google Shape;1016;p80"/>
          <p:cNvPicPr preferRelativeResize="0"/>
          <p:nvPr/>
        </p:nvPicPr>
        <p:blipFill>
          <a:blip r:embed="rId4">
            <a:alphaModFix/>
          </a:blip>
          <a:stretch>
            <a:fillRect/>
          </a:stretch>
        </p:blipFill>
        <p:spPr>
          <a:xfrm>
            <a:off x="1777496" y="2280905"/>
            <a:ext cx="1403815" cy="1144395"/>
          </a:xfrm>
          <a:prstGeom prst="rect">
            <a:avLst/>
          </a:prstGeom>
          <a:noFill/>
          <a:ln>
            <a:noFill/>
          </a:ln>
        </p:spPr>
      </p:pic>
      <p:pic>
        <p:nvPicPr>
          <p:cNvPr id="1017" name="Google Shape;1017;p80"/>
          <p:cNvPicPr preferRelativeResize="0"/>
          <p:nvPr/>
        </p:nvPicPr>
        <p:blipFill>
          <a:blip r:embed="rId5">
            <a:alphaModFix/>
          </a:blip>
          <a:stretch>
            <a:fillRect/>
          </a:stretch>
        </p:blipFill>
        <p:spPr>
          <a:xfrm>
            <a:off x="4476856" y="2280904"/>
            <a:ext cx="1403815" cy="1144395"/>
          </a:xfrm>
          <a:prstGeom prst="rect">
            <a:avLst/>
          </a:prstGeom>
          <a:noFill/>
          <a:ln>
            <a:noFill/>
          </a:ln>
        </p:spPr>
      </p:pic>
      <p:grpSp>
        <p:nvGrpSpPr>
          <p:cNvPr id="1018" name="Google Shape;1018;p80"/>
          <p:cNvGrpSpPr/>
          <p:nvPr/>
        </p:nvGrpSpPr>
        <p:grpSpPr>
          <a:xfrm>
            <a:off x="4506463" y="4254663"/>
            <a:ext cx="1344600" cy="752838"/>
            <a:chOff x="4506463" y="3568863"/>
            <a:chExt cx="1344600" cy="752838"/>
          </a:xfrm>
        </p:grpSpPr>
        <p:sp>
          <p:nvSpPr>
            <p:cNvPr id="1019" name="Google Shape;1019;p80"/>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Order Management</a:t>
              </a:r>
              <a:endParaRPr sz="1000">
                <a:solidFill>
                  <a:srgbClr val="999999"/>
                </a:solidFill>
                <a:latin typeface="Open Sans"/>
                <a:ea typeface="Open Sans"/>
                <a:cs typeface="Open Sans"/>
                <a:sym typeface="Open Sans"/>
              </a:endParaRPr>
            </a:p>
          </p:txBody>
        </p:sp>
        <p:pic>
          <p:nvPicPr>
            <p:cNvPr id="1020" name="Google Shape;1020;p80"/>
            <p:cNvPicPr preferRelativeResize="0"/>
            <p:nvPr/>
          </p:nvPicPr>
          <p:blipFill>
            <a:blip r:embed="rId6">
              <a:alphaModFix/>
            </a:blip>
            <a:stretch>
              <a:fillRect/>
            </a:stretch>
          </p:blipFill>
          <p:spPr>
            <a:xfrm>
              <a:off x="4545174" y="3568863"/>
              <a:ext cx="115725" cy="211675"/>
            </a:xfrm>
            <a:prstGeom prst="rect">
              <a:avLst/>
            </a:prstGeom>
            <a:noFill/>
            <a:ln>
              <a:noFill/>
            </a:ln>
          </p:spPr>
        </p:pic>
      </p:grpSp>
      <p:sp>
        <p:nvSpPr>
          <p:cNvPr id="1021" name="Google Shape;1021;p80"/>
          <p:cNvSpPr txBox="1"/>
          <p:nvPr/>
        </p:nvSpPr>
        <p:spPr>
          <a:xfrm>
            <a:off x="3338075" y="2850575"/>
            <a:ext cx="1060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oboto Slab"/>
                <a:ea typeface="Roboto Slab"/>
                <a:cs typeface="Roboto Slab"/>
                <a:sym typeface="Roboto Slab"/>
              </a:rPr>
              <a:t>publish event</a:t>
            </a:r>
            <a:endParaRPr sz="1000">
              <a:latin typeface="Roboto Slab"/>
              <a:ea typeface="Roboto Slab"/>
              <a:cs typeface="Roboto Slab"/>
              <a:sym typeface="Roboto Slab"/>
            </a:endParaRPr>
          </a:p>
        </p:txBody>
      </p:sp>
      <p:pic>
        <p:nvPicPr>
          <p:cNvPr id="1022" name="Google Shape;1022;p80"/>
          <p:cNvPicPr preferRelativeResize="0"/>
          <p:nvPr/>
        </p:nvPicPr>
        <p:blipFill>
          <a:blip r:embed="rId7">
            <a:alphaModFix/>
          </a:blip>
          <a:stretch>
            <a:fillRect/>
          </a:stretch>
        </p:blipFill>
        <p:spPr>
          <a:xfrm>
            <a:off x="3621859" y="2271675"/>
            <a:ext cx="358350" cy="390100"/>
          </a:xfrm>
          <a:prstGeom prst="rect">
            <a:avLst/>
          </a:prstGeom>
          <a:noFill/>
          <a:ln>
            <a:noFill/>
          </a:ln>
        </p:spPr>
      </p:pic>
      <p:grpSp>
        <p:nvGrpSpPr>
          <p:cNvPr id="1023" name="Google Shape;1023;p80"/>
          <p:cNvGrpSpPr/>
          <p:nvPr/>
        </p:nvGrpSpPr>
        <p:grpSpPr>
          <a:xfrm>
            <a:off x="1807100" y="4320650"/>
            <a:ext cx="1344600" cy="686850"/>
            <a:chOff x="5387025" y="3159675"/>
            <a:chExt cx="1344600" cy="686850"/>
          </a:xfrm>
        </p:grpSpPr>
        <p:sp>
          <p:nvSpPr>
            <p:cNvPr id="1024" name="Google Shape;1024;p80"/>
            <p:cNvSpPr/>
            <p:nvPr/>
          </p:nvSpPr>
          <p:spPr>
            <a:xfrm>
              <a:off x="5387025" y="3352725"/>
              <a:ext cx="1344600" cy="493800"/>
            </a:xfrm>
            <a:prstGeom prst="rect">
              <a:avLst/>
            </a:prstGeom>
            <a:noFill/>
            <a:ln w="19050" cap="flat" cmpd="sng">
              <a:solidFill>
                <a:srgbClr val="6FA8D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Product Catalog</a:t>
              </a:r>
              <a:endParaRPr sz="1000">
                <a:solidFill>
                  <a:srgbClr val="FFFFFF"/>
                </a:solidFill>
              </a:endParaRPr>
            </a:p>
          </p:txBody>
        </p:sp>
        <p:pic>
          <p:nvPicPr>
            <p:cNvPr id="1025" name="Google Shape;1025;p80"/>
            <p:cNvPicPr preferRelativeResize="0"/>
            <p:nvPr/>
          </p:nvPicPr>
          <p:blipFill>
            <a:blip r:embed="rId8">
              <a:alphaModFix/>
            </a:blip>
            <a:stretch>
              <a:fillRect/>
            </a:stretch>
          </p:blipFill>
          <p:spPr>
            <a:xfrm>
              <a:off x="5433300" y="3159675"/>
              <a:ext cx="302253" cy="1136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8"/>
                                        </p:tgtEl>
                                        <p:attrNameLst>
                                          <p:attrName>style.visibility</p:attrName>
                                        </p:attrNameLst>
                                      </p:cBhvr>
                                      <p:to>
                                        <p:strVal val="visible"/>
                                      </p:to>
                                    </p:set>
                                    <p:animEffect transition="in" filter="fade">
                                      <p:cBhvr>
                                        <p:cTn id="7" dur="1000"/>
                                        <p:tgtEl>
                                          <p:spTgt spid="1018"/>
                                        </p:tgtEl>
                                      </p:cBhvr>
                                    </p:animEffect>
                                  </p:childTnLst>
                                </p:cTn>
                              </p:par>
                              <p:par>
                                <p:cTn id="8" presetID="10" presetClass="entr" presetSubtype="0" fill="hold" nodeType="withEffect">
                                  <p:stCondLst>
                                    <p:cond delay="0"/>
                                  </p:stCondLst>
                                  <p:childTnLst>
                                    <p:set>
                                      <p:cBhvr>
                                        <p:cTn id="9" dur="1" fill="hold">
                                          <p:stCondLst>
                                            <p:cond delay="0"/>
                                          </p:stCondLst>
                                        </p:cTn>
                                        <p:tgtEl>
                                          <p:spTgt spid="1023"/>
                                        </p:tgtEl>
                                        <p:attrNameLst>
                                          <p:attrName>style.visibility</p:attrName>
                                        </p:attrNameLst>
                                      </p:cBhvr>
                                      <p:to>
                                        <p:strVal val="visible"/>
                                      </p:to>
                                    </p:set>
                                    <p:animEffect transition="in" filter="fade">
                                      <p:cBhvr>
                                        <p:cTn id="10" dur="1000"/>
                                        <p:tgtEl>
                                          <p:spTgt spid="1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5"/>
        <p:cNvGrpSpPr/>
        <p:nvPr/>
      </p:nvGrpSpPr>
      <p:grpSpPr>
        <a:xfrm>
          <a:off x="0" y="0"/>
          <a:ext cx="0" cy="0"/>
          <a:chOff x="0" y="0"/>
          <a:chExt cx="0" cy="0"/>
        </a:xfrm>
      </p:grpSpPr>
      <p:sp>
        <p:nvSpPr>
          <p:cNvPr id="216" name="Google Shape;216;p38"/>
          <p:cNvSpPr txBox="1"/>
          <p:nvPr/>
        </p:nvSpPr>
        <p:spPr>
          <a:xfrm>
            <a:off x="601375" y="704000"/>
            <a:ext cx="5859600" cy="126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dirty="0">
                <a:solidFill>
                  <a:srgbClr val="FFFFFF"/>
                </a:solidFill>
                <a:latin typeface="Open Sans"/>
                <a:ea typeface="Open Sans"/>
                <a:cs typeface="Open Sans"/>
                <a:sym typeface="Open Sans"/>
              </a:rPr>
              <a:t>The numbers</a:t>
            </a:r>
            <a:endParaRPr sz="3000" dirty="0">
              <a:solidFill>
                <a:srgbClr val="FFFFFF"/>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2000" dirty="0">
                <a:solidFill>
                  <a:srgbClr val="ED7D31"/>
                </a:solidFill>
                <a:latin typeface="Open Sans Light"/>
                <a:ea typeface="Open Sans Light"/>
                <a:cs typeface="Open Sans Light"/>
                <a:sym typeface="Open Sans Light"/>
              </a:rPr>
              <a:t>Challenges facing the market</a:t>
            </a:r>
            <a:endParaRPr sz="2400" dirty="0">
              <a:solidFill>
                <a:srgbClr val="ED7D31"/>
              </a:solidFill>
              <a:latin typeface="Open Sans Light"/>
              <a:ea typeface="Open Sans Light"/>
              <a:cs typeface="Open Sans Light"/>
            </a:endParaRPr>
          </a:p>
        </p:txBody>
      </p:sp>
      <p:sp>
        <p:nvSpPr>
          <p:cNvPr id="217" name="Google Shape;217;p38"/>
          <p:cNvSpPr txBox="1"/>
          <p:nvPr/>
        </p:nvSpPr>
        <p:spPr>
          <a:xfrm>
            <a:off x="613025" y="1901200"/>
            <a:ext cx="7280700" cy="208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F3F3F3"/>
                </a:solidFill>
                <a:latin typeface="Open Sans"/>
                <a:ea typeface="Open Sans"/>
                <a:cs typeface="Open Sans"/>
                <a:sym typeface="Open Sans"/>
              </a:rPr>
              <a:t>Only </a:t>
            </a:r>
            <a:r>
              <a:rPr lang="en" b="1">
                <a:solidFill>
                  <a:srgbClr val="F3F3F3"/>
                </a:solidFill>
                <a:latin typeface="Open Sans"/>
                <a:ea typeface="Open Sans"/>
                <a:cs typeface="Open Sans"/>
                <a:sym typeface="Open Sans"/>
              </a:rPr>
              <a:t>20% </a:t>
            </a:r>
            <a:r>
              <a:rPr lang="en" sz="1200">
                <a:solidFill>
                  <a:srgbClr val="F3F3F3"/>
                </a:solidFill>
                <a:latin typeface="Open Sans"/>
                <a:ea typeface="Open Sans"/>
                <a:cs typeface="Open Sans"/>
                <a:sym typeface="Open Sans"/>
              </a:rPr>
              <a:t>of companies are “elite” performers</a:t>
            </a:r>
            <a:r>
              <a:rPr lang="en" sz="1200" baseline="30000">
                <a:solidFill>
                  <a:srgbClr val="F3F3F3"/>
                </a:solidFill>
                <a:latin typeface="Open Sans"/>
                <a:ea typeface="Open Sans"/>
                <a:cs typeface="Open Sans"/>
                <a:sym typeface="Open Sans"/>
              </a:rPr>
              <a:t>1</a:t>
            </a:r>
            <a:endParaRPr sz="1200" baseline="300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None/>
            </a:pPr>
            <a:endParaRPr sz="1200" baseline="300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None/>
            </a:pPr>
            <a:r>
              <a:rPr lang="en" b="1">
                <a:solidFill>
                  <a:srgbClr val="F3F3F3"/>
                </a:solidFill>
                <a:latin typeface="Open Sans"/>
                <a:ea typeface="Open Sans"/>
                <a:cs typeface="Open Sans"/>
                <a:sym typeface="Open Sans"/>
              </a:rPr>
              <a:t>81%</a:t>
            </a:r>
            <a:r>
              <a:rPr lang="en" sz="1200" b="1">
                <a:solidFill>
                  <a:srgbClr val="F3F3F3"/>
                </a:solidFill>
                <a:latin typeface="Open Sans"/>
                <a:ea typeface="Open Sans"/>
                <a:cs typeface="Open Sans"/>
                <a:sym typeface="Open Sans"/>
              </a:rPr>
              <a:t> </a:t>
            </a:r>
            <a:r>
              <a:rPr lang="en" sz="1200">
                <a:solidFill>
                  <a:srgbClr val="F3F3F3"/>
                </a:solidFill>
                <a:latin typeface="Open Sans"/>
                <a:ea typeface="Open Sans"/>
                <a:cs typeface="Open Sans"/>
                <a:sym typeface="Open Sans"/>
              </a:rPr>
              <a:t>of teams spend a third of their time or more on </a:t>
            </a:r>
            <a:r>
              <a:rPr lang="en" sz="1200" b="1">
                <a:solidFill>
                  <a:srgbClr val="F3F3F3"/>
                </a:solidFill>
                <a:latin typeface="Open Sans"/>
                <a:ea typeface="Open Sans"/>
                <a:cs typeface="Open Sans"/>
                <a:sym typeface="Open Sans"/>
              </a:rPr>
              <a:t>fixing environments</a:t>
            </a:r>
            <a:r>
              <a:rPr lang="en" sz="1200" baseline="30000">
                <a:solidFill>
                  <a:srgbClr val="F3F3F3"/>
                </a:solidFill>
                <a:latin typeface="Open Sans"/>
                <a:ea typeface="Open Sans"/>
                <a:cs typeface="Open Sans"/>
                <a:sym typeface="Open Sans"/>
              </a:rPr>
              <a:t>2</a:t>
            </a:r>
            <a:endParaRPr sz="1200" baseline="300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b="1">
                <a:solidFill>
                  <a:srgbClr val="F3F3F3"/>
                </a:solidFill>
                <a:latin typeface="Open Sans"/>
                <a:ea typeface="Open Sans"/>
                <a:cs typeface="Open Sans"/>
                <a:sym typeface="Open Sans"/>
              </a:rPr>
              <a:t>36%</a:t>
            </a:r>
            <a:r>
              <a:rPr lang="en" sz="1200" b="1">
                <a:solidFill>
                  <a:srgbClr val="F3F3F3"/>
                </a:solidFill>
                <a:latin typeface="Open Sans"/>
                <a:ea typeface="Open Sans"/>
                <a:cs typeface="Open Sans"/>
                <a:sym typeface="Open Sans"/>
              </a:rPr>
              <a:t> </a:t>
            </a:r>
            <a:r>
              <a:rPr lang="en" sz="1200">
                <a:solidFill>
                  <a:srgbClr val="F3F3F3"/>
                </a:solidFill>
                <a:latin typeface="Open Sans"/>
                <a:ea typeface="Open Sans"/>
                <a:cs typeface="Open Sans"/>
                <a:sym typeface="Open Sans"/>
              </a:rPr>
              <a:t>of teams are impacted by wait times and cost of </a:t>
            </a:r>
            <a:r>
              <a:rPr lang="en" sz="1200" b="1">
                <a:solidFill>
                  <a:srgbClr val="F3F3F3"/>
                </a:solidFill>
                <a:latin typeface="Open Sans"/>
                <a:ea typeface="Open Sans"/>
                <a:cs typeface="Open Sans"/>
                <a:sym typeface="Open Sans"/>
              </a:rPr>
              <a:t>test environments</a:t>
            </a:r>
            <a:r>
              <a:rPr lang="en" sz="1200" baseline="30000">
                <a:solidFill>
                  <a:srgbClr val="F3F3F3"/>
                </a:solidFill>
                <a:latin typeface="Open Sans"/>
                <a:ea typeface="Open Sans"/>
                <a:cs typeface="Open Sans"/>
                <a:sym typeface="Open Sans"/>
              </a:rPr>
              <a:t>2</a:t>
            </a:r>
            <a:endParaRPr sz="1200" b="1">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2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b="1">
                <a:solidFill>
                  <a:srgbClr val="F3F3F3"/>
                </a:solidFill>
                <a:latin typeface="Open Sans"/>
                <a:ea typeface="Open Sans"/>
                <a:cs typeface="Open Sans"/>
                <a:sym typeface="Open Sans"/>
              </a:rPr>
              <a:t>76%</a:t>
            </a:r>
            <a:r>
              <a:rPr lang="en" sz="1200">
                <a:solidFill>
                  <a:srgbClr val="F3F3F3"/>
                </a:solidFill>
                <a:latin typeface="Open Sans"/>
                <a:ea typeface="Open Sans"/>
                <a:cs typeface="Open Sans"/>
                <a:sym typeface="Open Sans"/>
              </a:rPr>
              <a:t> spent one third of their time or more managing </a:t>
            </a:r>
            <a:r>
              <a:rPr lang="en" sz="1200" b="1">
                <a:solidFill>
                  <a:srgbClr val="F3F3F3"/>
                </a:solidFill>
                <a:latin typeface="Open Sans"/>
                <a:ea typeface="Open Sans"/>
                <a:cs typeface="Open Sans"/>
                <a:sym typeface="Open Sans"/>
              </a:rPr>
              <a:t>test data</a:t>
            </a:r>
            <a:r>
              <a:rPr lang="en" sz="1200" baseline="30000">
                <a:solidFill>
                  <a:srgbClr val="F3F3F3"/>
                </a:solidFill>
                <a:latin typeface="Open Sans"/>
                <a:ea typeface="Open Sans"/>
                <a:cs typeface="Open Sans"/>
                <a:sym typeface="Open Sans"/>
              </a:rPr>
              <a:t>2</a:t>
            </a:r>
            <a:endParaRPr sz="1200" b="1">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2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2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2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2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2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None/>
            </a:pPr>
            <a:r>
              <a:rPr lang="en" sz="800" baseline="30000">
                <a:solidFill>
                  <a:schemeClr val="lt1"/>
                </a:solidFill>
                <a:latin typeface="Open Sans Light"/>
                <a:ea typeface="Open Sans Light"/>
                <a:cs typeface="Open Sans Light"/>
                <a:sym typeface="Open Sans Light"/>
              </a:rPr>
              <a:t>1</a:t>
            </a:r>
            <a:r>
              <a:rPr lang="en" sz="800">
                <a:solidFill>
                  <a:schemeClr val="lt1"/>
                </a:solidFill>
                <a:latin typeface="Open Sans Light"/>
                <a:ea typeface="Open Sans Light"/>
                <a:cs typeface="Open Sans Light"/>
                <a:sym typeface="Open Sans Light"/>
              </a:rPr>
              <a:t> Data from the DORA 2019 State of DevOps </a:t>
            </a:r>
            <a:r>
              <a:rPr lang="en" sz="800" u="sng">
                <a:solidFill>
                  <a:schemeClr val="hlink"/>
                </a:solidFill>
                <a:latin typeface="Open Sans Light"/>
                <a:ea typeface="Open Sans Light"/>
                <a:cs typeface="Open Sans Light"/>
                <a:sym typeface="Open Sans Light"/>
                <a:hlinkClick r:id="rId3"/>
              </a:rPr>
              <a:t>report</a:t>
            </a:r>
            <a:endParaRPr sz="12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baseline="30000">
                <a:solidFill>
                  <a:schemeClr val="lt1"/>
                </a:solidFill>
                <a:latin typeface="Open Sans Light"/>
                <a:ea typeface="Open Sans Light"/>
                <a:cs typeface="Open Sans Light"/>
                <a:sym typeface="Open Sans Light"/>
              </a:rPr>
              <a:t>2</a:t>
            </a:r>
            <a:r>
              <a:rPr lang="en" sz="800">
                <a:solidFill>
                  <a:schemeClr val="lt1"/>
                </a:solidFill>
                <a:latin typeface="Open Sans Light"/>
                <a:ea typeface="Open Sans Light"/>
                <a:cs typeface="Open Sans Light"/>
                <a:sym typeface="Open Sans Light"/>
              </a:rPr>
              <a:t> Data from a Capgemini </a:t>
            </a:r>
            <a:r>
              <a:rPr lang="en" sz="800" u="sng">
                <a:solidFill>
                  <a:schemeClr val="accent5"/>
                </a:solidFill>
                <a:latin typeface="Open Sans Light"/>
                <a:ea typeface="Open Sans Light"/>
                <a:cs typeface="Open Sans Light"/>
                <a:sym typeface="Open Sans Light"/>
                <a:hlinkClick r:id="rId4">
                  <a:extLst>
                    <a:ext uri="{A12FA001-AC4F-418D-AE19-62706E023703}">
                      <ahyp:hlinkClr xmlns:ahyp="http://schemas.microsoft.com/office/drawing/2018/hyperlinkcolor" val="tx"/>
                    </a:ext>
                  </a:extLst>
                </a:hlinkClick>
              </a:rPr>
              <a:t>report</a:t>
            </a:r>
            <a:r>
              <a:rPr lang="en" sz="800">
                <a:solidFill>
                  <a:schemeClr val="lt1"/>
                </a:solidFill>
                <a:latin typeface="Open Sans Light"/>
                <a:ea typeface="Open Sans Light"/>
                <a:cs typeface="Open Sans Light"/>
                <a:sym typeface="Open Sans Light"/>
              </a:rPr>
              <a:t> on continuous testing in March 2019</a:t>
            </a:r>
            <a:endParaRPr sz="1200">
              <a:solidFill>
                <a:srgbClr val="F3F3F3"/>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rgbClr val="F3F3F3"/>
              </a:solidFill>
              <a:latin typeface="Open Sans"/>
              <a:ea typeface="Open Sans"/>
              <a:cs typeface="Open Sans"/>
              <a:sym typeface="Open Sans"/>
            </a:endParaRPr>
          </a:p>
        </p:txBody>
      </p:sp>
      <p:pic>
        <p:nvPicPr>
          <p:cNvPr id="218" name="Google Shape;218;p38"/>
          <p:cNvPicPr preferRelativeResize="0"/>
          <p:nvPr/>
        </p:nvPicPr>
        <p:blipFill>
          <a:blip r:embed="rId5">
            <a:alphaModFix/>
          </a:blip>
          <a:stretch>
            <a:fillRect/>
          </a:stretch>
        </p:blipFill>
        <p:spPr>
          <a:xfrm>
            <a:off x="7827500" y="316500"/>
            <a:ext cx="1316500" cy="2245800"/>
          </a:xfrm>
          <a:prstGeom prst="rect">
            <a:avLst/>
          </a:prstGeom>
          <a:noFill/>
          <a:ln>
            <a:noFill/>
          </a:ln>
        </p:spPr>
      </p:pic>
      <p:sp>
        <p:nvSpPr>
          <p:cNvPr id="219" name="Google Shape;219;p38"/>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ED7D31"/>
              </a:solidFill>
            </a:endParaRPr>
          </a:p>
        </p:txBody>
      </p:sp>
      <p:sp>
        <p:nvSpPr>
          <p:cNvPr id="220" name="Google Shape;220;p38"/>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BACKGROUND</a:t>
            </a:r>
            <a:endParaRPr sz="800">
              <a:solidFill>
                <a:srgbClr val="FFFFFF"/>
              </a:solidFill>
              <a:latin typeface="Open Sans Light"/>
              <a:ea typeface="Open Sans Light"/>
              <a:cs typeface="Open Sans Light"/>
              <a:sym typeface="Open Sans Light"/>
            </a:endParaRPr>
          </a:p>
        </p:txBody>
      </p:sp>
      <p:pic>
        <p:nvPicPr>
          <p:cNvPr id="3" name="Picture 2" descr="A black and white sign with white text&#10;&#10;Description automatically generated">
            <a:extLst>
              <a:ext uri="{FF2B5EF4-FFF2-40B4-BE49-F238E27FC236}">
                <a16:creationId xmlns:a16="http://schemas.microsoft.com/office/drawing/2014/main" id="{7CA580E5-1A49-9312-B603-BE7912B011A2}"/>
              </a:ext>
            </a:extLst>
          </p:cNvPr>
          <p:cNvPicPr>
            <a:picLocks noChangeAspect="1"/>
          </p:cNvPicPr>
          <p:nvPr/>
        </p:nvPicPr>
        <p:blipFill>
          <a:blip r:embed="rId6"/>
          <a:stretch>
            <a:fillRect/>
          </a:stretch>
        </p:blipFill>
        <p:spPr>
          <a:xfrm>
            <a:off x="7099887" y="4497203"/>
            <a:ext cx="1733341" cy="48519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9"/>
        <p:cNvGrpSpPr/>
        <p:nvPr/>
      </p:nvGrpSpPr>
      <p:grpSpPr>
        <a:xfrm>
          <a:off x="0" y="0"/>
          <a:ext cx="0" cy="0"/>
          <a:chOff x="0" y="0"/>
          <a:chExt cx="0" cy="0"/>
        </a:xfrm>
      </p:grpSpPr>
      <p:sp>
        <p:nvSpPr>
          <p:cNvPr id="1030" name="Google Shape;1030;p81"/>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1"/>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ASYNC</a:t>
            </a:r>
            <a:endParaRPr sz="800">
              <a:solidFill>
                <a:srgbClr val="FFFFFF"/>
              </a:solidFill>
              <a:latin typeface="Open Sans"/>
              <a:ea typeface="Open Sans"/>
              <a:cs typeface="Open Sans"/>
              <a:sym typeface="Open Sans"/>
            </a:endParaRPr>
          </a:p>
        </p:txBody>
      </p:sp>
      <p:grpSp>
        <p:nvGrpSpPr>
          <p:cNvPr id="1032" name="Google Shape;1032;p81"/>
          <p:cNvGrpSpPr/>
          <p:nvPr/>
        </p:nvGrpSpPr>
        <p:grpSpPr>
          <a:xfrm>
            <a:off x="1777496" y="1715491"/>
            <a:ext cx="5589004" cy="2486272"/>
            <a:chOff x="995775" y="866091"/>
            <a:chExt cx="3755799" cy="1671331"/>
          </a:xfrm>
        </p:grpSpPr>
        <p:pic>
          <p:nvPicPr>
            <p:cNvPr id="1033" name="Google Shape;1033;p81"/>
            <p:cNvPicPr preferRelativeResize="0"/>
            <p:nvPr/>
          </p:nvPicPr>
          <p:blipFill rotWithShape="1">
            <a:blip r:embed="rId3">
              <a:alphaModFix/>
            </a:blip>
            <a:srcRect r="9379"/>
            <a:stretch/>
          </p:blipFill>
          <p:spPr>
            <a:xfrm rot="5399923" flipH="1">
              <a:off x="2008600" y="1608194"/>
              <a:ext cx="1671331" cy="187125"/>
            </a:xfrm>
            <a:prstGeom prst="rect">
              <a:avLst/>
            </a:prstGeom>
            <a:noFill/>
            <a:ln>
              <a:noFill/>
            </a:ln>
          </p:spPr>
        </p:pic>
        <p:pic>
          <p:nvPicPr>
            <p:cNvPr id="1034" name="Google Shape;1034;p81"/>
            <p:cNvPicPr preferRelativeResize="0"/>
            <p:nvPr/>
          </p:nvPicPr>
          <p:blipFill>
            <a:blip r:embed="rId4">
              <a:alphaModFix/>
            </a:blip>
            <a:stretch>
              <a:fillRect/>
            </a:stretch>
          </p:blipFill>
          <p:spPr>
            <a:xfrm>
              <a:off x="995775" y="1246175"/>
              <a:ext cx="943649" cy="769525"/>
            </a:xfrm>
            <a:prstGeom prst="rect">
              <a:avLst/>
            </a:prstGeom>
            <a:noFill/>
            <a:ln>
              <a:noFill/>
            </a:ln>
          </p:spPr>
        </p:pic>
        <p:pic>
          <p:nvPicPr>
            <p:cNvPr id="1035" name="Google Shape;1035;p81"/>
            <p:cNvPicPr preferRelativeResize="0"/>
            <p:nvPr/>
          </p:nvPicPr>
          <p:blipFill>
            <a:blip r:embed="rId5">
              <a:alphaModFix/>
            </a:blip>
            <a:stretch>
              <a:fillRect/>
            </a:stretch>
          </p:blipFill>
          <p:spPr>
            <a:xfrm>
              <a:off x="3807925" y="1246175"/>
              <a:ext cx="943649" cy="769525"/>
            </a:xfrm>
            <a:prstGeom prst="rect">
              <a:avLst/>
            </a:prstGeom>
            <a:noFill/>
            <a:ln>
              <a:noFill/>
            </a:ln>
          </p:spPr>
        </p:pic>
      </p:grpSp>
      <p:sp>
        <p:nvSpPr>
          <p:cNvPr id="1036" name="Google Shape;1036;p81"/>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sp>
        <p:nvSpPr>
          <p:cNvPr id="1037" name="Google Shape;1037;p81"/>
          <p:cNvSpPr txBox="1"/>
          <p:nvPr/>
        </p:nvSpPr>
        <p:spPr>
          <a:xfrm>
            <a:off x="175525" y="469575"/>
            <a:ext cx="51843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1</a:t>
            </a:r>
            <a:r>
              <a:rPr lang="en" sz="1600">
                <a:latin typeface="Open Sans"/>
                <a:ea typeface="Open Sans"/>
                <a:cs typeface="Open Sans"/>
                <a:sym typeface="Open Sans"/>
              </a:rPr>
              <a:t>: test the consumer (expects to receive…)</a:t>
            </a:r>
            <a:endParaRPr sz="1600">
              <a:latin typeface="Open Sans"/>
              <a:ea typeface="Open Sans"/>
              <a:cs typeface="Open Sans"/>
              <a:sym typeface="Open Sans"/>
            </a:endParaRPr>
          </a:p>
        </p:txBody>
      </p:sp>
      <p:grpSp>
        <p:nvGrpSpPr>
          <p:cNvPr id="1038" name="Google Shape;1038;p81"/>
          <p:cNvGrpSpPr/>
          <p:nvPr/>
        </p:nvGrpSpPr>
        <p:grpSpPr>
          <a:xfrm>
            <a:off x="6021888" y="4201763"/>
            <a:ext cx="1344600" cy="752838"/>
            <a:chOff x="4506463" y="3568863"/>
            <a:chExt cx="1344600" cy="752838"/>
          </a:xfrm>
        </p:grpSpPr>
        <p:sp>
          <p:nvSpPr>
            <p:cNvPr id="1039" name="Google Shape;1039;p81"/>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Order Management</a:t>
              </a:r>
              <a:endParaRPr sz="1000">
                <a:solidFill>
                  <a:srgbClr val="999999"/>
                </a:solidFill>
                <a:latin typeface="Open Sans"/>
                <a:ea typeface="Open Sans"/>
                <a:cs typeface="Open Sans"/>
                <a:sym typeface="Open Sans"/>
              </a:endParaRPr>
            </a:p>
          </p:txBody>
        </p:sp>
        <p:pic>
          <p:nvPicPr>
            <p:cNvPr id="1040" name="Google Shape;1040;p81"/>
            <p:cNvPicPr preferRelativeResize="0"/>
            <p:nvPr/>
          </p:nvPicPr>
          <p:blipFill>
            <a:blip r:embed="rId6">
              <a:alphaModFix/>
            </a:blip>
            <a:stretch>
              <a:fillRect/>
            </a:stretch>
          </p:blipFill>
          <p:spPr>
            <a:xfrm>
              <a:off x="4545174" y="3568863"/>
              <a:ext cx="115725" cy="211675"/>
            </a:xfrm>
            <a:prstGeom prst="rect">
              <a:avLst/>
            </a:prstGeom>
            <a:noFill/>
            <a:ln>
              <a:noFill/>
            </a:ln>
          </p:spPr>
        </p:pic>
      </p:grpSp>
      <p:grpSp>
        <p:nvGrpSpPr>
          <p:cNvPr id="1041" name="Google Shape;1041;p81"/>
          <p:cNvGrpSpPr/>
          <p:nvPr/>
        </p:nvGrpSpPr>
        <p:grpSpPr>
          <a:xfrm>
            <a:off x="1807100" y="4320650"/>
            <a:ext cx="1344600" cy="686850"/>
            <a:chOff x="5387025" y="3159675"/>
            <a:chExt cx="1344600" cy="686850"/>
          </a:xfrm>
        </p:grpSpPr>
        <p:sp>
          <p:nvSpPr>
            <p:cNvPr id="1042" name="Google Shape;1042;p81"/>
            <p:cNvSpPr/>
            <p:nvPr/>
          </p:nvSpPr>
          <p:spPr>
            <a:xfrm>
              <a:off x="5387025" y="3352725"/>
              <a:ext cx="1344600" cy="493800"/>
            </a:xfrm>
            <a:prstGeom prst="rect">
              <a:avLst/>
            </a:prstGeom>
            <a:noFill/>
            <a:ln w="19050" cap="flat" cmpd="sng">
              <a:solidFill>
                <a:srgbClr val="6FA8D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Product Catalog</a:t>
              </a:r>
              <a:endParaRPr sz="1000">
                <a:solidFill>
                  <a:srgbClr val="FFFFFF"/>
                </a:solidFill>
              </a:endParaRPr>
            </a:p>
          </p:txBody>
        </p:sp>
        <p:pic>
          <p:nvPicPr>
            <p:cNvPr id="1043" name="Google Shape;1043;p81"/>
            <p:cNvPicPr preferRelativeResize="0"/>
            <p:nvPr/>
          </p:nvPicPr>
          <p:blipFill>
            <a:blip r:embed="rId7">
              <a:alphaModFix/>
            </a:blip>
            <a:stretch>
              <a:fillRect/>
            </a:stretch>
          </p:blipFill>
          <p:spPr>
            <a:xfrm>
              <a:off x="5433300" y="3159675"/>
              <a:ext cx="302253" cy="113600"/>
            </a:xfrm>
            <a:prstGeom prst="rect">
              <a:avLst/>
            </a:prstGeom>
            <a:noFill/>
            <a:ln>
              <a:noFill/>
            </a:ln>
          </p:spPr>
        </p:pic>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47"/>
        <p:cNvGrpSpPr/>
        <p:nvPr/>
      </p:nvGrpSpPr>
      <p:grpSpPr>
        <a:xfrm>
          <a:off x="0" y="0"/>
          <a:ext cx="0" cy="0"/>
          <a:chOff x="0" y="0"/>
          <a:chExt cx="0" cy="0"/>
        </a:xfrm>
      </p:grpSpPr>
      <p:sp>
        <p:nvSpPr>
          <p:cNvPr id="1048" name="Google Shape;1048;p82"/>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2"/>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ASYNC</a:t>
            </a:r>
            <a:endParaRPr sz="800">
              <a:solidFill>
                <a:srgbClr val="FFFFFF"/>
              </a:solidFill>
              <a:latin typeface="Open Sans"/>
              <a:ea typeface="Open Sans"/>
              <a:cs typeface="Open Sans"/>
              <a:sym typeface="Open Sans"/>
            </a:endParaRPr>
          </a:p>
        </p:txBody>
      </p:sp>
      <p:sp>
        <p:nvSpPr>
          <p:cNvPr id="1050" name="Google Shape;1050;p82"/>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grpSp>
        <p:nvGrpSpPr>
          <p:cNvPr id="1051" name="Google Shape;1051;p82"/>
          <p:cNvGrpSpPr/>
          <p:nvPr/>
        </p:nvGrpSpPr>
        <p:grpSpPr>
          <a:xfrm>
            <a:off x="1777496" y="1715491"/>
            <a:ext cx="5589004" cy="2486272"/>
            <a:chOff x="995775" y="866091"/>
            <a:chExt cx="3755799" cy="1671331"/>
          </a:xfrm>
        </p:grpSpPr>
        <p:pic>
          <p:nvPicPr>
            <p:cNvPr id="1052" name="Google Shape;1052;p82"/>
            <p:cNvPicPr preferRelativeResize="0"/>
            <p:nvPr/>
          </p:nvPicPr>
          <p:blipFill rotWithShape="1">
            <a:blip r:embed="rId3">
              <a:alphaModFix/>
            </a:blip>
            <a:srcRect r="9379"/>
            <a:stretch/>
          </p:blipFill>
          <p:spPr>
            <a:xfrm rot="5399923" flipH="1">
              <a:off x="2008600" y="1608194"/>
              <a:ext cx="1671331" cy="187125"/>
            </a:xfrm>
            <a:prstGeom prst="rect">
              <a:avLst/>
            </a:prstGeom>
            <a:noFill/>
            <a:ln>
              <a:noFill/>
            </a:ln>
          </p:spPr>
        </p:pic>
        <p:pic>
          <p:nvPicPr>
            <p:cNvPr id="1053" name="Google Shape;1053;p82"/>
            <p:cNvPicPr preferRelativeResize="0"/>
            <p:nvPr/>
          </p:nvPicPr>
          <p:blipFill>
            <a:blip r:embed="rId4">
              <a:alphaModFix/>
            </a:blip>
            <a:stretch>
              <a:fillRect/>
            </a:stretch>
          </p:blipFill>
          <p:spPr>
            <a:xfrm>
              <a:off x="995775" y="1246175"/>
              <a:ext cx="943649" cy="769525"/>
            </a:xfrm>
            <a:prstGeom prst="rect">
              <a:avLst/>
            </a:prstGeom>
            <a:noFill/>
            <a:ln>
              <a:noFill/>
            </a:ln>
          </p:spPr>
        </p:pic>
        <p:pic>
          <p:nvPicPr>
            <p:cNvPr id="1054" name="Google Shape;1054;p82"/>
            <p:cNvPicPr preferRelativeResize="0"/>
            <p:nvPr/>
          </p:nvPicPr>
          <p:blipFill>
            <a:blip r:embed="rId5">
              <a:alphaModFix/>
            </a:blip>
            <a:stretch>
              <a:fillRect/>
            </a:stretch>
          </p:blipFill>
          <p:spPr>
            <a:xfrm>
              <a:off x="3807925" y="1246175"/>
              <a:ext cx="943649" cy="769525"/>
            </a:xfrm>
            <a:prstGeom prst="rect">
              <a:avLst/>
            </a:prstGeom>
            <a:noFill/>
            <a:ln>
              <a:noFill/>
            </a:ln>
          </p:spPr>
        </p:pic>
      </p:grpSp>
      <p:grpSp>
        <p:nvGrpSpPr>
          <p:cNvPr id="1055" name="Google Shape;1055;p82"/>
          <p:cNvGrpSpPr/>
          <p:nvPr/>
        </p:nvGrpSpPr>
        <p:grpSpPr>
          <a:xfrm>
            <a:off x="6021888" y="4201763"/>
            <a:ext cx="1344600" cy="752838"/>
            <a:chOff x="4506463" y="3568863"/>
            <a:chExt cx="1344600" cy="752838"/>
          </a:xfrm>
        </p:grpSpPr>
        <p:sp>
          <p:nvSpPr>
            <p:cNvPr id="1056" name="Google Shape;1056;p82"/>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Order Management</a:t>
              </a:r>
              <a:endParaRPr sz="1000">
                <a:solidFill>
                  <a:srgbClr val="999999"/>
                </a:solidFill>
                <a:latin typeface="Open Sans"/>
                <a:ea typeface="Open Sans"/>
                <a:cs typeface="Open Sans"/>
                <a:sym typeface="Open Sans"/>
              </a:endParaRPr>
            </a:p>
          </p:txBody>
        </p:sp>
        <p:pic>
          <p:nvPicPr>
            <p:cNvPr id="1057" name="Google Shape;1057;p82"/>
            <p:cNvPicPr preferRelativeResize="0"/>
            <p:nvPr/>
          </p:nvPicPr>
          <p:blipFill>
            <a:blip r:embed="rId6">
              <a:alphaModFix/>
            </a:blip>
            <a:stretch>
              <a:fillRect/>
            </a:stretch>
          </p:blipFill>
          <p:spPr>
            <a:xfrm>
              <a:off x="4545174" y="3568863"/>
              <a:ext cx="115725" cy="211675"/>
            </a:xfrm>
            <a:prstGeom prst="rect">
              <a:avLst/>
            </a:prstGeom>
            <a:noFill/>
            <a:ln>
              <a:noFill/>
            </a:ln>
          </p:spPr>
        </p:pic>
      </p:grpSp>
      <p:grpSp>
        <p:nvGrpSpPr>
          <p:cNvPr id="1058" name="Google Shape;1058;p82"/>
          <p:cNvGrpSpPr/>
          <p:nvPr/>
        </p:nvGrpSpPr>
        <p:grpSpPr>
          <a:xfrm>
            <a:off x="1807100" y="4320650"/>
            <a:ext cx="1344600" cy="686850"/>
            <a:chOff x="5387025" y="3159675"/>
            <a:chExt cx="1344600" cy="686850"/>
          </a:xfrm>
        </p:grpSpPr>
        <p:sp>
          <p:nvSpPr>
            <p:cNvPr id="1059" name="Google Shape;1059;p82"/>
            <p:cNvSpPr/>
            <p:nvPr/>
          </p:nvSpPr>
          <p:spPr>
            <a:xfrm>
              <a:off x="5387025" y="3352725"/>
              <a:ext cx="1344600" cy="493800"/>
            </a:xfrm>
            <a:prstGeom prst="rect">
              <a:avLst/>
            </a:prstGeom>
            <a:noFill/>
            <a:ln w="19050" cap="flat" cmpd="sng">
              <a:solidFill>
                <a:srgbClr val="6FA8D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Product Catalog</a:t>
              </a:r>
              <a:endParaRPr sz="1000">
                <a:solidFill>
                  <a:srgbClr val="FFFFFF"/>
                </a:solidFill>
              </a:endParaRPr>
            </a:p>
          </p:txBody>
        </p:sp>
        <p:pic>
          <p:nvPicPr>
            <p:cNvPr id="1060" name="Google Shape;1060;p82"/>
            <p:cNvPicPr preferRelativeResize="0"/>
            <p:nvPr/>
          </p:nvPicPr>
          <p:blipFill>
            <a:blip r:embed="rId7">
              <a:alphaModFix/>
            </a:blip>
            <a:stretch>
              <a:fillRect/>
            </a:stretch>
          </p:blipFill>
          <p:spPr>
            <a:xfrm>
              <a:off x="5433300" y="3159675"/>
              <a:ext cx="302253" cy="113600"/>
            </a:xfrm>
            <a:prstGeom prst="rect">
              <a:avLst/>
            </a:prstGeom>
            <a:noFill/>
            <a:ln>
              <a:noFill/>
            </a:ln>
          </p:spPr>
        </p:pic>
      </p:grpSp>
      <p:sp>
        <p:nvSpPr>
          <p:cNvPr id="1061" name="Google Shape;1061;p82"/>
          <p:cNvSpPr txBox="1"/>
          <p:nvPr/>
        </p:nvSpPr>
        <p:spPr>
          <a:xfrm>
            <a:off x="175525" y="469575"/>
            <a:ext cx="51843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1</a:t>
            </a:r>
            <a:r>
              <a:rPr lang="en" sz="1600">
                <a:latin typeface="Open Sans"/>
                <a:ea typeface="Open Sans"/>
                <a:cs typeface="Open Sans"/>
                <a:sym typeface="Open Sans"/>
              </a:rPr>
              <a:t>: test the consumer (expects to receive…)</a:t>
            </a:r>
            <a:endParaRPr sz="1600">
              <a:latin typeface="Open Sans"/>
              <a:ea typeface="Open Sans"/>
              <a:cs typeface="Open Sans"/>
              <a:sym typeface="Open Sans"/>
            </a:endParaRPr>
          </a:p>
        </p:txBody>
      </p:sp>
      <p:sp>
        <p:nvSpPr>
          <p:cNvPr id="1062" name="Google Shape;1062;p82"/>
          <p:cNvSpPr txBox="1"/>
          <p:nvPr/>
        </p:nvSpPr>
        <p:spPr>
          <a:xfrm>
            <a:off x="3223600" y="3008700"/>
            <a:ext cx="1112400" cy="1336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“id”</a:t>
            </a: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1234</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“items”</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D33682"/>
                </a:solidFill>
                <a:latin typeface="Courier New"/>
                <a:ea typeface="Courier New"/>
                <a:cs typeface="Courier New"/>
                <a:sym typeface="Courier New"/>
              </a:rPr>
              <a:t>    ...</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  </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spcBef>
                <a:spcPts val="0"/>
              </a:spcBef>
              <a:spcAft>
                <a:spcPts val="0"/>
              </a:spcAft>
              <a:buNone/>
            </a:pPr>
            <a:endParaRPr/>
          </a:p>
        </p:txBody>
      </p:sp>
      <p:pic>
        <p:nvPicPr>
          <p:cNvPr id="1063" name="Google Shape;1063;p82"/>
          <p:cNvPicPr preferRelativeResize="0"/>
          <p:nvPr/>
        </p:nvPicPr>
        <p:blipFill>
          <a:blip r:embed="rId3">
            <a:alphaModFix/>
          </a:blip>
          <a:stretch>
            <a:fillRect/>
          </a:stretch>
        </p:blipFill>
        <p:spPr>
          <a:xfrm rot="-71" flipH="1">
            <a:off x="3275477" y="2806483"/>
            <a:ext cx="1060513" cy="278400"/>
          </a:xfrm>
          <a:prstGeom prst="rect">
            <a:avLst/>
          </a:prstGeom>
          <a:noFill/>
          <a:ln>
            <a:noFill/>
          </a:ln>
        </p:spPr>
      </p:pic>
      <p:sp>
        <p:nvSpPr>
          <p:cNvPr id="1064" name="Google Shape;1064;p82"/>
          <p:cNvSpPr txBox="1"/>
          <p:nvPr/>
        </p:nvSpPr>
        <p:spPr>
          <a:xfrm>
            <a:off x="3301225" y="2645425"/>
            <a:ext cx="10035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message</a:t>
            </a:r>
            <a:endParaRPr sz="1000">
              <a:latin typeface="Roboto Slab"/>
              <a:ea typeface="Roboto Slab"/>
              <a:cs typeface="Roboto Slab"/>
              <a:sym typeface="Roboto Slab"/>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8"/>
        <p:cNvGrpSpPr/>
        <p:nvPr/>
      </p:nvGrpSpPr>
      <p:grpSpPr>
        <a:xfrm>
          <a:off x="0" y="0"/>
          <a:ext cx="0" cy="0"/>
          <a:chOff x="0" y="0"/>
          <a:chExt cx="0" cy="0"/>
        </a:xfrm>
      </p:grpSpPr>
      <p:sp>
        <p:nvSpPr>
          <p:cNvPr id="1069" name="Google Shape;1069;p83"/>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3"/>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ASYNC</a:t>
            </a:r>
            <a:endParaRPr sz="800">
              <a:solidFill>
                <a:srgbClr val="FFFFFF"/>
              </a:solidFill>
              <a:latin typeface="Open Sans"/>
              <a:ea typeface="Open Sans"/>
              <a:cs typeface="Open Sans"/>
              <a:sym typeface="Open Sans"/>
            </a:endParaRPr>
          </a:p>
        </p:txBody>
      </p:sp>
      <p:sp>
        <p:nvSpPr>
          <p:cNvPr id="1071" name="Google Shape;1071;p83"/>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sp>
        <p:nvSpPr>
          <p:cNvPr id="1072" name="Google Shape;1072;p83"/>
          <p:cNvSpPr txBox="1"/>
          <p:nvPr/>
        </p:nvSpPr>
        <p:spPr>
          <a:xfrm>
            <a:off x="3223600" y="3008700"/>
            <a:ext cx="1112400" cy="1336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“id”</a:t>
            </a: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1234</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“items”</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D33682"/>
                </a:solidFill>
                <a:latin typeface="Courier New"/>
                <a:ea typeface="Courier New"/>
                <a:cs typeface="Courier New"/>
                <a:sym typeface="Courier New"/>
              </a:rPr>
              <a:t>    ...</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  </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spcBef>
                <a:spcPts val="0"/>
              </a:spcBef>
              <a:spcAft>
                <a:spcPts val="0"/>
              </a:spcAft>
              <a:buNone/>
            </a:pPr>
            <a:endParaRPr/>
          </a:p>
        </p:txBody>
      </p:sp>
      <p:grpSp>
        <p:nvGrpSpPr>
          <p:cNvPr id="1073" name="Google Shape;1073;p83"/>
          <p:cNvGrpSpPr/>
          <p:nvPr/>
        </p:nvGrpSpPr>
        <p:grpSpPr>
          <a:xfrm>
            <a:off x="1777496" y="1715491"/>
            <a:ext cx="5589004" cy="2486272"/>
            <a:chOff x="995775" y="866091"/>
            <a:chExt cx="3755799" cy="1671331"/>
          </a:xfrm>
        </p:grpSpPr>
        <p:pic>
          <p:nvPicPr>
            <p:cNvPr id="1074" name="Google Shape;1074;p83"/>
            <p:cNvPicPr preferRelativeResize="0"/>
            <p:nvPr/>
          </p:nvPicPr>
          <p:blipFill rotWithShape="1">
            <a:blip r:embed="rId3">
              <a:alphaModFix/>
            </a:blip>
            <a:srcRect r="9379"/>
            <a:stretch/>
          </p:blipFill>
          <p:spPr>
            <a:xfrm rot="5399923" flipH="1">
              <a:off x="2008600" y="1608194"/>
              <a:ext cx="1671331" cy="187125"/>
            </a:xfrm>
            <a:prstGeom prst="rect">
              <a:avLst/>
            </a:prstGeom>
            <a:noFill/>
            <a:ln>
              <a:noFill/>
            </a:ln>
          </p:spPr>
        </p:pic>
        <p:pic>
          <p:nvPicPr>
            <p:cNvPr id="1075" name="Google Shape;1075;p83"/>
            <p:cNvPicPr preferRelativeResize="0"/>
            <p:nvPr/>
          </p:nvPicPr>
          <p:blipFill>
            <a:blip r:embed="rId4">
              <a:alphaModFix/>
            </a:blip>
            <a:stretch>
              <a:fillRect/>
            </a:stretch>
          </p:blipFill>
          <p:spPr>
            <a:xfrm>
              <a:off x="995775" y="1246175"/>
              <a:ext cx="943649" cy="769525"/>
            </a:xfrm>
            <a:prstGeom prst="rect">
              <a:avLst/>
            </a:prstGeom>
            <a:noFill/>
            <a:ln>
              <a:noFill/>
            </a:ln>
          </p:spPr>
        </p:pic>
        <p:pic>
          <p:nvPicPr>
            <p:cNvPr id="1076" name="Google Shape;1076;p83"/>
            <p:cNvPicPr preferRelativeResize="0"/>
            <p:nvPr/>
          </p:nvPicPr>
          <p:blipFill>
            <a:blip r:embed="rId5">
              <a:alphaModFix/>
            </a:blip>
            <a:stretch>
              <a:fillRect/>
            </a:stretch>
          </p:blipFill>
          <p:spPr>
            <a:xfrm>
              <a:off x="3807925" y="1246175"/>
              <a:ext cx="943649" cy="769525"/>
            </a:xfrm>
            <a:prstGeom prst="rect">
              <a:avLst/>
            </a:prstGeom>
            <a:noFill/>
            <a:ln>
              <a:noFill/>
            </a:ln>
          </p:spPr>
        </p:pic>
      </p:grpSp>
      <p:grpSp>
        <p:nvGrpSpPr>
          <p:cNvPr id="1077" name="Google Shape;1077;p83"/>
          <p:cNvGrpSpPr/>
          <p:nvPr/>
        </p:nvGrpSpPr>
        <p:grpSpPr>
          <a:xfrm>
            <a:off x="6021888" y="4201763"/>
            <a:ext cx="1344600" cy="752838"/>
            <a:chOff x="4506463" y="3568863"/>
            <a:chExt cx="1344600" cy="752838"/>
          </a:xfrm>
        </p:grpSpPr>
        <p:sp>
          <p:nvSpPr>
            <p:cNvPr id="1078" name="Google Shape;1078;p83"/>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Order Management</a:t>
              </a:r>
              <a:endParaRPr sz="1000">
                <a:solidFill>
                  <a:srgbClr val="999999"/>
                </a:solidFill>
                <a:latin typeface="Open Sans"/>
                <a:ea typeface="Open Sans"/>
                <a:cs typeface="Open Sans"/>
                <a:sym typeface="Open Sans"/>
              </a:endParaRPr>
            </a:p>
          </p:txBody>
        </p:sp>
        <p:pic>
          <p:nvPicPr>
            <p:cNvPr id="1079" name="Google Shape;1079;p83"/>
            <p:cNvPicPr preferRelativeResize="0"/>
            <p:nvPr/>
          </p:nvPicPr>
          <p:blipFill>
            <a:blip r:embed="rId6">
              <a:alphaModFix/>
            </a:blip>
            <a:stretch>
              <a:fillRect/>
            </a:stretch>
          </p:blipFill>
          <p:spPr>
            <a:xfrm>
              <a:off x="4545174" y="3568863"/>
              <a:ext cx="115725" cy="211675"/>
            </a:xfrm>
            <a:prstGeom prst="rect">
              <a:avLst/>
            </a:prstGeom>
            <a:noFill/>
            <a:ln>
              <a:noFill/>
            </a:ln>
          </p:spPr>
        </p:pic>
      </p:grpSp>
      <p:grpSp>
        <p:nvGrpSpPr>
          <p:cNvPr id="1080" name="Google Shape;1080;p83"/>
          <p:cNvGrpSpPr/>
          <p:nvPr/>
        </p:nvGrpSpPr>
        <p:grpSpPr>
          <a:xfrm>
            <a:off x="1807100" y="4320650"/>
            <a:ext cx="1344600" cy="686850"/>
            <a:chOff x="5387025" y="3159675"/>
            <a:chExt cx="1344600" cy="686850"/>
          </a:xfrm>
        </p:grpSpPr>
        <p:sp>
          <p:nvSpPr>
            <p:cNvPr id="1081" name="Google Shape;1081;p83"/>
            <p:cNvSpPr/>
            <p:nvPr/>
          </p:nvSpPr>
          <p:spPr>
            <a:xfrm>
              <a:off x="5387025" y="3352725"/>
              <a:ext cx="1344600" cy="493800"/>
            </a:xfrm>
            <a:prstGeom prst="rect">
              <a:avLst/>
            </a:prstGeom>
            <a:noFill/>
            <a:ln w="19050" cap="flat" cmpd="sng">
              <a:solidFill>
                <a:srgbClr val="6FA8D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Product Catalog</a:t>
              </a:r>
              <a:endParaRPr sz="1000">
                <a:solidFill>
                  <a:srgbClr val="FFFFFF"/>
                </a:solidFill>
              </a:endParaRPr>
            </a:p>
          </p:txBody>
        </p:sp>
        <p:pic>
          <p:nvPicPr>
            <p:cNvPr id="1082" name="Google Shape;1082;p83"/>
            <p:cNvPicPr preferRelativeResize="0"/>
            <p:nvPr/>
          </p:nvPicPr>
          <p:blipFill>
            <a:blip r:embed="rId7">
              <a:alphaModFix/>
            </a:blip>
            <a:stretch>
              <a:fillRect/>
            </a:stretch>
          </p:blipFill>
          <p:spPr>
            <a:xfrm>
              <a:off x="5433300" y="3159675"/>
              <a:ext cx="302253" cy="113600"/>
            </a:xfrm>
            <a:prstGeom prst="rect">
              <a:avLst/>
            </a:prstGeom>
            <a:noFill/>
            <a:ln>
              <a:noFill/>
            </a:ln>
          </p:spPr>
        </p:pic>
      </p:grpSp>
      <p:sp>
        <p:nvSpPr>
          <p:cNvPr id="1083" name="Google Shape;1083;p83"/>
          <p:cNvSpPr txBox="1"/>
          <p:nvPr/>
        </p:nvSpPr>
        <p:spPr>
          <a:xfrm>
            <a:off x="175525" y="469575"/>
            <a:ext cx="51843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1</a:t>
            </a:r>
            <a:r>
              <a:rPr lang="en" sz="1600">
                <a:latin typeface="Open Sans"/>
                <a:ea typeface="Open Sans"/>
                <a:cs typeface="Open Sans"/>
                <a:sym typeface="Open Sans"/>
              </a:rPr>
              <a:t>: test the consumer (expects to receive…)</a:t>
            </a:r>
            <a:endParaRPr sz="1600">
              <a:latin typeface="Open Sans"/>
              <a:ea typeface="Open Sans"/>
              <a:cs typeface="Open Sans"/>
              <a:sym typeface="Open Sans"/>
            </a:endParaRPr>
          </a:p>
        </p:txBody>
      </p:sp>
      <p:pic>
        <p:nvPicPr>
          <p:cNvPr id="1084" name="Google Shape;1084;p83"/>
          <p:cNvPicPr preferRelativeResize="0"/>
          <p:nvPr/>
        </p:nvPicPr>
        <p:blipFill>
          <a:blip r:embed="rId3">
            <a:alphaModFix/>
          </a:blip>
          <a:stretch>
            <a:fillRect/>
          </a:stretch>
        </p:blipFill>
        <p:spPr>
          <a:xfrm rot="-71" flipH="1">
            <a:off x="3275477" y="2806483"/>
            <a:ext cx="1060513" cy="278400"/>
          </a:xfrm>
          <a:prstGeom prst="rect">
            <a:avLst/>
          </a:prstGeom>
          <a:noFill/>
          <a:ln>
            <a:noFill/>
          </a:ln>
        </p:spPr>
      </p:pic>
      <p:sp>
        <p:nvSpPr>
          <p:cNvPr id="1085" name="Google Shape;1085;p83"/>
          <p:cNvSpPr txBox="1"/>
          <p:nvPr/>
        </p:nvSpPr>
        <p:spPr>
          <a:xfrm>
            <a:off x="3301225" y="2645425"/>
            <a:ext cx="10035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message</a:t>
            </a:r>
            <a:endParaRPr sz="1000">
              <a:latin typeface="Roboto Slab"/>
              <a:ea typeface="Roboto Slab"/>
              <a:cs typeface="Roboto Slab"/>
              <a:sym typeface="Roboto Slab"/>
            </a:endParaRPr>
          </a:p>
        </p:txBody>
      </p:sp>
      <p:sp>
        <p:nvSpPr>
          <p:cNvPr id="1086" name="Google Shape;1086;p83"/>
          <p:cNvSpPr/>
          <p:nvPr/>
        </p:nvSpPr>
        <p:spPr>
          <a:xfrm>
            <a:off x="-83050" y="316500"/>
            <a:ext cx="9309900" cy="4875900"/>
          </a:xfrm>
          <a:prstGeom prst="rect">
            <a:avLst/>
          </a:prstGeom>
          <a:solidFill>
            <a:srgbClr val="666666">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3"/>
          <p:cNvSpPr/>
          <p:nvPr/>
        </p:nvSpPr>
        <p:spPr>
          <a:xfrm>
            <a:off x="4786600" y="1318825"/>
            <a:ext cx="4126500" cy="1052700"/>
          </a:xfrm>
          <a:prstGeom prst="rect">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 name="Google Shape;1088;p83"/>
          <p:cNvGrpSpPr/>
          <p:nvPr/>
        </p:nvGrpSpPr>
        <p:grpSpPr>
          <a:xfrm>
            <a:off x="4904450" y="1399050"/>
            <a:ext cx="3603500" cy="756575"/>
            <a:chOff x="293375" y="1340425"/>
            <a:chExt cx="3603500" cy="756575"/>
          </a:xfrm>
        </p:grpSpPr>
        <p:sp>
          <p:nvSpPr>
            <p:cNvPr id="1089" name="Google Shape;1089;p83"/>
            <p:cNvSpPr txBox="1"/>
            <p:nvPr/>
          </p:nvSpPr>
          <p:spPr>
            <a:xfrm>
              <a:off x="293375" y="1360200"/>
              <a:ext cx="6813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6AA84F"/>
                  </a:solidFill>
                </a:rPr>
                <a:t>✔︎</a:t>
              </a:r>
              <a:endParaRPr sz="3600">
                <a:solidFill>
                  <a:srgbClr val="6AA84F"/>
                </a:solidFill>
              </a:endParaRPr>
            </a:p>
          </p:txBody>
        </p:sp>
        <p:sp>
          <p:nvSpPr>
            <p:cNvPr id="1090" name="Google Shape;1090;p83"/>
            <p:cNvSpPr txBox="1"/>
            <p:nvPr/>
          </p:nvSpPr>
          <p:spPr>
            <a:xfrm>
              <a:off x="881575" y="1340425"/>
              <a:ext cx="30153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oboto Slab"/>
                  <a:ea typeface="Roboto Slab"/>
                  <a:cs typeface="Roboto Slab"/>
                  <a:sym typeface="Roboto Slab"/>
                </a:rPr>
                <a:t>Pact checks:</a:t>
              </a:r>
              <a:endParaRPr sz="1000">
                <a:latin typeface="Roboto Slab"/>
                <a:ea typeface="Roboto Slab"/>
                <a:cs typeface="Roboto Slab"/>
                <a:sym typeface="Roboto Slab"/>
              </a:endParaRPr>
            </a:p>
            <a:p>
              <a:pPr marL="0" lvl="0" indent="0" algn="l" rtl="0">
                <a:spcBef>
                  <a:spcPts val="0"/>
                </a:spcBef>
                <a:spcAft>
                  <a:spcPts val="0"/>
                </a:spcAft>
                <a:buNone/>
              </a:pPr>
              <a:endParaRPr sz="1000">
                <a:latin typeface="Roboto Slab"/>
                <a:ea typeface="Roboto Slab"/>
                <a:cs typeface="Roboto Slab"/>
                <a:sym typeface="Roboto Slab"/>
              </a:endParaRPr>
            </a:p>
            <a:p>
              <a:pPr marL="457200" lvl="0" indent="-292100" algn="l" rtl="0">
                <a:spcBef>
                  <a:spcPts val="0"/>
                </a:spcBef>
                <a:spcAft>
                  <a:spcPts val="0"/>
                </a:spcAft>
                <a:buSzPts val="1000"/>
                <a:buFont typeface="Roboto Slab"/>
                <a:buAutoNum type="arabicPeriod"/>
              </a:pPr>
              <a:r>
                <a:rPr lang="en" sz="1000">
                  <a:latin typeface="Roboto Slab"/>
                  <a:ea typeface="Roboto Slab"/>
                  <a:cs typeface="Roboto Slab"/>
                  <a:sym typeface="Roboto Slab"/>
                </a:rPr>
                <a:t>It can </a:t>
              </a:r>
              <a:r>
                <a:rPr lang="en" sz="1000" b="1">
                  <a:latin typeface="Roboto Slab"/>
                  <a:ea typeface="Roboto Slab"/>
                  <a:cs typeface="Roboto Slab"/>
                  <a:sym typeface="Roboto Slab"/>
                </a:rPr>
                <a:t>invoke</a:t>
              </a:r>
              <a:r>
                <a:rPr lang="en" sz="1000">
                  <a:latin typeface="Roboto Slab"/>
                  <a:ea typeface="Roboto Slab"/>
                  <a:cs typeface="Roboto Slab"/>
                  <a:sym typeface="Roboto Slab"/>
                </a:rPr>
                <a:t> the </a:t>
              </a:r>
              <a:r>
                <a:rPr lang="en" sz="1000" b="1">
                  <a:latin typeface="Roboto Slab"/>
                  <a:ea typeface="Roboto Slab"/>
                  <a:cs typeface="Roboto Slab"/>
                  <a:sym typeface="Roboto Slab"/>
                </a:rPr>
                <a:t>message</a:t>
              </a:r>
              <a:r>
                <a:rPr lang="en" sz="1000">
                  <a:latin typeface="Roboto Slab"/>
                  <a:ea typeface="Roboto Slab"/>
                  <a:cs typeface="Roboto Slab"/>
                  <a:sym typeface="Roboto Slab"/>
                </a:rPr>
                <a:t> </a:t>
              </a:r>
              <a:r>
                <a:rPr lang="en" sz="1000" b="1">
                  <a:latin typeface="Roboto Slab"/>
                  <a:ea typeface="Roboto Slab"/>
                  <a:cs typeface="Roboto Slab"/>
                  <a:sym typeface="Roboto Slab"/>
                </a:rPr>
                <a:t>handler</a:t>
              </a:r>
              <a:endParaRPr sz="1000" b="1">
                <a:latin typeface="Roboto Slab"/>
                <a:ea typeface="Roboto Slab"/>
                <a:cs typeface="Roboto Slab"/>
                <a:sym typeface="Roboto Slab"/>
              </a:endParaRPr>
            </a:p>
            <a:p>
              <a:pPr marL="457200" lvl="0" indent="-292100" algn="l" rtl="0">
                <a:spcBef>
                  <a:spcPts val="0"/>
                </a:spcBef>
                <a:spcAft>
                  <a:spcPts val="0"/>
                </a:spcAft>
                <a:buSzPts val="1000"/>
                <a:buFont typeface="Roboto Slab"/>
                <a:buAutoNum type="arabicPeriod"/>
              </a:pPr>
              <a:r>
                <a:rPr lang="en" sz="1000">
                  <a:latin typeface="Roboto Slab"/>
                  <a:ea typeface="Roboto Slab"/>
                  <a:cs typeface="Roboto Slab"/>
                  <a:sym typeface="Roboto Slab"/>
                </a:rPr>
                <a:t>Handler can successfully </a:t>
              </a:r>
              <a:r>
                <a:rPr lang="en" sz="1000" b="1">
                  <a:latin typeface="Roboto Slab"/>
                  <a:ea typeface="Roboto Slab"/>
                  <a:cs typeface="Roboto Slab"/>
                  <a:sym typeface="Roboto Slab"/>
                </a:rPr>
                <a:t>process event</a:t>
              </a:r>
              <a:endParaRPr sz="1000" b="1">
                <a:latin typeface="Roboto Slab"/>
                <a:ea typeface="Roboto Slab"/>
                <a:cs typeface="Roboto Slab"/>
                <a:sym typeface="Roboto Slab"/>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4"/>
        <p:cNvGrpSpPr/>
        <p:nvPr/>
      </p:nvGrpSpPr>
      <p:grpSpPr>
        <a:xfrm>
          <a:off x="0" y="0"/>
          <a:ext cx="0" cy="0"/>
          <a:chOff x="0" y="0"/>
          <a:chExt cx="0" cy="0"/>
        </a:xfrm>
      </p:grpSpPr>
      <p:sp>
        <p:nvSpPr>
          <p:cNvPr id="1095" name="Google Shape;1095;p84"/>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4"/>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IT WORKS &gt; ASYNC</a:t>
            </a:r>
            <a:endParaRPr sz="800">
              <a:solidFill>
                <a:srgbClr val="FFFFFF"/>
              </a:solidFill>
              <a:latin typeface="Open Sans"/>
              <a:ea typeface="Open Sans"/>
              <a:cs typeface="Open Sans"/>
              <a:sym typeface="Open Sans"/>
            </a:endParaRPr>
          </a:p>
        </p:txBody>
      </p:sp>
      <p:sp>
        <p:nvSpPr>
          <p:cNvPr id="1097" name="Google Shape;1097;p84"/>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sp>
        <p:nvSpPr>
          <p:cNvPr id="1098" name="Google Shape;1098;p84"/>
          <p:cNvSpPr txBox="1"/>
          <p:nvPr/>
        </p:nvSpPr>
        <p:spPr>
          <a:xfrm>
            <a:off x="175525" y="469575"/>
            <a:ext cx="47004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2</a:t>
            </a:r>
            <a:r>
              <a:rPr lang="en" sz="1600">
                <a:latin typeface="Open Sans"/>
                <a:ea typeface="Open Sans"/>
                <a:cs typeface="Open Sans"/>
                <a:sym typeface="Open Sans"/>
              </a:rPr>
              <a:t>: share the contract with the Pactflow</a:t>
            </a:r>
            <a:endParaRPr sz="1600">
              <a:latin typeface="Open Sans Light"/>
              <a:ea typeface="Open Sans Light"/>
              <a:cs typeface="Open Sans Light"/>
              <a:sym typeface="Open Sans Light"/>
            </a:endParaRPr>
          </a:p>
        </p:txBody>
      </p:sp>
      <p:pic>
        <p:nvPicPr>
          <p:cNvPr id="1099" name="Google Shape;1099;p84"/>
          <p:cNvPicPr preferRelativeResize="0"/>
          <p:nvPr/>
        </p:nvPicPr>
        <p:blipFill>
          <a:blip r:embed="rId3">
            <a:alphaModFix/>
          </a:blip>
          <a:stretch>
            <a:fillRect/>
          </a:stretch>
        </p:blipFill>
        <p:spPr>
          <a:xfrm>
            <a:off x="5968398" y="1188600"/>
            <a:ext cx="936301" cy="114800"/>
          </a:xfrm>
          <a:prstGeom prst="rect">
            <a:avLst/>
          </a:prstGeom>
          <a:noFill/>
          <a:ln>
            <a:noFill/>
          </a:ln>
        </p:spPr>
      </p:pic>
      <p:grpSp>
        <p:nvGrpSpPr>
          <p:cNvPr id="1100" name="Google Shape;1100;p84"/>
          <p:cNvGrpSpPr/>
          <p:nvPr/>
        </p:nvGrpSpPr>
        <p:grpSpPr>
          <a:xfrm>
            <a:off x="6021888" y="4201763"/>
            <a:ext cx="1344600" cy="752838"/>
            <a:chOff x="4506463" y="3568863"/>
            <a:chExt cx="1344600" cy="752838"/>
          </a:xfrm>
        </p:grpSpPr>
        <p:sp>
          <p:nvSpPr>
            <p:cNvPr id="1101" name="Google Shape;1101;p84"/>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Order Management</a:t>
              </a:r>
              <a:endParaRPr sz="1000">
                <a:solidFill>
                  <a:srgbClr val="999999"/>
                </a:solidFill>
                <a:latin typeface="Open Sans"/>
                <a:ea typeface="Open Sans"/>
                <a:cs typeface="Open Sans"/>
                <a:sym typeface="Open Sans"/>
              </a:endParaRPr>
            </a:p>
          </p:txBody>
        </p:sp>
        <p:pic>
          <p:nvPicPr>
            <p:cNvPr id="1102" name="Google Shape;1102;p84"/>
            <p:cNvPicPr preferRelativeResize="0"/>
            <p:nvPr/>
          </p:nvPicPr>
          <p:blipFill>
            <a:blip r:embed="rId4">
              <a:alphaModFix/>
            </a:blip>
            <a:stretch>
              <a:fillRect/>
            </a:stretch>
          </p:blipFill>
          <p:spPr>
            <a:xfrm>
              <a:off x="4545174" y="3568863"/>
              <a:ext cx="115725" cy="211675"/>
            </a:xfrm>
            <a:prstGeom prst="rect">
              <a:avLst/>
            </a:prstGeom>
            <a:noFill/>
            <a:ln>
              <a:noFill/>
            </a:ln>
          </p:spPr>
        </p:pic>
      </p:grpSp>
      <p:grpSp>
        <p:nvGrpSpPr>
          <p:cNvPr id="1103" name="Google Shape;1103;p84"/>
          <p:cNvGrpSpPr/>
          <p:nvPr/>
        </p:nvGrpSpPr>
        <p:grpSpPr>
          <a:xfrm>
            <a:off x="1807100" y="4320650"/>
            <a:ext cx="1344600" cy="686850"/>
            <a:chOff x="5387025" y="3159675"/>
            <a:chExt cx="1344600" cy="686850"/>
          </a:xfrm>
        </p:grpSpPr>
        <p:sp>
          <p:nvSpPr>
            <p:cNvPr id="1104" name="Google Shape;1104;p84"/>
            <p:cNvSpPr/>
            <p:nvPr/>
          </p:nvSpPr>
          <p:spPr>
            <a:xfrm>
              <a:off x="5387025" y="3352725"/>
              <a:ext cx="1344600" cy="493800"/>
            </a:xfrm>
            <a:prstGeom prst="rect">
              <a:avLst/>
            </a:prstGeom>
            <a:noFill/>
            <a:ln w="19050" cap="flat" cmpd="sng">
              <a:solidFill>
                <a:srgbClr val="6FA8D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Product Catalog</a:t>
              </a:r>
              <a:endParaRPr sz="1000">
                <a:solidFill>
                  <a:srgbClr val="FFFFFF"/>
                </a:solidFill>
              </a:endParaRPr>
            </a:p>
          </p:txBody>
        </p:sp>
        <p:pic>
          <p:nvPicPr>
            <p:cNvPr id="1105" name="Google Shape;1105;p84"/>
            <p:cNvPicPr preferRelativeResize="0"/>
            <p:nvPr/>
          </p:nvPicPr>
          <p:blipFill>
            <a:blip r:embed="rId5">
              <a:alphaModFix/>
            </a:blip>
            <a:stretch>
              <a:fillRect/>
            </a:stretch>
          </p:blipFill>
          <p:spPr>
            <a:xfrm>
              <a:off x="5433300" y="3159675"/>
              <a:ext cx="302253" cy="113600"/>
            </a:xfrm>
            <a:prstGeom prst="rect">
              <a:avLst/>
            </a:prstGeom>
            <a:noFill/>
            <a:ln>
              <a:noFill/>
            </a:ln>
          </p:spPr>
        </p:pic>
      </p:grpSp>
      <p:grpSp>
        <p:nvGrpSpPr>
          <p:cNvPr id="1106" name="Google Shape;1106;p84"/>
          <p:cNvGrpSpPr/>
          <p:nvPr/>
        </p:nvGrpSpPr>
        <p:grpSpPr>
          <a:xfrm>
            <a:off x="1777496" y="941616"/>
            <a:ext cx="5589004" cy="3260147"/>
            <a:chOff x="995775" y="345874"/>
            <a:chExt cx="3755799" cy="2191548"/>
          </a:xfrm>
        </p:grpSpPr>
        <p:pic>
          <p:nvPicPr>
            <p:cNvPr id="1107" name="Google Shape;1107;p84"/>
            <p:cNvPicPr preferRelativeResize="0"/>
            <p:nvPr/>
          </p:nvPicPr>
          <p:blipFill rotWithShape="1">
            <a:blip r:embed="rId6">
              <a:alphaModFix/>
            </a:blip>
            <a:srcRect r="9379"/>
            <a:stretch/>
          </p:blipFill>
          <p:spPr>
            <a:xfrm rot="5399923" flipH="1">
              <a:off x="2008600" y="1608194"/>
              <a:ext cx="1671331" cy="187125"/>
            </a:xfrm>
            <a:prstGeom prst="rect">
              <a:avLst/>
            </a:prstGeom>
            <a:noFill/>
            <a:ln>
              <a:noFill/>
            </a:ln>
          </p:spPr>
        </p:pic>
        <p:pic>
          <p:nvPicPr>
            <p:cNvPr id="1108" name="Google Shape;1108;p84"/>
            <p:cNvPicPr preferRelativeResize="0"/>
            <p:nvPr/>
          </p:nvPicPr>
          <p:blipFill>
            <a:blip r:embed="rId6">
              <a:alphaModFix/>
            </a:blip>
            <a:stretch>
              <a:fillRect/>
            </a:stretch>
          </p:blipFill>
          <p:spPr>
            <a:xfrm rot="80">
              <a:off x="2884457" y="480436"/>
              <a:ext cx="533997" cy="140229"/>
            </a:xfrm>
            <a:prstGeom prst="rect">
              <a:avLst/>
            </a:prstGeom>
            <a:noFill/>
            <a:ln>
              <a:noFill/>
            </a:ln>
          </p:spPr>
        </p:pic>
        <p:pic>
          <p:nvPicPr>
            <p:cNvPr id="1109" name="Google Shape;1109;p84"/>
            <p:cNvPicPr preferRelativeResize="0"/>
            <p:nvPr/>
          </p:nvPicPr>
          <p:blipFill rotWithShape="1">
            <a:blip r:embed="rId7">
              <a:alphaModFix/>
            </a:blip>
            <a:srcRect l="5071" t="42765" r="52915" b="44276"/>
            <a:stretch/>
          </p:blipFill>
          <p:spPr>
            <a:xfrm>
              <a:off x="3039384" y="427814"/>
              <a:ext cx="265865" cy="66865"/>
            </a:xfrm>
            <a:prstGeom prst="rect">
              <a:avLst/>
            </a:prstGeom>
            <a:noFill/>
            <a:ln>
              <a:noFill/>
            </a:ln>
          </p:spPr>
        </p:pic>
        <p:pic>
          <p:nvPicPr>
            <p:cNvPr id="1110" name="Google Shape;1110;p84"/>
            <p:cNvPicPr preferRelativeResize="0"/>
            <p:nvPr/>
          </p:nvPicPr>
          <p:blipFill>
            <a:blip r:embed="rId8">
              <a:alphaModFix/>
            </a:blip>
            <a:stretch>
              <a:fillRect/>
            </a:stretch>
          </p:blipFill>
          <p:spPr>
            <a:xfrm>
              <a:off x="995775" y="1246175"/>
              <a:ext cx="943649" cy="769525"/>
            </a:xfrm>
            <a:prstGeom prst="rect">
              <a:avLst/>
            </a:prstGeom>
            <a:noFill/>
            <a:ln>
              <a:noFill/>
            </a:ln>
          </p:spPr>
        </p:pic>
        <p:pic>
          <p:nvPicPr>
            <p:cNvPr id="1111" name="Google Shape;1111;p84"/>
            <p:cNvPicPr preferRelativeResize="0"/>
            <p:nvPr/>
          </p:nvPicPr>
          <p:blipFill>
            <a:blip r:embed="rId9">
              <a:alphaModFix/>
            </a:blip>
            <a:stretch>
              <a:fillRect/>
            </a:stretch>
          </p:blipFill>
          <p:spPr>
            <a:xfrm>
              <a:off x="3807925" y="1246175"/>
              <a:ext cx="943649" cy="769525"/>
            </a:xfrm>
            <a:prstGeom prst="rect">
              <a:avLst/>
            </a:prstGeom>
            <a:noFill/>
            <a:ln>
              <a:noFill/>
            </a:ln>
          </p:spPr>
        </p:pic>
        <p:pic>
          <p:nvPicPr>
            <p:cNvPr id="1112" name="Google Shape;1112;p84"/>
            <p:cNvPicPr preferRelativeResize="0"/>
            <p:nvPr/>
          </p:nvPicPr>
          <p:blipFill>
            <a:blip r:embed="rId10">
              <a:alphaModFix/>
            </a:blip>
            <a:stretch>
              <a:fillRect/>
            </a:stretch>
          </p:blipFill>
          <p:spPr>
            <a:xfrm>
              <a:off x="3454224" y="345874"/>
              <a:ext cx="322150" cy="409350"/>
            </a:xfrm>
            <a:prstGeom prst="rect">
              <a:avLst/>
            </a:prstGeom>
            <a:noFill/>
            <a:ln>
              <a:noFill/>
            </a:ln>
          </p:spPr>
        </p:pic>
        <p:pic>
          <p:nvPicPr>
            <p:cNvPr id="1113" name="Google Shape;1113;p84"/>
            <p:cNvPicPr preferRelativeResize="0"/>
            <p:nvPr/>
          </p:nvPicPr>
          <p:blipFill rotWithShape="1">
            <a:blip r:embed="rId11">
              <a:alphaModFix/>
            </a:blip>
            <a:srcRect l="14139" r="10610"/>
            <a:stretch/>
          </p:blipFill>
          <p:spPr>
            <a:xfrm>
              <a:off x="3418447" y="581006"/>
              <a:ext cx="187184" cy="248766"/>
            </a:xfrm>
            <a:prstGeom prst="rect">
              <a:avLst/>
            </a:prstGeom>
            <a:noFill/>
            <a:ln>
              <a:noFill/>
            </a:ln>
          </p:spPr>
        </p:pic>
      </p:grpSp>
      <p:pic>
        <p:nvPicPr>
          <p:cNvPr id="1114" name="Google Shape;1114;p84"/>
          <p:cNvPicPr preferRelativeResize="0"/>
          <p:nvPr/>
        </p:nvPicPr>
        <p:blipFill>
          <a:blip r:embed="rId6">
            <a:alphaModFix/>
          </a:blip>
          <a:stretch>
            <a:fillRect/>
          </a:stretch>
        </p:blipFill>
        <p:spPr>
          <a:xfrm rot="-71" flipH="1">
            <a:off x="3275477" y="2806483"/>
            <a:ext cx="1060513" cy="278400"/>
          </a:xfrm>
          <a:prstGeom prst="rect">
            <a:avLst/>
          </a:prstGeom>
          <a:noFill/>
          <a:ln>
            <a:noFill/>
          </a:ln>
        </p:spPr>
      </p:pic>
      <p:sp>
        <p:nvSpPr>
          <p:cNvPr id="1115" name="Google Shape;1115;p84"/>
          <p:cNvSpPr txBox="1"/>
          <p:nvPr/>
        </p:nvSpPr>
        <p:spPr>
          <a:xfrm>
            <a:off x="3301225" y="2645425"/>
            <a:ext cx="10035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message</a:t>
            </a:r>
            <a:endParaRPr sz="1000">
              <a:latin typeface="Roboto Slab"/>
              <a:ea typeface="Roboto Slab"/>
              <a:cs typeface="Roboto Slab"/>
              <a:sym typeface="Roboto Slab"/>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9"/>
                                        </p:tgtEl>
                                        <p:attrNameLst>
                                          <p:attrName>style.visibility</p:attrName>
                                        </p:attrNameLst>
                                      </p:cBhvr>
                                      <p:to>
                                        <p:strVal val="visible"/>
                                      </p:to>
                                    </p:set>
                                    <p:animEffect transition="in" filter="fade">
                                      <p:cBhvr>
                                        <p:cTn id="7" dur="1000"/>
                                        <p:tgtEl>
                                          <p:spTgt spid="1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9"/>
        <p:cNvGrpSpPr/>
        <p:nvPr/>
      </p:nvGrpSpPr>
      <p:grpSpPr>
        <a:xfrm>
          <a:off x="0" y="0"/>
          <a:ext cx="0" cy="0"/>
          <a:chOff x="0" y="0"/>
          <a:chExt cx="0" cy="0"/>
        </a:xfrm>
      </p:grpSpPr>
      <p:sp>
        <p:nvSpPr>
          <p:cNvPr id="1120" name="Google Shape;1120;p85"/>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85"/>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ASYNC</a:t>
            </a:r>
            <a:endParaRPr sz="800">
              <a:solidFill>
                <a:srgbClr val="FFFFFF"/>
              </a:solidFill>
              <a:latin typeface="Open Sans"/>
              <a:ea typeface="Open Sans"/>
              <a:cs typeface="Open Sans"/>
              <a:sym typeface="Open Sans"/>
            </a:endParaRPr>
          </a:p>
        </p:txBody>
      </p:sp>
      <p:pic>
        <p:nvPicPr>
          <p:cNvPr id="1122" name="Google Shape;1122;p85"/>
          <p:cNvPicPr preferRelativeResize="0"/>
          <p:nvPr/>
        </p:nvPicPr>
        <p:blipFill rotWithShape="1">
          <a:blip r:embed="rId3">
            <a:alphaModFix/>
          </a:blip>
          <a:srcRect r="9379"/>
          <a:stretch/>
        </p:blipFill>
        <p:spPr>
          <a:xfrm rot="5399922" flipH="1">
            <a:off x="3285098" y="2819397"/>
            <a:ext cx="2486272" cy="278460"/>
          </a:xfrm>
          <a:prstGeom prst="rect">
            <a:avLst/>
          </a:prstGeom>
          <a:noFill/>
          <a:ln>
            <a:noFill/>
          </a:ln>
        </p:spPr>
      </p:pic>
      <p:pic>
        <p:nvPicPr>
          <p:cNvPr id="1123" name="Google Shape;1123;p85"/>
          <p:cNvPicPr preferRelativeResize="0"/>
          <p:nvPr/>
        </p:nvPicPr>
        <p:blipFill>
          <a:blip r:embed="rId3">
            <a:alphaModFix/>
          </a:blip>
          <a:stretch>
            <a:fillRect/>
          </a:stretch>
        </p:blipFill>
        <p:spPr>
          <a:xfrm rot="81">
            <a:off x="4588044" y="1141791"/>
            <a:ext cx="794641" cy="208604"/>
          </a:xfrm>
          <a:prstGeom prst="rect">
            <a:avLst/>
          </a:prstGeom>
          <a:noFill/>
          <a:ln>
            <a:noFill/>
          </a:ln>
        </p:spPr>
      </p:pic>
      <p:pic>
        <p:nvPicPr>
          <p:cNvPr id="1124" name="Google Shape;1124;p85"/>
          <p:cNvPicPr preferRelativeResize="0"/>
          <p:nvPr/>
        </p:nvPicPr>
        <p:blipFill rotWithShape="1">
          <a:blip r:embed="rId4">
            <a:alphaModFix/>
          </a:blip>
          <a:srcRect l="5071" t="42765" r="52915" b="44276"/>
          <a:stretch/>
        </p:blipFill>
        <p:spPr>
          <a:xfrm>
            <a:off x="4818591" y="1063511"/>
            <a:ext cx="395634" cy="99468"/>
          </a:xfrm>
          <a:prstGeom prst="rect">
            <a:avLst/>
          </a:prstGeom>
          <a:noFill/>
          <a:ln>
            <a:noFill/>
          </a:ln>
        </p:spPr>
      </p:pic>
      <p:pic>
        <p:nvPicPr>
          <p:cNvPr id="1125" name="Google Shape;1125;p85"/>
          <p:cNvPicPr preferRelativeResize="0"/>
          <p:nvPr/>
        </p:nvPicPr>
        <p:blipFill>
          <a:blip r:embed="rId5">
            <a:alphaModFix/>
          </a:blip>
          <a:stretch>
            <a:fillRect/>
          </a:stretch>
        </p:blipFill>
        <p:spPr>
          <a:xfrm>
            <a:off x="1777496" y="2280905"/>
            <a:ext cx="1403815" cy="1144395"/>
          </a:xfrm>
          <a:prstGeom prst="rect">
            <a:avLst/>
          </a:prstGeom>
          <a:noFill/>
          <a:ln>
            <a:noFill/>
          </a:ln>
        </p:spPr>
      </p:pic>
      <p:pic>
        <p:nvPicPr>
          <p:cNvPr id="1126" name="Google Shape;1126;p85"/>
          <p:cNvPicPr preferRelativeResize="0"/>
          <p:nvPr/>
        </p:nvPicPr>
        <p:blipFill>
          <a:blip r:embed="rId6">
            <a:alphaModFix/>
          </a:blip>
          <a:stretch>
            <a:fillRect/>
          </a:stretch>
        </p:blipFill>
        <p:spPr>
          <a:xfrm>
            <a:off x="5962256" y="2280904"/>
            <a:ext cx="1403815" cy="1144395"/>
          </a:xfrm>
          <a:prstGeom prst="rect">
            <a:avLst/>
          </a:prstGeom>
          <a:noFill/>
          <a:ln>
            <a:noFill/>
          </a:ln>
        </p:spPr>
      </p:pic>
      <p:pic>
        <p:nvPicPr>
          <p:cNvPr id="1127" name="Google Shape;1127;p85"/>
          <p:cNvPicPr preferRelativeResize="0"/>
          <p:nvPr/>
        </p:nvPicPr>
        <p:blipFill>
          <a:blip r:embed="rId7">
            <a:alphaModFix/>
          </a:blip>
          <a:stretch>
            <a:fillRect/>
          </a:stretch>
        </p:blipFill>
        <p:spPr>
          <a:xfrm>
            <a:off x="5435915" y="941616"/>
            <a:ext cx="479245" cy="608763"/>
          </a:xfrm>
          <a:prstGeom prst="rect">
            <a:avLst/>
          </a:prstGeom>
          <a:noFill/>
          <a:ln>
            <a:noFill/>
          </a:ln>
        </p:spPr>
      </p:pic>
      <p:pic>
        <p:nvPicPr>
          <p:cNvPr id="1128" name="Google Shape;1128;p85"/>
          <p:cNvPicPr preferRelativeResize="0"/>
          <p:nvPr/>
        </p:nvPicPr>
        <p:blipFill rotWithShape="1">
          <a:blip r:embed="rId8">
            <a:alphaModFix/>
          </a:blip>
          <a:srcRect l="14139" r="10610"/>
          <a:stretch/>
        </p:blipFill>
        <p:spPr>
          <a:xfrm>
            <a:off x="5382674" y="1291399"/>
            <a:ext cx="278549" cy="370065"/>
          </a:xfrm>
          <a:prstGeom prst="rect">
            <a:avLst/>
          </a:prstGeom>
          <a:noFill/>
          <a:ln>
            <a:noFill/>
          </a:ln>
        </p:spPr>
      </p:pic>
      <p:sp>
        <p:nvSpPr>
          <p:cNvPr id="1129" name="Google Shape;1129;p85"/>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pic>
        <p:nvPicPr>
          <p:cNvPr id="1130" name="Google Shape;1130;p85"/>
          <p:cNvPicPr preferRelativeResize="0"/>
          <p:nvPr/>
        </p:nvPicPr>
        <p:blipFill>
          <a:blip r:embed="rId3">
            <a:alphaModFix/>
          </a:blip>
          <a:stretch>
            <a:fillRect/>
          </a:stretch>
        </p:blipFill>
        <p:spPr>
          <a:xfrm rot="71">
            <a:off x="4699370" y="2447914"/>
            <a:ext cx="1060513" cy="278400"/>
          </a:xfrm>
          <a:prstGeom prst="rect">
            <a:avLst/>
          </a:prstGeom>
          <a:noFill/>
          <a:ln>
            <a:noFill/>
          </a:ln>
        </p:spPr>
      </p:pic>
      <p:sp>
        <p:nvSpPr>
          <p:cNvPr id="1131" name="Google Shape;1131;p85"/>
          <p:cNvSpPr txBox="1"/>
          <p:nvPr/>
        </p:nvSpPr>
        <p:spPr>
          <a:xfrm>
            <a:off x="175525" y="469575"/>
            <a:ext cx="42684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3</a:t>
            </a:r>
            <a:r>
              <a:rPr lang="en" sz="1600">
                <a:latin typeface="Open Sans"/>
                <a:ea typeface="Open Sans"/>
                <a:cs typeface="Open Sans"/>
                <a:sym typeface="Open Sans"/>
              </a:rPr>
              <a:t>: test the provider</a:t>
            </a:r>
            <a:endParaRPr sz="1600">
              <a:latin typeface="Open Sans Light"/>
              <a:ea typeface="Open Sans Light"/>
              <a:cs typeface="Open Sans Light"/>
              <a:sym typeface="Open Sans Light"/>
            </a:endParaRPr>
          </a:p>
        </p:txBody>
      </p:sp>
      <p:pic>
        <p:nvPicPr>
          <p:cNvPr id="1132" name="Google Shape;1132;p85"/>
          <p:cNvPicPr preferRelativeResize="0"/>
          <p:nvPr/>
        </p:nvPicPr>
        <p:blipFill>
          <a:blip r:embed="rId9">
            <a:alphaModFix/>
          </a:blip>
          <a:stretch>
            <a:fillRect/>
          </a:stretch>
        </p:blipFill>
        <p:spPr>
          <a:xfrm>
            <a:off x="5968398" y="1188600"/>
            <a:ext cx="936301" cy="114800"/>
          </a:xfrm>
          <a:prstGeom prst="rect">
            <a:avLst/>
          </a:prstGeom>
          <a:noFill/>
          <a:ln>
            <a:noFill/>
          </a:ln>
        </p:spPr>
      </p:pic>
      <p:grpSp>
        <p:nvGrpSpPr>
          <p:cNvPr id="1133" name="Google Shape;1133;p85"/>
          <p:cNvGrpSpPr/>
          <p:nvPr/>
        </p:nvGrpSpPr>
        <p:grpSpPr>
          <a:xfrm>
            <a:off x="6021888" y="4201763"/>
            <a:ext cx="1344600" cy="752838"/>
            <a:chOff x="4506463" y="3568863"/>
            <a:chExt cx="1344600" cy="752838"/>
          </a:xfrm>
        </p:grpSpPr>
        <p:sp>
          <p:nvSpPr>
            <p:cNvPr id="1134" name="Google Shape;1134;p85"/>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Order Management</a:t>
              </a:r>
              <a:endParaRPr sz="1000">
                <a:solidFill>
                  <a:srgbClr val="999999"/>
                </a:solidFill>
                <a:latin typeface="Open Sans"/>
                <a:ea typeface="Open Sans"/>
                <a:cs typeface="Open Sans"/>
                <a:sym typeface="Open Sans"/>
              </a:endParaRPr>
            </a:p>
          </p:txBody>
        </p:sp>
        <p:pic>
          <p:nvPicPr>
            <p:cNvPr id="1135" name="Google Shape;1135;p85"/>
            <p:cNvPicPr preferRelativeResize="0"/>
            <p:nvPr/>
          </p:nvPicPr>
          <p:blipFill>
            <a:blip r:embed="rId10">
              <a:alphaModFix/>
            </a:blip>
            <a:stretch>
              <a:fillRect/>
            </a:stretch>
          </p:blipFill>
          <p:spPr>
            <a:xfrm>
              <a:off x="4545174" y="3568863"/>
              <a:ext cx="115725" cy="211675"/>
            </a:xfrm>
            <a:prstGeom prst="rect">
              <a:avLst/>
            </a:prstGeom>
            <a:noFill/>
            <a:ln>
              <a:noFill/>
            </a:ln>
          </p:spPr>
        </p:pic>
      </p:grpSp>
      <p:grpSp>
        <p:nvGrpSpPr>
          <p:cNvPr id="1136" name="Google Shape;1136;p85"/>
          <p:cNvGrpSpPr/>
          <p:nvPr/>
        </p:nvGrpSpPr>
        <p:grpSpPr>
          <a:xfrm>
            <a:off x="1807100" y="4320650"/>
            <a:ext cx="1344600" cy="686850"/>
            <a:chOff x="5387025" y="3159675"/>
            <a:chExt cx="1344600" cy="686850"/>
          </a:xfrm>
        </p:grpSpPr>
        <p:sp>
          <p:nvSpPr>
            <p:cNvPr id="1137" name="Google Shape;1137;p85"/>
            <p:cNvSpPr/>
            <p:nvPr/>
          </p:nvSpPr>
          <p:spPr>
            <a:xfrm>
              <a:off x="5387025" y="3352725"/>
              <a:ext cx="1344600" cy="493800"/>
            </a:xfrm>
            <a:prstGeom prst="rect">
              <a:avLst/>
            </a:prstGeom>
            <a:noFill/>
            <a:ln w="19050" cap="flat" cmpd="sng">
              <a:solidFill>
                <a:srgbClr val="6FA8D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Product Catalog</a:t>
              </a:r>
              <a:endParaRPr sz="1000">
                <a:solidFill>
                  <a:srgbClr val="FFFFFF"/>
                </a:solidFill>
              </a:endParaRPr>
            </a:p>
          </p:txBody>
        </p:sp>
        <p:pic>
          <p:nvPicPr>
            <p:cNvPr id="1138" name="Google Shape;1138;p85"/>
            <p:cNvPicPr preferRelativeResize="0"/>
            <p:nvPr/>
          </p:nvPicPr>
          <p:blipFill>
            <a:blip r:embed="rId11">
              <a:alphaModFix/>
            </a:blip>
            <a:stretch>
              <a:fillRect/>
            </a:stretch>
          </p:blipFill>
          <p:spPr>
            <a:xfrm>
              <a:off x="5433300" y="3159675"/>
              <a:ext cx="302253" cy="113600"/>
            </a:xfrm>
            <a:prstGeom prst="rect">
              <a:avLst/>
            </a:prstGeom>
            <a:noFill/>
            <a:ln>
              <a:noFill/>
            </a:ln>
          </p:spPr>
        </p:pic>
      </p:grpSp>
      <p:sp>
        <p:nvSpPr>
          <p:cNvPr id="1139" name="Google Shape;1139;p85"/>
          <p:cNvSpPr txBox="1"/>
          <p:nvPr/>
        </p:nvSpPr>
        <p:spPr>
          <a:xfrm>
            <a:off x="4659175" y="2271638"/>
            <a:ext cx="11409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invoke function</a:t>
            </a:r>
            <a:endParaRPr sz="1000">
              <a:latin typeface="Roboto Slab"/>
              <a:ea typeface="Roboto Slab"/>
              <a:cs typeface="Roboto Slab"/>
              <a:sym typeface="Roboto Slab"/>
            </a:endParaRPr>
          </a:p>
        </p:txBody>
      </p:sp>
      <p:pic>
        <p:nvPicPr>
          <p:cNvPr id="1140" name="Google Shape;1140;p85"/>
          <p:cNvPicPr preferRelativeResize="0"/>
          <p:nvPr/>
        </p:nvPicPr>
        <p:blipFill>
          <a:blip r:embed="rId3">
            <a:alphaModFix/>
          </a:blip>
          <a:stretch>
            <a:fillRect/>
          </a:stretch>
        </p:blipFill>
        <p:spPr>
          <a:xfrm rot="-71" flipH="1">
            <a:off x="3275477" y="2806483"/>
            <a:ext cx="1060513" cy="278400"/>
          </a:xfrm>
          <a:prstGeom prst="rect">
            <a:avLst/>
          </a:prstGeom>
          <a:noFill/>
          <a:ln>
            <a:noFill/>
          </a:ln>
        </p:spPr>
      </p:pic>
      <p:sp>
        <p:nvSpPr>
          <p:cNvPr id="1141" name="Google Shape;1141;p85"/>
          <p:cNvSpPr txBox="1"/>
          <p:nvPr/>
        </p:nvSpPr>
        <p:spPr>
          <a:xfrm>
            <a:off x="3301225" y="2645425"/>
            <a:ext cx="10035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message</a:t>
            </a:r>
            <a:endParaRPr sz="1000">
              <a:latin typeface="Roboto Slab"/>
              <a:ea typeface="Roboto Slab"/>
              <a:cs typeface="Roboto Slab"/>
              <a:sym typeface="Roboto Slab"/>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5"/>
        <p:cNvGrpSpPr/>
        <p:nvPr/>
      </p:nvGrpSpPr>
      <p:grpSpPr>
        <a:xfrm>
          <a:off x="0" y="0"/>
          <a:ext cx="0" cy="0"/>
          <a:chOff x="0" y="0"/>
          <a:chExt cx="0" cy="0"/>
        </a:xfrm>
      </p:grpSpPr>
      <p:sp>
        <p:nvSpPr>
          <p:cNvPr id="1146" name="Google Shape;1146;p86"/>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6"/>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ASYNC</a:t>
            </a:r>
            <a:endParaRPr sz="800">
              <a:solidFill>
                <a:srgbClr val="FFFFFF"/>
              </a:solidFill>
              <a:latin typeface="Open Sans"/>
              <a:ea typeface="Open Sans"/>
              <a:cs typeface="Open Sans"/>
              <a:sym typeface="Open Sans"/>
            </a:endParaRPr>
          </a:p>
        </p:txBody>
      </p:sp>
      <p:pic>
        <p:nvPicPr>
          <p:cNvPr id="1148" name="Google Shape;1148;p86"/>
          <p:cNvPicPr preferRelativeResize="0"/>
          <p:nvPr/>
        </p:nvPicPr>
        <p:blipFill rotWithShape="1">
          <a:blip r:embed="rId3">
            <a:alphaModFix/>
          </a:blip>
          <a:srcRect r="9379"/>
          <a:stretch/>
        </p:blipFill>
        <p:spPr>
          <a:xfrm rot="5399922" flipH="1">
            <a:off x="3285098" y="2819397"/>
            <a:ext cx="2486272" cy="278460"/>
          </a:xfrm>
          <a:prstGeom prst="rect">
            <a:avLst/>
          </a:prstGeom>
          <a:noFill/>
          <a:ln>
            <a:noFill/>
          </a:ln>
        </p:spPr>
      </p:pic>
      <p:pic>
        <p:nvPicPr>
          <p:cNvPr id="1149" name="Google Shape;1149;p86"/>
          <p:cNvPicPr preferRelativeResize="0"/>
          <p:nvPr/>
        </p:nvPicPr>
        <p:blipFill>
          <a:blip r:embed="rId3">
            <a:alphaModFix/>
          </a:blip>
          <a:stretch>
            <a:fillRect/>
          </a:stretch>
        </p:blipFill>
        <p:spPr>
          <a:xfrm rot="81">
            <a:off x="4588044" y="1141791"/>
            <a:ext cx="794641" cy="208604"/>
          </a:xfrm>
          <a:prstGeom prst="rect">
            <a:avLst/>
          </a:prstGeom>
          <a:noFill/>
          <a:ln>
            <a:noFill/>
          </a:ln>
        </p:spPr>
      </p:pic>
      <p:pic>
        <p:nvPicPr>
          <p:cNvPr id="1150" name="Google Shape;1150;p86"/>
          <p:cNvPicPr preferRelativeResize="0"/>
          <p:nvPr/>
        </p:nvPicPr>
        <p:blipFill rotWithShape="1">
          <a:blip r:embed="rId4">
            <a:alphaModFix/>
          </a:blip>
          <a:srcRect l="5071" t="42765" r="52915" b="44276"/>
          <a:stretch/>
        </p:blipFill>
        <p:spPr>
          <a:xfrm>
            <a:off x="4818591" y="1063511"/>
            <a:ext cx="395634" cy="99468"/>
          </a:xfrm>
          <a:prstGeom prst="rect">
            <a:avLst/>
          </a:prstGeom>
          <a:noFill/>
          <a:ln>
            <a:noFill/>
          </a:ln>
        </p:spPr>
      </p:pic>
      <p:pic>
        <p:nvPicPr>
          <p:cNvPr id="1151" name="Google Shape;1151;p86"/>
          <p:cNvPicPr preferRelativeResize="0"/>
          <p:nvPr/>
        </p:nvPicPr>
        <p:blipFill>
          <a:blip r:embed="rId5">
            <a:alphaModFix/>
          </a:blip>
          <a:stretch>
            <a:fillRect/>
          </a:stretch>
        </p:blipFill>
        <p:spPr>
          <a:xfrm>
            <a:off x="1777496" y="2280905"/>
            <a:ext cx="1403815" cy="1144395"/>
          </a:xfrm>
          <a:prstGeom prst="rect">
            <a:avLst/>
          </a:prstGeom>
          <a:noFill/>
          <a:ln>
            <a:noFill/>
          </a:ln>
        </p:spPr>
      </p:pic>
      <p:pic>
        <p:nvPicPr>
          <p:cNvPr id="1152" name="Google Shape;1152;p86"/>
          <p:cNvPicPr preferRelativeResize="0"/>
          <p:nvPr/>
        </p:nvPicPr>
        <p:blipFill>
          <a:blip r:embed="rId6">
            <a:alphaModFix/>
          </a:blip>
          <a:stretch>
            <a:fillRect/>
          </a:stretch>
        </p:blipFill>
        <p:spPr>
          <a:xfrm>
            <a:off x="5962256" y="2280904"/>
            <a:ext cx="1403815" cy="1144395"/>
          </a:xfrm>
          <a:prstGeom prst="rect">
            <a:avLst/>
          </a:prstGeom>
          <a:noFill/>
          <a:ln>
            <a:noFill/>
          </a:ln>
        </p:spPr>
      </p:pic>
      <p:pic>
        <p:nvPicPr>
          <p:cNvPr id="1153" name="Google Shape;1153;p86"/>
          <p:cNvPicPr preferRelativeResize="0"/>
          <p:nvPr/>
        </p:nvPicPr>
        <p:blipFill>
          <a:blip r:embed="rId7">
            <a:alphaModFix/>
          </a:blip>
          <a:stretch>
            <a:fillRect/>
          </a:stretch>
        </p:blipFill>
        <p:spPr>
          <a:xfrm>
            <a:off x="5435915" y="941616"/>
            <a:ext cx="479245" cy="608763"/>
          </a:xfrm>
          <a:prstGeom prst="rect">
            <a:avLst/>
          </a:prstGeom>
          <a:noFill/>
          <a:ln>
            <a:noFill/>
          </a:ln>
        </p:spPr>
      </p:pic>
      <p:pic>
        <p:nvPicPr>
          <p:cNvPr id="1154" name="Google Shape;1154;p86"/>
          <p:cNvPicPr preferRelativeResize="0"/>
          <p:nvPr/>
        </p:nvPicPr>
        <p:blipFill rotWithShape="1">
          <a:blip r:embed="rId8">
            <a:alphaModFix/>
          </a:blip>
          <a:srcRect l="14139" r="10610"/>
          <a:stretch/>
        </p:blipFill>
        <p:spPr>
          <a:xfrm>
            <a:off x="5382674" y="1291399"/>
            <a:ext cx="278549" cy="370065"/>
          </a:xfrm>
          <a:prstGeom prst="rect">
            <a:avLst/>
          </a:prstGeom>
          <a:noFill/>
          <a:ln>
            <a:noFill/>
          </a:ln>
        </p:spPr>
      </p:pic>
      <p:sp>
        <p:nvSpPr>
          <p:cNvPr id="1155" name="Google Shape;1155;p86"/>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pic>
        <p:nvPicPr>
          <p:cNvPr id="1156" name="Google Shape;1156;p86"/>
          <p:cNvPicPr preferRelativeResize="0"/>
          <p:nvPr/>
        </p:nvPicPr>
        <p:blipFill>
          <a:blip r:embed="rId3">
            <a:alphaModFix/>
          </a:blip>
          <a:stretch>
            <a:fillRect/>
          </a:stretch>
        </p:blipFill>
        <p:spPr>
          <a:xfrm rot="71">
            <a:off x="4699370" y="2447914"/>
            <a:ext cx="1060513" cy="278400"/>
          </a:xfrm>
          <a:prstGeom prst="rect">
            <a:avLst/>
          </a:prstGeom>
          <a:noFill/>
          <a:ln>
            <a:noFill/>
          </a:ln>
        </p:spPr>
      </p:pic>
      <p:sp>
        <p:nvSpPr>
          <p:cNvPr id="1157" name="Google Shape;1157;p86"/>
          <p:cNvSpPr txBox="1"/>
          <p:nvPr/>
        </p:nvSpPr>
        <p:spPr>
          <a:xfrm>
            <a:off x="175525" y="469575"/>
            <a:ext cx="42684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3</a:t>
            </a:r>
            <a:r>
              <a:rPr lang="en" sz="1600">
                <a:latin typeface="Open Sans"/>
                <a:ea typeface="Open Sans"/>
                <a:cs typeface="Open Sans"/>
                <a:sym typeface="Open Sans"/>
              </a:rPr>
              <a:t>: test the provider</a:t>
            </a:r>
            <a:endParaRPr sz="1600">
              <a:latin typeface="Open Sans Light"/>
              <a:ea typeface="Open Sans Light"/>
              <a:cs typeface="Open Sans Light"/>
              <a:sym typeface="Open Sans Light"/>
            </a:endParaRPr>
          </a:p>
        </p:txBody>
      </p:sp>
      <p:pic>
        <p:nvPicPr>
          <p:cNvPr id="1158" name="Google Shape;1158;p86"/>
          <p:cNvPicPr preferRelativeResize="0"/>
          <p:nvPr/>
        </p:nvPicPr>
        <p:blipFill>
          <a:blip r:embed="rId9">
            <a:alphaModFix/>
          </a:blip>
          <a:stretch>
            <a:fillRect/>
          </a:stretch>
        </p:blipFill>
        <p:spPr>
          <a:xfrm>
            <a:off x="5968398" y="1188600"/>
            <a:ext cx="936301" cy="114800"/>
          </a:xfrm>
          <a:prstGeom prst="rect">
            <a:avLst/>
          </a:prstGeom>
          <a:noFill/>
          <a:ln>
            <a:noFill/>
          </a:ln>
        </p:spPr>
      </p:pic>
      <p:grpSp>
        <p:nvGrpSpPr>
          <p:cNvPr id="1159" name="Google Shape;1159;p86"/>
          <p:cNvGrpSpPr/>
          <p:nvPr/>
        </p:nvGrpSpPr>
        <p:grpSpPr>
          <a:xfrm>
            <a:off x="6021888" y="4201763"/>
            <a:ext cx="1344600" cy="752838"/>
            <a:chOff x="4506463" y="3568863"/>
            <a:chExt cx="1344600" cy="752838"/>
          </a:xfrm>
        </p:grpSpPr>
        <p:sp>
          <p:nvSpPr>
            <p:cNvPr id="1160" name="Google Shape;1160;p86"/>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Order Management</a:t>
              </a:r>
              <a:endParaRPr sz="1000">
                <a:solidFill>
                  <a:srgbClr val="999999"/>
                </a:solidFill>
                <a:latin typeface="Open Sans"/>
                <a:ea typeface="Open Sans"/>
                <a:cs typeface="Open Sans"/>
                <a:sym typeface="Open Sans"/>
              </a:endParaRPr>
            </a:p>
          </p:txBody>
        </p:sp>
        <p:pic>
          <p:nvPicPr>
            <p:cNvPr id="1161" name="Google Shape;1161;p86"/>
            <p:cNvPicPr preferRelativeResize="0"/>
            <p:nvPr/>
          </p:nvPicPr>
          <p:blipFill>
            <a:blip r:embed="rId10">
              <a:alphaModFix/>
            </a:blip>
            <a:stretch>
              <a:fillRect/>
            </a:stretch>
          </p:blipFill>
          <p:spPr>
            <a:xfrm>
              <a:off x="4545174" y="3568863"/>
              <a:ext cx="115725" cy="211675"/>
            </a:xfrm>
            <a:prstGeom prst="rect">
              <a:avLst/>
            </a:prstGeom>
            <a:noFill/>
            <a:ln>
              <a:noFill/>
            </a:ln>
          </p:spPr>
        </p:pic>
      </p:grpSp>
      <p:grpSp>
        <p:nvGrpSpPr>
          <p:cNvPr id="1162" name="Google Shape;1162;p86"/>
          <p:cNvGrpSpPr/>
          <p:nvPr/>
        </p:nvGrpSpPr>
        <p:grpSpPr>
          <a:xfrm>
            <a:off x="1807100" y="4320650"/>
            <a:ext cx="1344600" cy="686850"/>
            <a:chOff x="5387025" y="3159675"/>
            <a:chExt cx="1344600" cy="686850"/>
          </a:xfrm>
        </p:grpSpPr>
        <p:sp>
          <p:nvSpPr>
            <p:cNvPr id="1163" name="Google Shape;1163;p86"/>
            <p:cNvSpPr/>
            <p:nvPr/>
          </p:nvSpPr>
          <p:spPr>
            <a:xfrm>
              <a:off x="5387025" y="3352725"/>
              <a:ext cx="1344600" cy="493800"/>
            </a:xfrm>
            <a:prstGeom prst="rect">
              <a:avLst/>
            </a:prstGeom>
            <a:noFill/>
            <a:ln w="19050" cap="flat" cmpd="sng">
              <a:solidFill>
                <a:srgbClr val="6FA8D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Product Catalog</a:t>
              </a:r>
              <a:endParaRPr sz="1000">
                <a:solidFill>
                  <a:srgbClr val="FFFFFF"/>
                </a:solidFill>
              </a:endParaRPr>
            </a:p>
          </p:txBody>
        </p:sp>
        <p:pic>
          <p:nvPicPr>
            <p:cNvPr id="1164" name="Google Shape;1164;p86"/>
            <p:cNvPicPr preferRelativeResize="0"/>
            <p:nvPr/>
          </p:nvPicPr>
          <p:blipFill>
            <a:blip r:embed="rId11">
              <a:alphaModFix/>
            </a:blip>
            <a:stretch>
              <a:fillRect/>
            </a:stretch>
          </p:blipFill>
          <p:spPr>
            <a:xfrm>
              <a:off x="5433300" y="3159675"/>
              <a:ext cx="302253" cy="113600"/>
            </a:xfrm>
            <a:prstGeom prst="rect">
              <a:avLst/>
            </a:prstGeom>
            <a:noFill/>
            <a:ln>
              <a:noFill/>
            </a:ln>
          </p:spPr>
        </p:pic>
      </p:grpSp>
      <p:sp>
        <p:nvSpPr>
          <p:cNvPr id="1165" name="Google Shape;1165;p86"/>
          <p:cNvSpPr txBox="1"/>
          <p:nvPr/>
        </p:nvSpPr>
        <p:spPr>
          <a:xfrm>
            <a:off x="4659175" y="2271638"/>
            <a:ext cx="11409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invoke function</a:t>
            </a:r>
            <a:endParaRPr sz="1000">
              <a:latin typeface="Roboto Slab"/>
              <a:ea typeface="Roboto Slab"/>
              <a:cs typeface="Roboto Slab"/>
              <a:sym typeface="Roboto Slab"/>
            </a:endParaRPr>
          </a:p>
        </p:txBody>
      </p:sp>
      <p:pic>
        <p:nvPicPr>
          <p:cNvPr id="1166" name="Google Shape;1166;p86"/>
          <p:cNvPicPr preferRelativeResize="0"/>
          <p:nvPr/>
        </p:nvPicPr>
        <p:blipFill>
          <a:blip r:embed="rId3">
            <a:alphaModFix/>
          </a:blip>
          <a:stretch>
            <a:fillRect/>
          </a:stretch>
        </p:blipFill>
        <p:spPr>
          <a:xfrm rot="-71" flipH="1">
            <a:off x="4681581" y="2802344"/>
            <a:ext cx="1060513" cy="278400"/>
          </a:xfrm>
          <a:prstGeom prst="rect">
            <a:avLst/>
          </a:prstGeom>
          <a:noFill/>
          <a:ln>
            <a:noFill/>
          </a:ln>
        </p:spPr>
      </p:pic>
      <p:sp>
        <p:nvSpPr>
          <p:cNvPr id="1167" name="Google Shape;1167;p86"/>
          <p:cNvSpPr txBox="1"/>
          <p:nvPr/>
        </p:nvSpPr>
        <p:spPr>
          <a:xfrm>
            <a:off x="4699375" y="3283075"/>
            <a:ext cx="1112400" cy="1336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“id”</a:t>
            </a: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1234</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“items”</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D33682"/>
                </a:solidFill>
                <a:latin typeface="Courier New"/>
                <a:ea typeface="Courier New"/>
                <a:cs typeface="Courier New"/>
                <a:sym typeface="Courier New"/>
              </a:rPr>
              <a:t>    ...</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  </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spcBef>
                <a:spcPts val="0"/>
              </a:spcBef>
              <a:spcAft>
                <a:spcPts val="0"/>
              </a:spcAft>
              <a:buNone/>
            </a:pPr>
            <a:endParaRPr/>
          </a:p>
        </p:txBody>
      </p:sp>
      <p:sp>
        <p:nvSpPr>
          <p:cNvPr id="1168" name="Google Shape;1168;p86"/>
          <p:cNvSpPr txBox="1"/>
          <p:nvPr/>
        </p:nvSpPr>
        <p:spPr>
          <a:xfrm>
            <a:off x="4744425" y="3059425"/>
            <a:ext cx="11409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produces event</a:t>
            </a:r>
            <a:endParaRPr sz="1000">
              <a:latin typeface="Roboto Slab"/>
              <a:ea typeface="Roboto Slab"/>
              <a:cs typeface="Roboto Slab"/>
              <a:sym typeface="Roboto Slab"/>
            </a:endParaRPr>
          </a:p>
        </p:txBody>
      </p:sp>
      <p:sp>
        <p:nvSpPr>
          <p:cNvPr id="1169" name="Google Shape;1169;p86"/>
          <p:cNvSpPr txBox="1"/>
          <p:nvPr/>
        </p:nvSpPr>
        <p:spPr>
          <a:xfrm>
            <a:off x="6028325" y="1207300"/>
            <a:ext cx="6813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6AA84F"/>
                </a:solidFill>
              </a:rPr>
              <a:t>✔︎</a:t>
            </a:r>
            <a:endParaRPr sz="3600">
              <a:solidFill>
                <a:srgbClr val="6AA84F"/>
              </a:solidFill>
            </a:endParaRPr>
          </a:p>
        </p:txBody>
      </p:sp>
      <p:pic>
        <p:nvPicPr>
          <p:cNvPr id="1170" name="Google Shape;1170;p86"/>
          <p:cNvPicPr preferRelativeResize="0"/>
          <p:nvPr/>
        </p:nvPicPr>
        <p:blipFill>
          <a:blip r:embed="rId3">
            <a:alphaModFix/>
          </a:blip>
          <a:stretch>
            <a:fillRect/>
          </a:stretch>
        </p:blipFill>
        <p:spPr>
          <a:xfrm rot="-71" flipH="1">
            <a:off x="3275477" y="2806483"/>
            <a:ext cx="1060513" cy="278400"/>
          </a:xfrm>
          <a:prstGeom prst="rect">
            <a:avLst/>
          </a:prstGeom>
          <a:noFill/>
          <a:ln>
            <a:noFill/>
          </a:ln>
        </p:spPr>
      </p:pic>
      <p:sp>
        <p:nvSpPr>
          <p:cNvPr id="1171" name="Google Shape;1171;p86"/>
          <p:cNvSpPr txBox="1"/>
          <p:nvPr/>
        </p:nvSpPr>
        <p:spPr>
          <a:xfrm>
            <a:off x="3301225" y="2645425"/>
            <a:ext cx="10035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message</a:t>
            </a:r>
            <a:endParaRPr sz="1000">
              <a:latin typeface="Roboto Slab"/>
              <a:ea typeface="Roboto Slab"/>
              <a:cs typeface="Roboto Slab"/>
              <a:sym typeface="Roboto Sla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5"/>
        <p:cNvGrpSpPr/>
        <p:nvPr/>
      </p:nvGrpSpPr>
      <p:grpSpPr>
        <a:xfrm>
          <a:off x="0" y="0"/>
          <a:ext cx="0" cy="0"/>
          <a:chOff x="0" y="0"/>
          <a:chExt cx="0" cy="0"/>
        </a:xfrm>
      </p:grpSpPr>
      <p:sp>
        <p:nvSpPr>
          <p:cNvPr id="1176" name="Google Shape;1176;p87"/>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87"/>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IT WORKS &gt; ASYNC</a:t>
            </a:r>
            <a:endParaRPr sz="800">
              <a:solidFill>
                <a:srgbClr val="FFFFFF"/>
              </a:solidFill>
              <a:latin typeface="Open Sans"/>
              <a:ea typeface="Open Sans"/>
              <a:cs typeface="Open Sans"/>
              <a:sym typeface="Open Sans"/>
            </a:endParaRPr>
          </a:p>
        </p:txBody>
      </p:sp>
      <p:pic>
        <p:nvPicPr>
          <p:cNvPr id="1178" name="Google Shape;1178;p87"/>
          <p:cNvPicPr preferRelativeResize="0"/>
          <p:nvPr/>
        </p:nvPicPr>
        <p:blipFill rotWithShape="1">
          <a:blip r:embed="rId3">
            <a:alphaModFix/>
          </a:blip>
          <a:srcRect r="9379"/>
          <a:stretch/>
        </p:blipFill>
        <p:spPr>
          <a:xfrm rot="5399922" flipH="1">
            <a:off x="3285098" y="2819397"/>
            <a:ext cx="2486272" cy="278460"/>
          </a:xfrm>
          <a:prstGeom prst="rect">
            <a:avLst/>
          </a:prstGeom>
          <a:noFill/>
          <a:ln>
            <a:noFill/>
          </a:ln>
        </p:spPr>
      </p:pic>
      <p:pic>
        <p:nvPicPr>
          <p:cNvPr id="1179" name="Google Shape;1179;p87"/>
          <p:cNvPicPr preferRelativeResize="0"/>
          <p:nvPr/>
        </p:nvPicPr>
        <p:blipFill>
          <a:blip r:embed="rId3">
            <a:alphaModFix/>
          </a:blip>
          <a:stretch>
            <a:fillRect/>
          </a:stretch>
        </p:blipFill>
        <p:spPr>
          <a:xfrm rot="81">
            <a:off x="4588044" y="1141791"/>
            <a:ext cx="794641" cy="208604"/>
          </a:xfrm>
          <a:prstGeom prst="rect">
            <a:avLst/>
          </a:prstGeom>
          <a:noFill/>
          <a:ln>
            <a:noFill/>
          </a:ln>
        </p:spPr>
      </p:pic>
      <p:pic>
        <p:nvPicPr>
          <p:cNvPr id="1180" name="Google Shape;1180;p87"/>
          <p:cNvPicPr preferRelativeResize="0"/>
          <p:nvPr/>
        </p:nvPicPr>
        <p:blipFill rotWithShape="1">
          <a:blip r:embed="rId4">
            <a:alphaModFix/>
          </a:blip>
          <a:srcRect l="5071" t="42765" r="52915" b="44276"/>
          <a:stretch/>
        </p:blipFill>
        <p:spPr>
          <a:xfrm>
            <a:off x="4818591" y="1063511"/>
            <a:ext cx="395634" cy="99468"/>
          </a:xfrm>
          <a:prstGeom prst="rect">
            <a:avLst/>
          </a:prstGeom>
          <a:noFill/>
          <a:ln>
            <a:noFill/>
          </a:ln>
        </p:spPr>
      </p:pic>
      <p:pic>
        <p:nvPicPr>
          <p:cNvPr id="1181" name="Google Shape;1181;p87"/>
          <p:cNvPicPr preferRelativeResize="0"/>
          <p:nvPr/>
        </p:nvPicPr>
        <p:blipFill>
          <a:blip r:embed="rId5">
            <a:alphaModFix/>
          </a:blip>
          <a:stretch>
            <a:fillRect/>
          </a:stretch>
        </p:blipFill>
        <p:spPr>
          <a:xfrm>
            <a:off x="1777496" y="2280905"/>
            <a:ext cx="1403815" cy="1144395"/>
          </a:xfrm>
          <a:prstGeom prst="rect">
            <a:avLst/>
          </a:prstGeom>
          <a:noFill/>
          <a:ln>
            <a:noFill/>
          </a:ln>
        </p:spPr>
      </p:pic>
      <p:pic>
        <p:nvPicPr>
          <p:cNvPr id="1182" name="Google Shape;1182;p87"/>
          <p:cNvPicPr preferRelativeResize="0"/>
          <p:nvPr/>
        </p:nvPicPr>
        <p:blipFill>
          <a:blip r:embed="rId6">
            <a:alphaModFix/>
          </a:blip>
          <a:stretch>
            <a:fillRect/>
          </a:stretch>
        </p:blipFill>
        <p:spPr>
          <a:xfrm>
            <a:off x="5962256" y="2280904"/>
            <a:ext cx="1403815" cy="1144395"/>
          </a:xfrm>
          <a:prstGeom prst="rect">
            <a:avLst/>
          </a:prstGeom>
          <a:noFill/>
          <a:ln>
            <a:noFill/>
          </a:ln>
        </p:spPr>
      </p:pic>
      <p:pic>
        <p:nvPicPr>
          <p:cNvPr id="1183" name="Google Shape;1183;p87"/>
          <p:cNvPicPr preferRelativeResize="0"/>
          <p:nvPr/>
        </p:nvPicPr>
        <p:blipFill>
          <a:blip r:embed="rId7">
            <a:alphaModFix/>
          </a:blip>
          <a:stretch>
            <a:fillRect/>
          </a:stretch>
        </p:blipFill>
        <p:spPr>
          <a:xfrm>
            <a:off x="5435915" y="941616"/>
            <a:ext cx="479245" cy="608763"/>
          </a:xfrm>
          <a:prstGeom prst="rect">
            <a:avLst/>
          </a:prstGeom>
          <a:noFill/>
          <a:ln>
            <a:noFill/>
          </a:ln>
        </p:spPr>
      </p:pic>
      <p:pic>
        <p:nvPicPr>
          <p:cNvPr id="1184" name="Google Shape;1184;p87"/>
          <p:cNvPicPr preferRelativeResize="0"/>
          <p:nvPr/>
        </p:nvPicPr>
        <p:blipFill rotWithShape="1">
          <a:blip r:embed="rId8">
            <a:alphaModFix/>
          </a:blip>
          <a:srcRect l="14139" r="10610"/>
          <a:stretch/>
        </p:blipFill>
        <p:spPr>
          <a:xfrm>
            <a:off x="5382674" y="1291399"/>
            <a:ext cx="278549" cy="370065"/>
          </a:xfrm>
          <a:prstGeom prst="rect">
            <a:avLst/>
          </a:prstGeom>
          <a:noFill/>
          <a:ln>
            <a:noFill/>
          </a:ln>
        </p:spPr>
      </p:pic>
      <p:sp>
        <p:nvSpPr>
          <p:cNvPr id="1185" name="Google Shape;1185;p87"/>
          <p:cNvSpPr txBox="1"/>
          <p:nvPr/>
        </p:nvSpPr>
        <p:spPr>
          <a:xfrm>
            <a:off x="4181450" y="1260194"/>
            <a:ext cx="7275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Slab"/>
                <a:ea typeface="Roboto Slab"/>
                <a:cs typeface="Roboto Slab"/>
                <a:sym typeface="Roboto Slab"/>
              </a:rPr>
              <a:t>Pact</a:t>
            </a:r>
            <a:endParaRPr>
              <a:latin typeface="Roboto Slab"/>
              <a:ea typeface="Roboto Slab"/>
              <a:cs typeface="Roboto Slab"/>
              <a:sym typeface="Roboto Slab"/>
            </a:endParaRPr>
          </a:p>
        </p:txBody>
      </p:sp>
      <p:pic>
        <p:nvPicPr>
          <p:cNvPr id="1186" name="Google Shape;1186;p87"/>
          <p:cNvPicPr preferRelativeResize="0"/>
          <p:nvPr/>
        </p:nvPicPr>
        <p:blipFill>
          <a:blip r:embed="rId3">
            <a:alphaModFix/>
          </a:blip>
          <a:stretch>
            <a:fillRect/>
          </a:stretch>
        </p:blipFill>
        <p:spPr>
          <a:xfrm rot="71">
            <a:off x="4699370" y="2447914"/>
            <a:ext cx="1060513" cy="278400"/>
          </a:xfrm>
          <a:prstGeom prst="rect">
            <a:avLst/>
          </a:prstGeom>
          <a:noFill/>
          <a:ln>
            <a:noFill/>
          </a:ln>
        </p:spPr>
      </p:pic>
      <p:sp>
        <p:nvSpPr>
          <p:cNvPr id="1187" name="Google Shape;1187;p87"/>
          <p:cNvSpPr txBox="1"/>
          <p:nvPr/>
        </p:nvSpPr>
        <p:spPr>
          <a:xfrm>
            <a:off x="175525" y="469575"/>
            <a:ext cx="42684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latin typeface="Open Sans"/>
                <a:ea typeface="Open Sans"/>
                <a:cs typeface="Open Sans"/>
                <a:sym typeface="Open Sans"/>
              </a:rPr>
              <a:t>Step 3</a:t>
            </a:r>
            <a:r>
              <a:rPr lang="en" sz="1600">
                <a:latin typeface="Open Sans"/>
                <a:ea typeface="Open Sans"/>
                <a:cs typeface="Open Sans"/>
                <a:sym typeface="Open Sans"/>
              </a:rPr>
              <a:t>: test the provider</a:t>
            </a:r>
            <a:endParaRPr sz="1600">
              <a:latin typeface="Open Sans Light"/>
              <a:ea typeface="Open Sans Light"/>
              <a:cs typeface="Open Sans Light"/>
              <a:sym typeface="Open Sans Light"/>
            </a:endParaRPr>
          </a:p>
        </p:txBody>
      </p:sp>
      <p:pic>
        <p:nvPicPr>
          <p:cNvPr id="1188" name="Google Shape;1188;p87"/>
          <p:cNvPicPr preferRelativeResize="0"/>
          <p:nvPr/>
        </p:nvPicPr>
        <p:blipFill>
          <a:blip r:embed="rId9">
            <a:alphaModFix/>
          </a:blip>
          <a:stretch>
            <a:fillRect/>
          </a:stretch>
        </p:blipFill>
        <p:spPr>
          <a:xfrm>
            <a:off x="5968398" y="1188600"/>
            <a:ext cx="936301" cy="114800"/>
          </a:xfrm>
          <a:prstGeom prst="rect">
            <a:avLst/>
          </a:prstGeom>
          <a:noFill/>
          <a:ln>
            <a:noFill/>
          </a:ln>
        </p:spPr>
      </p:pic>
      <p:grpSp>
        <p:nvGrpSpPr>
          <p:cNvPr id="1189" name="Google Shape;1189;p87"/>
          <p:cNvGrpSpPr/>
          <p:nvPr/>
        </p:nvGrpSpPr>
        <p:grpSpPr>
          <a:xfrm>
            <a:off x="6021888" y="4201763"/>
            <a:ext cx="1344600" cy="752838"/>
            <a:chOff x="4506463" y="3568863"/>
            <a:chExt cx="1344600" cy="752838"/>
          </a:xfrm>
        </p:grpSpPr>
        <p:sp>
          <p:nvSpPr>
            <p:cNvPr id="1190" name="Google Shape;1190;p87"/>
            <p:cNvSpPr/>
            <p:nvPr/>
          </p:nvSpPr>
          <p:spPr>
            <a:xfrm>
              <a:off x="4506463" y="382790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Order Management</a:t>
              </a:r>
              <a:endParaRPr sz="1000">
                <a:solidFill>
                  <a:srgbClr val="999999"/>
                </a:solidFill>
                <a:latin typeface="Open Sans"/>
                <a:ea typeface="Open Sans"/>
                <a:cs typeface="Open Sans"/>
                <a:sym typeface="Open Sans"/>
              </a:endParaRPr>
            </a:p>
          </p:txBody>
        </p:sp>
        <p:pic>
          <p:nvPicPr>
            <p:cNvPr id="1191" name="Google Shape;1191;p87"/>
            <p:cNvPicPr preferRelativeResize="0"/>
            <p:nvPr/>
          </p:nvPicPr>
          <p:blipFill>
            <a:blip r:embed="rId10">
              <a:alphaModFix/>
            </a:blip>
            <a:stretch>
              <a:fillRect/>
            </a:stretch>
          </p:blipFill>
          <p:spPr>
            <a:xfrm>
              <a:off x="4545174" y="3568863"/>
              <a:ext cx="115725" cy="211675"/>
            </a:xfrm>
            <a:prstGeom prst="rect">
              <a:avLst/>
            </a:prstGeom>
            <a:noFill/>
            <a:ln>
              <a:noFill/>
            </a:ln>
          </p:spPr>
        </p:pic>
      </p:grpSp>
      <p:grpSp>
        <p:nvGrpSpPr>
          <p:cNvPr id="1192" name="Google Shape;1192;p87"/>
          <p:cNvGrpSpPr/>
          <p:nvPr/>
        </p:nvGrpSpPr>
        <p:grpSpPr>
          <a:xfrm>
            <a:off x="1807100" y="4320650"/>
            <a:ext cx="1344600" cy="686850"/>
            <a:chOff x="5387025" y="3159675"/>
            <a:chExt cx="1344600" cy="686850"/>
          </a:xfrm>
        </p:grpSpPr>
        <p:sp>
          <p:nvSpPr>
            <p:cNvPr id="1193" name="Google Shape;1193;p87"/>
            <p:cNvSpPr/>
            <p:nvPr/>
          </p:nvSpPr>
          <p:spPr>
            <a:xfrm>
              <a:off x="5387025" y="3352725"/>
              <a:ext cx="1344600" cy="493800"/>
            </a:xfrm>
            <a:prstGeom prst="rect">
              <a:avLst/>
            </a:prstGeom>
            <a:noFill/>
            <a:ln w="19050" cap="flat" cmpd="sng">
              <a:solidFill>
                <a:srgbClr val="6FA8D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Open Sans"/>
                  <a:ea typeface="Open Sans"/>
                  <a:cs typeface="Open Sans"/>
                  <a:sym typeface="Open Sans"/>
                </a:rPr>
                <a:t>Product Catalog</a:t>
              </a:r>
              <a:endParaRPr sz="1000">
                <a:solidFill>
                  <a:srgbClr val="FFFFFF"/>
                </a:solidFill>
              </a:endParaRPr>
            </a:p>
          </p:txBody>
        </p:sp>
        <p:pic>
          <p:nvPicPr>
            <p:cNvPr id="1194" name="Google Shape;1194;p87"/>
            <p:cNvPicPr preferRelativeResize="0"/>
            <p:nvPr/>
          </p:nvPicPr>
          <p:blipFill>
            <a:blip r:embed="rId11">
              <a:alphaModFix/>
            </a:blip>
            <a:stretch>
              <a:fillRect/>
            </a:stretch>
          </p:blipFill>
          <p:spPr>
            <a:xfrm>
              <a:off x="5433300" y="3159675"/>
              <a:ext cx="302253" cy="113600"/>
            </a:xfrm>
            <a:prstGeom prst="rect">
              <a:avLst/>
            </a:prstGeom>
            <a:noFill/>
            <a:ln>
              <a:noFill/>
            </a:ln>
          </p:spPr>
        </p:pic>
      </p:grpSp>
      <p:sp>
        <p:nvSpPr>
          <p:cNvPr id="1195" name="Google Shape;1195;p87"/>
          <p:cNvSpPr txBox="1"/>
          <p:nvPr/>
        </p:nvSpPr>
        <p:spPr>
          <a:xfrm>
            <a:off x="4659175" y="2271638"/>
            <a:ext cx="11409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invoke function</a:t>
            </a:r>
            <a:endParaRPr sz="1000">
              <a:latin typeface="Roboto Slab"/>
              <a:ea typeface="Roboto Slab"/>
              <a:cs typeface="Roboto Slab"/>
              <a:sym typeface="Roboto Slab"/>
            </a:endParaRPr>
          </a:p>
        </p:txBody>
      </p:sp>
      <p:pic>
        <p:nvPicPr>
          <p:cNvPr id="1196" name="Google Shape;1196;p87"/>
          <p:cNvPicPr preferRelativeResize="0"/>
          <p:nvPr/>
        </p:nvPicPr>
        <p:blipFill>
          <a:blip r:embed="rId3">
            <a:alphaModFix/>
          </a:blip>
          <a:stretch>
            <a:fillRect/>
          </a:stretch>
        </p:blipFill>
        <p:spPr>
          <a:xfrm rot="-71" flipH="1">
            <a:off x="4681581" y="2802344"/>
            <a:ext cx="1060513" cy="278400"/>
          </a:xfrm>
          <a:prstGeom prst="rect">
            <a:avLst/>
          </a:prstGeom>
          <a:noFill/>
          <a:ln>
            <a:noFill/>
          </a:ln>
        </p:spPr>
      </p:pic>
      <p:sp>
        <p:nvSpPr>
          <p:cNvPr id="1197" name="Google Shape;1197;p87"/>
          <p:cNvSpPr txBox="1"/>
          <p:nvPr/>
        </p:nvSpPr>
        <p:spPr>
          <a:xfrm>
            <a:off x="4699375" y="3283075"/>
            <a:ext cx="1112400" cy="1336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“id”</a:t>
            </a: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1234</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2AA198"/>
                </a:solidFill>
                <a:latin typeface="Courier New"/>
                <a:ea typeface="Courier New"/>
                <a:cs typeface="Courier New"/>
                <a:sym typeface="Courier New"/>
              </a:rPr>
              <a:t>“items”</a:t>
            </a: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D33682"/>
                </a:solidFill>
                <a:latin typeface="Courier New"/>
                <a:ea typeface="Courier New"/>
                <a:cs typeface="Courier New"/>
                <a:sym typeface="Courier New"/>
              </a:rPr>
              <a:t>    ...</a:t>
            </a:r>
            <a:endParaRPr sz="900">
              <a:solidFill>
                <a:srgbClr val="BBBBBB"/>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  ],</a:t>
            </a:r>
            <a:r>
              <a:rPr lang="en" sz="900">
                <a:solidFill>
                  <a:srgbClr val="D33682"/>
                </a:solidFill>
                <a:latin typeface="Courier New"/>
                <a:ea typeface="Courier New"/>
                <a:cs typeface="Courier New"/>
                <a:sym typeface="Courier New"/>
              </a:rPr>
              <a:t>  </a:t>
            </a:r>
            <a:endParaRPr sz="900">
              <a:solidFill>
                <a:srgbClr val="D33682"/>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 sz="900">
                <a:solidFill>
                  <a:srgbClr val="BBBBBB"/>
                </a:solidFill>
                <a:latin typeface="Courier New"/>
                <a:ea typeface="Courier New"/>
                <a:cs typeface="Courier New"/>
                <a:sym typeface="Courier New"/>
              </a:rPr>
              <a:t>}</a:t>
            </a:r>
            <a:endParaRPr sz="900">
              <a:solidFill>
                <a:srgbClr val="BBBBBB"/>
              </a:solidFill>
              <a:latin typeface="Courier New"/>
              <a:ea typeface="Courier New"/>
              <a:cs typeface="Courier New"/>
              <a:sym typeface="Courier New"/>
            </a:endParaRPr>
          </a:p>
          <a:p>
            <a:pPr marL="0" lvl="0" indent="0" algn="l" rtl="0">
              <a:spcBef>
                <a:spcPts val="0"/>
              </a:spcBef>
              <a:spcAft>
                <a:spcPts val="0"/>
              </a:spcAft>
              <a:buNone/>
            </a:pPr>
            <a:endParaRPr/>
          </a:p>
        </p:txBody>
      </p:sp>
      <p:sp>
        <p:nvSpPr>
          <p:cNvPr id="1198" name="Google Shape;1198;p87"/>
          <p:cNvSpPr txBox="1"/>
          <p:nvPr/>
        </p:nvSpPr>
        <p:spPr>
          <a:xfrm>
            <a:off x="4744425" y="3059425"/>
            <a:ext cx="11409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produces event</a:t>
            </a:r>
            <a:endParaRPr sz="1000">
              <a:latin typeface="Roboto Slab"/>
              <a:ea typeface="Roboto Slab"/>
              <a:cs typeface="Roboto Slab"/>
              <a:sym typeface="Roboto Slab"/>
            </a:endParaRPr>
          </a:p>
        </p:txBody>
      </p:sp>
      <p:pic>
        <p:nvPicPr>
          <p:cNvPr id="1199" name="Google Shape;1199;p87"/>
          <p:cNvPicPr preferRelativeResize="0"/>
          <p:nvPr/>
        </p:nvPicPr>
        <p:blipFill>
          <a:blip r:embed="rId3">
            <a:alphaModFix/>
          </a:blip>
          <a:stretch>
            <a:fillRect/>
          </a:stretch>
        </p:blipFill>
        <p:spPr>
          <a:xfrm rot="-71" flipH="1">
            <a:off x="3275477" y="2806483"/>
            <a:ext cx="1060513" cy="278400"/>
          </a:xfrm>
          <a:prstGeom prst="rect">
            <a:avLst/>
          </a:prstGeom>
          <a:noFill/>
          <a:ln>
            <a:noFill/>
          </a:ln>
        </p:spPr>
      </p:pic>
      <p:sp>
        <p:nvSpPr>
          <p:cNvPr id="1200" name="Google Shape;1200;p87"/>
          <p:cNvSpPr txBox="1"/>
          <p:nvPr/>
        </p:nvSpPr>
        <p:spPr>
          <a:xfrm>
            <a:off x="3301225" y="2645425"/>
            <a:ext cx="1003500" cy="2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Roboto Slab"/>
                <a:ea typeface="Roboto Slab"/>
                <a:cs typeface="Roboto Slab"/>
                <a:sym typeface="Roboto Slab"/>
              </a:rPr>
              <a:t>message</a:t>
            </a:r>
            <a:endParaRPr sz="1000">
              <a:latin typeface="Roboto Slab"/>
              <a:ea typeface="Roboto Slab"/>
              <a:cs typeface="Roboto Slab"/>
              <a:sym typeface="Roboto Slab"/>
            </a:endParaRPr>
          </a:p>
        </p:txBody>
      </p:sp>
      <p:sp>
        <p:nvSpPr>
          <p:cNvPr id="1201" name="Google Shape;1201;p87"/>
          <p:cNvSpPr/>
          <p:nvPr/>
        </p:nvSpPr>
        <p:spPr>
          <a:xfrm>
            <a:off x="-83050" y="316500"/>
            <a:ext cx="9309900" cy="4875900"/>
          </a:xfrm>
          <a:prstGeom prst="rect">
            <a:avLst/>
          </a:prstGeom>
          <a:solidFill>
            <a:srgbClr val="666666">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87"/>
          <p:cNvSpPr/>
          <p:nvPr/>
        </p:nvSpPr>
        <p:spPr>
          <a:xfrm>
            <a:off x="175525" y="1260200"/>
            <a:ext cx="4126500" cy="1052700"/>
          </a:xfrm>
          <a:prstGeom prst="rect">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3" name="Google Shape;1203;p87"/>
          <p:cNvGrpSpPr/>
          <p:nvPr/>
        </p:nvGrpSpPr>
        <p:grpSpPr>
          <a:xfrm>
            <a:off x="293375" y="1340425"/>
            <a:ext cx="3772100" cy="756575"/>
            <a:chOff x="293375" y="1340425"/>
            <a:chExt cx="3772100" cy="756575"/>
          </a:xfrm>
        </p:grpSpPr>
        <p:sp>
          <p:nvSpPr>
            <p:cNvPr id="1204" name="Google Shape;1204;p87"/>
            <p:cNvSpPr txBox="1"/>
            <p:nvPr/>
          </p:nvSpPr>
          <p:spPr>
            <a:xfrm>
              <a:off x="293375" y="1360200"/>
              <a:ext cx="6813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6AA84F"/>
                  </a:solidFill>
                </a:rPr>
                <a:t>✔︎</a:t>
              </a:r>
              <a:endParaRPr sz="3600">
                <a:solidFill>
                  <a:srgbClr val="6AA84F"/>
                </a:solidFill>
              </a:endParaRPr>
            </a:p>
          </p:txBody>
        </p:sp>
        <p:sp>
          <p:nvSpPr>
            <p:cNvPr id="1205" name="Google Shape;1205;p87"/>
            <p:cNvSpPr txBox="1"/>
            <p:nvPr/>
          </p:nvSpPr>
          <p:spPr>
            <a:xfrm>
              <a:off x="881575" y="1340425"/>
              <a:ext cx="3183900" cy="7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oboto Slab"/>
                  <a:ea typeface="Roboto Slab"/>
                  <a:cs typeface="Roboto Slab"/>
                  <a:sym typeface="Roboto Slab"/>
                </a:rPr>
                <a:t>Pact checks:</a:t>
              </a:r>
              <a:endParaRPr sz="1000">
                <a:latin typeface="Roboto Slab"/>
                <a:ea typeface="Roboto Slab"/>
                <a:cs typeface="Roboto Slab"/>
                <a:sym typeface="Roboto Slab"/>
              </a:endParaRPr>
            </a:p>
            <a:p>
              <a:pPr marL="0" lvl="0" indent="0" algn="l" rtl="0">
                <a:spcBef>
                  <a:spcPts val="0"/>
                </a:spcBef>
                <a:spcAft>
                  <a:spcPts val="0"/>
                </a:spcAft>
                <a:buNone/>
              </a:pPr>
              <a:endParaRPr sz="1000">
                <a:latin typeface="Roboto Slab"/>
                <a:ea typeface="Roboto Slab"/>
                <a:cs typeface="Roboto Slab"/>
                <a:sym typeface="Roboto Slab"/>
              </a:endParaRPr>
            </a:p>
            <a:p>
              <a:pPr marL="457200" lvl="0" indent="-292100" algn="l" rtl="0">
                <a:spcBef>
                  <a:spcPts val="0"/>
                </a:spcBef>
                <a:spcAft>
                  <a:spcPts val="0"/>
                </a:spcAft>
                <a:buSzPts val="1000"/>
                <a:buFont typeface="Roboto Slab"/>
                <a:buAutoNum type="arabicPeriod"/>
              </a:pPr>
              <a:r>
                <a:rPr lang="en" sz="1000">
                  <a:latin typeface="Roboto Slab"/>
                  <a:ea typeface="Roboto Slab"/>
                  <a:cs typeface="Roboto Slab"/>
                  <a:sym typeface="Roboto Slab"/>
                </a:rPr>
                <a:t>It can invoke the message </a:t>
              </a:r>
              <a:r>
                <a:rPr lang="en" sz="1000" b="1">
                  <a:latin typeface="Roboto Slab"/>
                  <a:ea typeface="Roboto Slab"/>
                  <a:cs typeface="Roboto Slab"/>
                  <a:sym typeface="Roboto Slab"/>
                </a:rPr>
                <a:t>producer </a:t>
              </a:r>
              <a:r>
                <a:rPr lang="en" sz="1000">
                  <a:latin typeface="Roboto Slab"/>
                  <a:ea typeface="Roboto Slab"/>
                  <a:cs typeface="Roboto Slab"/>
                  <a:sym typeface="Roboto Slab"/>
                </a:rPr>
                <a:t>fn</a:t>
              </a:r>
              <a:endParaRPr sz="1000">
                <a:latin typeface="Roboto Slab"/>
                <a:ea typeface="Roboto Slab"/>
                <a:cs typeface="Roboto Slab"/>
                <a:sym typeface="Roboto Slab"/>
              </a:endParaRPr>
            </a:p>
            <a:p>
              <a:pPr marL="457200" lvl="0" indent="-292100" algn="l" rtl="0">
                <a:spcBef>
                  <a:spcPts val="0"/>
                </a:spcBef>
                <a:spcAft>
                  <a:spcPts val="0"/>
                </a:spcAft>
                <a:buSzPts val="1000"/>
                <a:buFont typeface="Roboto Slab"/>
                <a:buAutoNum type="arabicPeriod"/>
              </a:pPr>
              <a:r>
                <a:rPr lang="en" sz="1000">
                  <a:latin typeface="Roboto Slab"/>
                  <a:ea typeface="Roboto Slab"/>
                  <a:cs typeface="Roboto Slab"/>
                  <a:sym typeface="Roboto Slab"/>
                </a:rPr>
                <a:t>fn </a:t>
              </a:r>
              <a:r>
                <a:rPr lang="en" sz="1000" b="1">
                  <a:latin typeface="Roboto Slab"/>
                  <a:ea typeface="Roboto Slab"/>
                  <a:cs typeface="Roboto Slab"/>
                  <a:sym typeface="Roboto Slab"/>
                </a:rPr>
                <a:t>produces</a:t>
              </a:r>
              <a:r>
                <a:rPr lang="en" sz="1000">
                  <a:latin typeface="Roboto Slab"/>
                  <a:ea typeface="Roboto Slab"/>
                  <a:cs typeface="Roboto Slab"/>
                  <a:sym typeface="Roboto Slab"/>
                </a:rPr>
                <a:t> correct </a:t>
              </a:r>
              <a:r>
                <a:rPr lang="en" sz="1000" b="1">
                  <a:latin typeface="Roboto Slab"/>
                  <a:ea typeface="Roboto Slab"/>
                  <a:cs typeface="Roboto Slab"/>
                  <a:sym typeface="Roboto Slab"/>
                </a:rPr>
                <a:t>message</a:t>
              </a:r>
              <a:endParaRPr sz="1000" b="1">
                <a:latin typeface="Roboto Slab"/>
                <a:ea typeface="Roboto Slab"/>
                <a:cs typeface="Roboto Slab"/>
                <a:sym typeface="Roboto Slab"/>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498"/>
        <p:cNvGrpSpPr/>
        <p:nvPr/>
      </p:nvGrpSpPr>
      <p:grpSpPr>
        <a:xfrm>
          <a:off x="0" y="0"/>
          <a:ext cx="0" cy="0"/>
          <a:chOff x="0" y="0"/>
          <a:chExt cx="0" cy="0"/>
        </a:xfrm>
      </p:grpSpPr>
      <p:sp>
        <p:nvSpPr>
          <p:cNvPr id="1499" name="Google Shape;1499;p104"/>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04"/>
          <p:cNvSpPr txBox="1"/>
          <p:nvPr/>
        </p:nvSpPr>
        <p:spPr>
          <a:xfrm>
            <a:off x="209075" y="382375"/>
            <a:ext cx="8739900" cy="4621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rgbClr val="434343"/>
                </a:solidFill>
                <a:latin typeface="Open Sans Light"/>
                <a:ea typeface="Open Sans Light"/>
                <a:cs typeface="Open Sans Light"/>
                <a:sym typeface="Open Sans Light"/>
              </a:rPr>
              <a:t>Pact </a:t>
            </a:r>
            <a:endParaRPr sz="1600">
              <a:solidFill>
                <a:srgbClr val="434343"/>
              </a:solidFill>
              <a:latin typeface="Open Sans Light"/>
              <a:ea typeface="Open Sans Light"/>
              <a:cs typeface="Open Sans Light"/>
              <a:sym typeface="Open Sans Light"/>
            </a:endParaRPr>
          </a:p>
          <a:p>
            <a:pPr marL="457200" lvl="0" indent="-330200" algn="l" rtl="0">
              <a:lnSpc>
                <a:spcPct val="115000"/>
              </a:lnSpc>
              <a:spcBef>
                <a:spcPts val="0"/>
              </a:spcBef>
              <a:spcAft>
                <a:spcPts val="0"/>
              </a:spcAft>
              <a:buClr>
                <a:srgbClr val="434343"/>
              </a:buClr>
              <a:buSzPts val="1600"/>
              <a:buFont typeface="Open Sans Light"/>
              <a:buAutoNum type="arabicPeriod"/>
            </a:pPr>
            <a:r>
              <a:rPr lang="en" sz="1600" b="1">
                <a:solidFill>
                  <a:srgbClr val="434343"/>
                </a:solidFill>
                <a:latin typeface="Open Sans"/>
                <a:ea typeface="Open Sans"/>
                <a:cs typeface="Open Sans"/>
                <a:sym typeface="Open Sans"/>
              </a:rPr>
              <a:t>Sharing</a:t>
            </a:r>
            <a:r>
              <a:rPr lang="en" sz="1600">
                <a:solidFill>
                  <a:srgbClr val="434343"/>
                </a:solidFill>
                <a:latin typeface="Open Sans Light"/>
                <a:ea typeface="Open Sans Light"/>
                <a:cs typeface="Open Sans Light"/>
                <a:sym typeface="Open Sans Light"/>
              </a:rPr>
              <a:t> and </a:t>
            </a:r>
            <a:r>
              <a:rPr lang="en" sz="1600" b="1">
                <a:solidFill>
                  <a:srgbClr val="434343"/>
                </a:solidFill>
                <a:latin typeface="Open Sans"/>
                <a:ea typeface="Open Sans"/>
                <a:cs typeface="Open Sans"/>
                <a:sym typeface="Open Sans"/>
              </a:rPr>
              <a:t>collaborating</a:t>
            </a:r>
            <a:r>
              <a:rPr lang="en" sz="1600">
                <a:solidFill>
                  <a:srgbClr val="434343"/>
                </a:solidFill>
                <a:latin typeface="Open Sans Light"/>
                <a:ea typeface="Open Sans Light"/>
                <a:cs typeface="Open Sans Light"/>
                <a:sym typeface="Open Sans Light"/>
              </a:rPr>
              <a:t> on pacts between teams</a:t>
            </a:r>
            <a:endParaRPr sz="1600">
              <a:solidFill>
                <a:srgbClr val="434343"/>
              </a:solidFill>
              <a:latin typeface="Open Sans Light"/>
              <a:ea typeface="Open Sans Light"/>
              <a:cs typeface="Open Sans Light"/>
              <a:sym typeface="Open Sans Light"/>
            </a:endParaRPr>
          </a:p>
          <a:p>
            <a:pPr marL="457200" lvl="0" indent="-330200" algn="l" rtl="0">
              <a:lnSpc>
                <a:spcPct val="115000"/>
              </a:lnSpc>
              <a:spcBef>
                <a:spcPts val="0"/>
              </a:spcBef>
              <a:spcAft>
                <a:spcPts val="0"/>
              </a:spcAft>
              <a:buClr>
                <a:srgbClr val="434343"/>
              </a:buClr>
              <a:buSzPts val="1600"/>
              <a:buFont typeface="Open Sans Light"/>
              <a:buAutoNum type="arabicPeriod"/>
            </a:pPr>
            <a:r>
              <a:rPr lang="en" sz="1600" b="1">
                <a:solidFill>
                  <a:srgbClr val="434343"/>
                </a:solidFill>
                <a:latin typeface="Open Sans"/>
                <a:ea typeface="Open Sans"/>
                <a:cs typeface="Open Sans"/>
                <a:sym typeface="Open Sans"/>
              </a:rPr>
              <a:t>Lifecycle management</a:t>
            </a:r>
            <a:r>
              <a:rPr lang="en" sz="1600">
                <a:solidFill>
                  <a:srgbClr val="434343"/>
                </a:solidFill>
                <a:latin typeface="Open Sans Light"/>
                <a:ea typeface="Open Sans Light"/>
                <a:cs typeface="Open Sans Light"/>
                <a:sym typeface="Open Sans Light"/>
              </a:rPr>
              <a:t>: managing  contracts across code branches and environments</a:t>
            </a:r>
            <a:endParaRPr sz="1600">
              <a:solidFill>
                <a:srgbClr val="434343"/>
              </a:solidFill>
              <a:latin typeface="Open Sans Light"/>
              <a:ea typeface="Open Sans Light"/>
              <a:cs typeface="Open Sans Light"/>
              <a:sym typeface="Open Sans Light"/>
            </a:endParaRPr>
          </a:p>
          <a:p>
            <a:pPr marL="457200" lvl="0" indent="-330200" algn="l" rtl="0">
              <a:lnSpc>
                <a:spcPct val="115000"/>
              </a:lnSpc>
              <a:spcBef>
                <a:spcPts val="0"/>
              </a:spcBef>
              <a:spcAft>
                <a:spcPts val="0"/>
              </a:spcAft>
              <a:buClr>
                <a:srgbClr val="434343"/>
              </a:buClr>
              <a:buSzPts val="1600"/>
              <a:buFont typeface="Open Sans Light"/>
              <a:buAutoNum type="arabicPeriod"/>
            </a:pPr>
            <a:r>
              <a:rPr lang="en" sz="1600">
                <a:solidFill>
                  <a:srgbClr val="434343"/>
                </a:solidFill>
                <a:latin typeface="Open Sans Light"/>
                <a:ea typeface="Open Sans Light"/>
                <a:cs typeface="Open Sans Light"/>
                <a:sym typeface="Open Sans Light"/>
              </a:rPr>
              <a:t>Orchestrating builds to know when it is </a:t>
            </a:r>
            <a:r>
              <a:rPr lang="en" sz="1600" b="1">
                <a:solidFill>
                  <a:srgbClr val="434343"/>
                </a:solidFill>
                <a:latin typeface="Open Sans"/>
                <a:ea typeface="Open Sans"/>
                <a:cs typeface="Open Sans"/>
                <a:sym typeface="Open Sans"/>
              </a:rPr>
              <a:t>safe to deploy</a:t>
            </a:r>
            <a:endParaRPr sz="1600" b="1">
              <a:solidFill>
                <a:srgbClr val="434343"/>
              </a:solidFill>
              <a:latin typeface="Open Sans"/>
              <a:ea typeface="Open Sans"/>
              <a:cs typeface="Open Sans"/>
              <a:sym typeface="Open Sans"/>
            </a:endParaRPr>
          </a:p>
          <a:p>
            <a:pPr marL="457200" lvl="0" indent="-330200" algn="l" rtl="0">
              <a:lnSpc>
                <a:spcPct val="115000"/>
              </a:lnSpc>
              <a:spcBef>
                <a:spcPts val="0"/>
              </a:spcBef>
              <a:spcAft>
                <a:spcPts val="0"/>
              </a:spcAft>
              <a:buClr>
                <a:srgbClr val="434343"/>
              </a:buClr>
              <a:buSzPts val="1600"/>
              <a:buFont typeface="Open Sans Light"/>
              <a:buAutoNum type="arabicPeriod"/>
            </a:pPr>
            <a:r>
              <a:rPr lang="en" sz="1600">
                <a:solidFill>
                  <a:srgbClr val="434343"/>
                </a:solidFill>
                <a:latin typeface="Open Sans Light"/>
                <a:ea typeface="Open Sans Light"/>
                <a:cs typeface="Open Sans Light"/>
                <a:sym typeface="Open Sans Light"/>
              </a:rPr>
              <a:t>Integrating into your </a:t>
            </a:r>
            <a:r>
              <a:rPr lang="en" sz="1600" b="1">
                <a:solidFill>
                  <a:srgbClr val="434343"/>
                </a:solidFill>
                <a:latin typeface="Open Sans"/>
                <a:ea typeface="Open Sans"/>
                <a:cs typeface="Open Sans"/>
                <a:sym typeface="Open Sans"/>
              </a:rPr>
              <a:t>processes</a:t>
            </a:r>
            <a:r>
              <a:rPr lang="en" sz="1600">
                <a:solidFill>
                  <a:srgbClr val="434343"/>
                </a:solidFill>
                <a:latin typeface="Open Sans Light"/>
                <a:ea typeface="Open Sans Light"/>
                <a:cs typeface="Open Sans Light"/>
                <a:sym typeface="Open Sans Light"/>
              </a:rPr>
              <a:t> and </a:t>
            </a:r>
            <a:r>
              <a:rPr lang="en" sz="1600" b="1">
                <a:solidFill>
                  <a:srgbClr val="434343"/>
                </a:solidFill>
                <a:latin typeface="Open Sans"/>
                <a:ea typeface="Open Sans"/>
                <a:cs typeface="Open Sans"/>
                <a:sym typeface="Open Sans"/>
              </a:rPr>
              <a:t>tooling</a:t>
            </a:r>
            <a:endParaRPr sz="1600" b="1">
              <a:solidFill>
                <a:srgbClr val="434343"/>
              </a:solidFill>
              <a:latin typeface="Open Sans"/>
              <a:ea typeface="Open Sans"/>
              <a:cs typeface="Open Sans"/>
              <a:sym typeface="Open Sans"/>
            </a:endParaRPr>
          </a:p>
        </p:txBody>
      </p:sp>
      <p:sp>
        <p:nvSpPr>
          <p:cNvPr id="1501" name="Google Shape;1501;p104"/>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CHALLENGES WITH PACT</a:t>
            </a:r>
            <a:endParaRPr sz="800">
              <a:solidFill>
                <a:srgbClr val="FFFFFF"/>
              </a:solidFill>
              <a:latin typeface="Open Sans Light"/>
              <a:ea typeface="Open Sans Light"/>
              <a:cs typeface="Open Sans Light"/>
              <a:sym typeface="Open Sans Ligh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Shape 1505"/>
        <p:cNvGrpSpPr/>
        <p:nvPr/>
      </p:nvGrpSpPr>
      <p:grpSpPr>
        <a:xfrm>
          <a:off x="0" y="0"/>
          <a:ext cx="0" cy="0"/>
          <a:chOff x="0" y="0"/>
          <a:chExt cx="0" cy="0"/>
        </a:xfrm>
      </p:grpSpPr>
      <p:sp>
        <p:nvSpPr>
          <p:cNvPr id="1506" name="Google Shape;1506;p105"/>
          <p:cNvSpPr txBox="1"/>
          <p:nvPr/>
        </p:nvSpPr>
        <p:spPr>
          <a:xfrm>
            <a:off x="525175" y="704000"/>
            <a:ext cx="7263900" cy="44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dirty="0" err="1">
                <a:solidFill>
                  <a:schemeClr val="lt1"/>
                </a:solidFill>
                <a:latin typeface="Open Sans"/>
                <a:ea typeface="Open Sans"/>
                <a:cs typeface="Open Sans"/>
                <a:sym typeface="Open Sans"/>
              </a:rPr>
              <a:t>PactFlow</a:t>
            </a:r>
            <a:endParaRPr sz="3000" dirty="0" err="1">
              <a:solidFill>
                <a:srgbClr val="FFFFFF"/>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2000" dirty="0">
                <a:solidFill>
                  <a:srgbClr val="ED7D31"/>
                </a:solidFill>
                <a:latin typeface="Open Sans Light"/>
                <a:ea typeface="Open Sans Light"/>
                <a:cs typeface="Open Sans Light"/>
                <a:sym typeface="Open Sans Light"/>
              </a:rPr>
              <a:t>Contract testing at </a:t>
            </a:r>
            <a:r>
              <a:rPr lang="en" sz="2000" i="1" dirty="0">
                <a:solidFill>
                  <a:srgbClr val="ED7D31"/>
                </a:solidFill>
                <a:latin typeface="Open Sans Light"/>
                <a:ea typeface="Open Sans Light"/>
                <a:cs typeface="Open Sans Light"/>
                <a:sym typeface="Open Sans Light"/>
              </a:rPr>
              <a:t>scale</a:t>
            </a:r>
            <a:endParaRPr sz="2400" i="1" dirty="0">
              <a:solidFill>
                <a:srgbClr val="ED7D31"/>
              </a:solidFill>
              <a:latin typeface="Open Sans Light"/>
              <a:ea typeface="Open Sans Light"/>
              <a:cs typeface="Open Sans Light"/>
            </a:endParaRPr>
          </a:p>
        </p:txBody>
      </p:sp>
      <p:sp>
        <p:nvSpPr>
          <p:cNvPr id="1507" name="Google Shape;1507;p105"/>
          <p:cNvSpPr txBox="1"/>
          <p:nvPr/>
        </p:nvSpPr>
        <p:spPr>
          <a:xfrm>
            <a:off x="576750" y="1853025"/>
            <a:ext cx="3357300" cy="161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FFFF"/>
                </a:solidFill>
                <a:latin typeface="Open Sans"/>
                <a:ea typeface="Open Sans"/>
                <a:cs typeface="Open Sans"/>
                <a:sym typeface="Open Sans"/>
              </a:rPr>
              <a:t>Additional Capabilities</a:t>
            </a:r>
            <a:br>
              <a:rPr lang="en" sz="1000">
                <a:solidFill>
                  <a:srgbClr val="FFFFFF"/>
                </a:solidFill>
                <a:latin typeface="Open Sans"/>
                <a:ea typeface="Open Sans"/>
                <a:cs typeface="Open Sans"/>
                <a:sym typeface="Open Sans"/>
              </a:rPr>
            </a:br>
            <a:endParaRPr sz="1000">
              <a:solidFill>
                <a:srgbClr val="FFFFFF"/>
              </a:solidFill>
              <a:latin typeface="Open Sans Light"/>
              <a:ea typeface="Open Sans Light"/>
              <a:cs typeface="Open Sans Light"/>
              <a:sym typeface="Open Sans Light"/>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Fully managed platform + hardened for scale</a:t>
            </a:r>
            <a:endParaRPr sz="1000">
              <a:solidFill>
                <a:srgbClr val="FFFFFF"/>
              </a:solidFill>
              <a:latin typeface="Open Sans Light"/>
              <a:ea typeface="Open Sans Light"/>
              <a:cs typeface="Open Sans Light"/>
              <a:sym typeface="Open Sans Light"/>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Better user experience</a:t>
            </a:r>
            <a:endParaRPr sz="1000">
              <a:solidFill>
                <a:srgbClr val="FFFFFF"/>
              </a:solidFill>
              <a:latin typeface="Open Sans Light"/>
              <a:ea typeface="Open Sans Light"/>
              <a:cs typeface="Open Sans Light"/>
              <a:sym typeface="Open Sans Light"/>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Secure access management</a:t>
            </a:r>
            <a:endParaRPr sz="1000">
              <a:solidFill>
                <a:srgbClr val="FFFFFF"/>
              </a:solidFill>
              <a:latin typeface="Open Sans Light"/>
              <a:ea typeface="Open Sans Light"/>
              <a:cs typeface="Open Sans Light"/>
              <a:sym typeface="Open Sans Light"/>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Collaboration and insights</a:t>
            </a:r>
            <a:endParaRPr sz="1000">
              <a:solidFill>
                <a:srgbClr val="FFFFFF"/>
              </a:solidFill>
              <a:latin typeface="Open Sans Light"/>
              <a:ea typeface="Open Sans Light"/>
              <a:cs typeface="Open Sans Light"/>
              <a:sym typeface="Open Sans Light"/>
            </a:endParaRPr>
          </a:p>
          <a:p>
            <a:pPr marL="457200" lvl="0" indent="-292100" algn="l" rtl="0">
              <a:lnSpc>
                <a:spcPct val="115000"/>
              </a:lnSpc>
              <a:spcBef>
                <a:spcPts val="0"/>
              </a:spcBef>
              <a:spcAft>
                <a:spcPts val="0"/>
              </a:spcAft>
              <a:buClr>
                <a:srgbClr val="FFFFFF"/>
              </a:buClr>
              <a:buSzPts val="1000"/>
              <a:buFont typeface="Open Sans Light"/>
              <a:buChar char="-"/>
            </a:pPr>
            <a:r>
              <a:rPr lang="en" sz="1000">
                <a:solidFill>
                  <a:srgbClr val="FFFFFF"/>
                </a:solidFill>
                <a:latin typeface="Open Sans Light"/>
                <a:ea typeface="Open Sans Light"/>
                <a:cs typeface="Open Sans Light"/>
                <a:sym typeface="Open Sans Light"/>
              </a:rPr>
              <a:t>Expansion to other integration technologies</a:t>
            </a:r>
            <a:r>
              <a:rPr lang="en" sz="1000" baseline="30000">
                <a:solidFill>
                  <a:srgbClr val="FFFFFF"/>
                </a:solidFill>
                <a:latin typeface="Open Sans Light"/>
                <a:ea typeface="Open Sans Light"/>
                <a:cs typeface="Open Sans Light"/>
                <a:sym typeface="Open Sans Light"/>
              </a:rPr>
              <a:t>*</a:t>
            </a:r>
            <a:endParaRPr sz="1000" baseline="300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10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10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6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r>
              <a:rPr lang="en" sz="800">
                <a:solidFill>
                  <a:srgbClr val="FFFFFF"/>
                </a:solidFill>
                <a:latin typeface="Open Sans Light"/>
                <a:ea typeface="Open Sans Light"/>
                <a:cs typeface="Open Sans Light"/>
                <a:sym typeface="Open Sans Light"/>
              </a:rPr>
              <a:t>* 2020 Roadmap</a:t>
            </a:r>
            <a:endParaRPr sz="800">
              <a:solidFill>
                <a:srgbClr val="FFFFFF"/>
              </a:solidFill>
              <a:latin typeface="Open Sans Light"/>
              <a:ea typeface="Open Sans Light"/>
              <a:cs typeface="Open Sans Light"/>
              <a:sym typeface="Open Sans Light"/>
            </a:endParaRPr>
          </a:p>
          <a:p>
            <a:pPr marL="0" lvl="0" indent="0" algn="l" rtl="0">
              <a:lnSpc>
                <a:spcPct val="115000"/>
              </a:lnSpc>
              <a:spcBef>
                <a:spcPts val="0"/>
              </a:spcBef>
              <a:spcAft>
                <a:spcPts val="0"/>
              </a:spcAft>
              <a:buNone/>
            </a:pPr>
            <a:endParaRPr sz="1000">
              <a:solidFill>
                <a:srgbClr val="FFFFFF"/>
              </a:solidFill>
              <a:latin typeface="Open Sans Light"/>
              <a:ea typeface="Open Sans Light"/>
              <a:cs typeface="Open Sans Light"/>
              <a:sym typeface="Open Sans Light"/>
            </a:endParaRPr>
          </a:p>
        </p:txBody>
      </p:sp>
      <p:sp>
        <p:nvSpPr>
          <p:cNvPr id="1508" name="Google Shape;1508;p105"/>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05"/>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sp>
        <p:nvSpPr>
          <p:cNvPr id="1510" name="Google Shape;1510;p105"/>
          <p:cNvSpPr/>
          <p:nvPr/>
        </p:nvSpPr>
        <p:spPr>
          <a:xfrm>
            <a:off x="5945175" y="3574725"/>
            <a:ext cx="1344600" cy="480300"/>
          </a:xfrm>
          <a:prstGeom prst="rect">
            <a:avLst/>
          </a:prstGeom>
          <a:solidFill>
            <a:srgbClr val="C27BA0">
              <a:alpha val="48600"/>
            </a:srgbClr>
          </a:solidFill>
          <a:ln w="19050" cap="flat" cmpd="sng">
            <a:solidFill>
              <a:srgbClr val="C27BA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Broker</a:t>
            </a:r>
            <a:endParaRPr>
              <a:solidFill>
                <a:srgbClr val="FFFFFF"/>
              </a:solidFill>
            </a:endParaRPr>
          </a:p>
        </p:txBody>
      </p:sp>
      <p:sp>
        <p:nvSpPr>
          <p:cNvPr id="1511" name="Google Shape;1511;p105"/>
          <p:cNvSpPr/>
          <p:nvPr/>
        </p:nvSpPr>
        <p:spPr>
          <a:xfrm>
            <a:off x="4371813" y="2882238"/>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Collaboration</a:t>
            </a:r>
            <a:endParaRPr>
              <a:solidFill>
                <a:srgbClr val="FFFFFF"/>
              </a:solidFill>
            </a:endParaRPr>
          </a:p>
          <a:p>
            <a:pPr marL="0" lvl="0" indent="0" algn="ctr" rtl="0">
              <a:spcBef>
                <a:spcPts val="0"/>
              </a:spcBef>
              <a:spcAft>
                <a:spcPts val="0"/>
              </a:spcAft>
              <a:buNone/>
            </a:pPr>
            <a:r>
              <a:rPr lang="en">
                <a:solidFill>
                  <a:srgbClr val="FFFFFF"/>
                </a:solidFill>
              </a:rPr>
              <a:t>Tools</a:t>
            </a:r>
            <a:endParaRPr>
              <a:solidFill>
                <a:srgbClr val="FFFFFF"/>
              </a:solidFill>
            </a:endParaRPr>
          </a:p>
        </p:txBody>
      </p:sp>
      <p:sp>
        <p:nvSpPr>
          <p:cNvPr id="1512" name="Google Shape;1512;p105"/>
          <p:cNvSpPr/>
          <p:nvPr/>
        </p:nvSpPr>
        <p:spPr>
          <a:xfrm>
            <a:off x="4371813" y="2189750"/>
            <a:ext cx="4491300" cy="493800"/>
          </a:xfrm>
          <a:prstGeom prst="rect">
            <a:avLst/>
          </a:prstGeom>
          <a:solidFill>
            <a:srgbClr val="38761D">
              <a:alpha val="47490"/>
            </a:srgbClr>
          </a:solidFill>
          <a:ln w="19050" cap="flat" cmpd="sng">
            <a:solidFill>
              <a:srgbClr val="38761D"/>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a:solidFill>
                  <a:srgbClr val="FFFFFF"/>
                </a:solidFill>
              </a:rPr>
              <a:t>Security, Identity + Access Management</a:t>
            </a:r>
            <a:endParaRPr>
              <a:solidFill>
                <a:srgbClr val="FFFFFF"/>
              </a:solidFill>
            </a:endParaRPr>
          </a:p>
        </p:txBody>
      </p:sp>
      <p:sp>
        <p:nvSpPr>
          <p:cNvPr id="1513" name="Google Shape;1513;p105"/>
          <p:cNvSpPr/>
          <p:nvPr/>
        </p:nvSpPr>
        <p:spPr>
          <a:xfrm>
            <a:off x="7518513" y="2882250"/>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Integrations</a:t>
            </a:r>
            <a:endParaRPr>
              <a:solidFill>
                <a:srgbClr val="FFFFFF"/>
              </a:solidFill>
            </a:endParaRPr>
          </a:p>
        </p:txBody>
      </p:sp>
      <p:sp>
        <p:nvSpPr>
          <p:cNvPr id="1514" name="Google Shape;1514;p105"/>
          <p:cNvSpPr/>
          <p:nvPr/>
        </p:nvSpPr>
        <p:spPr>
          <a:xfrm>
            <a:off x="4371813" y="4256475"/>
            <a:ext cx="4491300" cy="493800"/>
          </a:xfrm>
          <a:prstGeom prst="rect">
            <a:avLst/>
          </a:prstGeom>
          <a:solidFill>
            <a:srgbClr val="C27BA0">
              <a:alpha val="48600"/>
            </a:srgbClr>
          </a:solidFill>
          <a:ln w="19050" cap="flat" cmpd="sng">
            <a:solidFill>
              <a:srgbClr val="C27BA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Pact + OSS Tooling</a:t>
            </a:r>
            <a:endParaRPr>
              <a:solidFill>
                <a:srgbClr val="FFFFFF"/>
              </a:solidFill>
            </a:endParaRPr>
          </a:p>
        </p:txBody>
      </p:sp>
      <p:sp>
        <p:nvSpPr>
          <p:cNvPr id="1515" name="Google Shape;1515;p105"/>
          <p:cNvSpPr/>
          <p:nvPr/>
        </p:nvSpPr>
        <p:spPr>
          <a:xfrm>
            <a:off x="4384513" y="3574725"/>
            <a:ext cx="1344600" cy="493800"/>
          </a:xfrm>
          <a:prstGeom prst="rect">
            <a:avLst/>
          </a:prstGeom>
          <a:noFill/>
          <a:ln w="19050" cap="flat" cmpd="sng">
            <a:solidFill>
              <a:srgbClr val="A4C2F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Protocols</a:t>
            </a:r>
            <a:endParaRPr>
              <a:solidFill>
                <a:srgbClr val="FFFFFF"/>
              </a:solidFill>
            </a:endParaRPr>
          </a:p>
        </p:txBody>
      </p:sp>
      <p:sp>
        <p:nvSpPr>
          <p:cNvPr id="1516" name="Google Shape;1516;p105"/>
          <p:cNvSpPr/>
          <p:nvPr/>
        </p:nvSpPr>
        <p:spPr>
          <a:xfrm>
            <a:off x="7505813" y="3569350"/>
            <a:ext cx="1344600" cy="493800"/>
          </a:xfrm>
          <a:prstGeom prst="rect">
            <a:avLst/>
          </a:prstGeom>
          <a:noFill/>
          <a:ln w="19050" cap="flat" cmpd="sng">
            <a:solidFill>
              <a:srgbClr val="A4C2F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Insights</a:t>
            </a:r>
            <a:endParaRPr>
              <a:solidFill>
                <a:srgbClr val="FFFFFF"/>
              </a:solidFill>
            </a:endParaRPr>
          </a:p>
        </p:txBody>
      </p:sp>
      <p:sp>
        <p:nvSpPr>
          <p:cNvPr id="1517" name="Google Shape;1517;p105"/>
          <p:cNvSpPr/>
          <p:nvPr/>
        </p:nvSpPr>
        <p:spPr>
          <a:xfrm>
            <a:off x="5945163" y="2898425"/>
            <a:ext cx="1344600" cy="493800"/>
          </a:xfrm>
          <a:prstGeom prst="rect">
            <a:avLst/>
          </a:prstGeom>
          <a:noFill/>
          <a:ln w="19050" cap="flat" cmpd="sng">
            <a:solidFill>
              <a:srgbClr val="A4C2F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Intelligence</a:t>
            </a:r>
            <a:endParaRPr>
              <a:solidFill>
                <a:srgbClr val="FFFFFF"/>
              </a:solidFill>
            </a:endParaRPr>
          </a:p>
        </p:txBody>
      </p:sp>
      <p:pic>
        <p:nvPicPr>
          <p:cNvPr id="1518" name="Google Shape;1518;p105"/>
          <p:cNvPicPr preferRelativeResize="0"/>
          <p:nvPr/>
        </p:nvPicPr>
        <p:blipFill>
          <a:blip r:embed="rId3">
            <a:alphaModFix/>
          </a:blip>
          <a:stretch>
            <a:fillRect/>
          </a:stretch>
        </p:blipFill>
        <p:spPr>
          <a:xfrm>
            <a:off x="2780187" y="3821350"/>
            <a:ext cx="324503" cy="324500"/>
          </a:xfrm>
          <a:prstGeom prst="rect">
            <a:avLst/>
          </a:prstGeom>
          <a:noFill/>
          <a:ln>
            <a:noFill/>
          </a:ln>
        </p:spPr>
      </p:pic>
      <p:pic>
        <p:nvPicPr>
          <p:cNvPr id="1519" name="Google Shape;1519;p105"/>
          <p:cNvPicPr preferRelativeResize="0"/>
          <p:nvPr/>
        </p:nvPicPr>
        <p:blipFill rotWithShape="1">
          <a:blip r:embed="rId4">
            <a:alphaModFix/>
          </a:blip>
          <a:srcRect t="21113" b="19326"/>
          <a:stretch/>
        </p:blipFill>
        <p:spPr>
          <a:xfrm>
            <a:off x="3072050" y="3632200"/>
            <a:ext cx="473700" cy="282124"/>
          </a:xfrm>
          <a:prstGeom prst="rect">
            <a:avLst/>
          </a:prstGeom>
          <a:noFill/>
          <a:ln>
            <a:noFill/>
          </a:ln>
        </p:spPr>
      </p:pic>
      <p:pic>
        <p:nvPicPr>
          <p:cNvPr id="1520" name="Google Shape;1520;p105"/>
          <p:cNvPicPr preferRelativeResize="0"/>
          <p:nvPr/>
        </p:nvPicPr>
        <p:blipFill>
          <a:blip r:embed="rId5">
            <a:alphaModFix/>
          </a:blip>
          <a:stretch>
            <a:fillRect/>
          </a:stretch>
        </p:blipFill>
        <p:spPr>
          <a:xfrm>
            <a:off x="2665088" y="3437763"/>
            <a:ext cx="302200" cy="302200"/>
          </a:xfrm>
          <a:prstGeom prst="rect">
            <a:avLst/>
          </a:prstGeom>
          <a:noFill/>
          <a:ln>
            <a:noFill/>
          </a:ln>
        </p:spPr>
      </p:pic>
      <p:pic>
        <p:nvPicPr>
          <p:cNvPr id="1521" name="Google Shape;1521;p105"/>
          <p:cNvPicPr preferRelativeResize="0"/>
          <p:nvPr/>
        </p:nvPicPr>
        <p:blipFill>
          <a:blip r:embed="rId6">
            <a:alphaModFix/>
          </a:blip>
          <a:stretch>
            <a:fillRect/>
          </a:stretch>
        </p:blipFill>
        <p:spPr>
          <a:xfrm>
            <a:off x="3130291" y="3984601"/>
            <a:ext cx="303569" cy="303566"/>
          </a:xfrm>
          <a:prstGeom prst="rect">
            <a:avLst/>
          </a:prstGeom>
          <a:noFill/>
          <a:ln>
            <a:noFill/>
          </a:ln>
        </p:spPr>
      </p:pic>
      <p:grpSp>
        <p:nvGrpSpPr>
          <p:cNvPr id="1522" name="Google Shape;1522;p105"/>
          <p:cNvGrpSpPr/>
          <p:nvPr/>
        </p:nvGrpSpPr>
        <p:grpSpPr>
          <a:xfrm>
            <a:off x="3035000" y="3355088"/>
            <a:ext cx="547800" cy="201000"/>
            <a:chOff x="1617025" y="2195463"/>
            <a:chExt cx="547800" cy="201000"/>
          </a:xfrm>
        </p:grpSpPr>
        <p:sp>
          <p:nvSpPr>
            <p:cNvPr id="1523" name="Google Shape;1523;p105"/>
            <p:cNvSpPr/>
            <p:nvPr/>
          </p:nvSpPr>
          <p:spPr>
            <a:xfrm rot="-5400000">
              <a:off x="1809325" y="2014500"/>
              <a:ext cx="163200" cy="547800"/>
            </a:xfrm>
            <a:prstGeom prst="can">
              <a:avLst>
                <a:gd name="adj" fmla="val 25000"/>
              </a:avLst>
            </a:prstGeom>
            <a:solidFill>
              <a:srgbClr val="1155CC">
                <a:alpha val="50840"/>
              </a:srgbClr>
            </a:solidFill>
            <a:ln w="9525" cap="flat" cmpd="sng">
              <a:solidFill>
                <a:srgbClr val="00B6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05"/>
            <p:cNvSpPr/>
            <p:nvPr/>
          </p:nvSpPr>
          <p:spPr>
            <a:xfrm>
              <a:off x="1636525" y="2195463"/>
              <a:ext cx="508800" cy="20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FFFFFF"/>
                  </a:solidFill>
                </a:rPr>
                <a:t>MQ</a:t>
              </a:r>
              <a:endParaRPr sz="800">
                <a:solidFill>
                  <a:srgbClr val="FFFFFF"/>
                </a:solidFill>
              </a:endParaRPr>
            </a:p>
          </p:txBody>
        </p:sp>
      </p:grpSp>
      <p:pic>
        <p:nvPicPr>
          <p:cNvPr id="1525" name="Google Shape;1525;p105"/>
          <p:cNvPicPr preferRelativeResize="0"/>
          <p:nvPr/>
        </p:nvPicPr>
        <p:blipFill>
          <a:blip r:embed="rId7">
            <a:alphaModFix/>
          </a:blip>
          <a:stretch>
            <a:fillRect/>
          </a:stretch>
        </p:blipFill>
        <p:spPr>
          <a:xfrm>
            <a:off x="3594312" y="3650563"/>
            <a:ext cx="336674" cy="255901"/>
          </a:xfrm>
          <a:prstGeom prst="rect">
            <a:avLst/>
          </a:prstGeom>
          <a:noFill/>
          <a:ln>
            <a:noFill/>
          </a:ln>
        </p:spPr>
      </p:pic>
      <p:pic>
        <p:nvPicPr>
          <p:cNvPr id="1526" name="Google Shape;1526;p105"/>
          <p:cNvPicPr preferRelativeResize="0"/>
          <p:nvPr/>
        </p:nvPicPr>
        <p:blipFill>
          <a:blip r:embed="rId8">
            <a:alphaModFix/>
          </a:blip>
          <a:stretch>
            <a:fillRect/>
          </a:stretch>
        </p:blipFill>
        <p:spPr>
          <a:xfrm>
            <a:off x="3459462" y="3939095"/>
            <a:ext cx="473700" cy="161445"/>
          </a:xfrm>
          <a:prstGeom prst="rect">
            <a:avLst/>
          </a:prstGeom>
          <a:noFill/>
          <a:ln>
            <a:noFill/>
          </a:ln>
        </p:spPr>
      </p:pic>
      <p:pic>
        <p:nvPicPr>
          <p:cNvPr id="1527" name="Google Shape;1527;p105"/>
          <p:cNvPicPr preferRelativeResize="0"/>
          <p:nvPr/>
        </p:nvPicPr>
        <p:blipFill>
          <a:blip r:embed="rId9">
            <a:alphaModFix/>
          </a:blip>
          <a:stretch>
            <a:fillRect/>
          </a:stretch>
        </p:blipFill>
        <p:spPr>
          <a:xfrm>
            <a:off x="7212163" y="1802338"/>
            <a:ext cx="324500" cy="324500"/>
          </a:xfrm>
          <a:prstGeom prst="rect">
            <a:avLst/>
          </a:prstGeom>
          <a:noFill/>
          <a:ln>
            <a:noFill/>
          </a:ln>
        </p:spPr>
      </p:pic>
      <p:pic>
        <p:nvPicPr>
          <p:cNvPr id="1528" name="Google Shape;1528;p105"/>
          <p:cNvPicPr preferRelativeResize="0"/>
          <p:nvPr/>
        </p:nvPicPr>
        <p:blipFill>
          <a:blip r:embed="rId10">
            <a:alphaModFix/>
          </a:blip>
          <a:stretch>
            <a:fillRect/>
          </a:stretch>
        </p:blipFill>
        <p:spPr>
          <a:xfrm>
            <a:off x="5698285" y="1823531"/>
            <a:ext cx="752294" cy="282113"/>
          </a:xfrm>
          <a:prstGeom prst="rect">
            <a:avLst/>
          </a:prstGeom>
          <a:noFill/>
          <a:ln>
            <a:noFill/>
          </a:ln>
        </p:spPr>
      </p:pic>
      <p:pic>
        <p:nvPicPr>
          <p:cNvPr id="1529" name="Google Shape;1529;p105"/>
          <p:cNvPicPr preferRelativeResize="0"/>
          <p:nvPr/>
        </p:nvPicPr>
        <p:blipFill>
          <a:blip r:embed="rId11">
            <a:alphaModFix/>
          </a:blip>
          <a:stretch>
            <a:fillRect/>
          </a:stretch>
        </p:blipFill>
        <p:spPr>
          <a:xfrm>
            <a:off x="6542355" y="1893612"/>
            <a:ext cx="578031" cy="141950"/>
          </a:xfrm>
          <a:prstGeom prst="rect">
            <a:avLst/>
          </a:prstGeom>
          <a:noFill/>
          <a:ln>
            <a:noFill/>
          </a:ln>
        </p:spPr>
      </p:pic>
      <p:sp>
        <p:nvSpPr>
          <p:cNvPr id="1530" name="Google Shape;1530;p105"/>
          <p:cNvSpPr/>
          <p:nvPr/>
        </p:nvSpPr>
        <p:spPr>
          <a:xfrm>
            <a:off x="4016175" y="3342694"/>
            <a:ext cx="126900" cy="947100"/>
          </a:xfrm>
          <a:prstGeom prst="leftBrace">
            <a:avLst>
              <a:gd name="adj1" fmla="val 50000"/>
              <a:gd name="adj2" fmla="val 50000"/>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1" name="Google Shape;1531;p105"/>
          <p:cNvPicPr preferRelativeResize="0"/>
          <p:nvPr/>
        </p:nvPicPr>
        <p:blipFill>
          <a:blip r:embed="rId12">
            <a:alphaModFix/>
          </a:blip>
          <a:stretch>
            <a:fillRect/>
          </a:stretch>
        </p:blipFill>
        <p:spPr>
          <a:xfrm>
            <a:off x="3732938" y="3416953"/>
            <a:ext cx="201000" cy="201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535"/>
        <p:cNvGrpSpPr/>
        <p:nvPr/>
      </p:nvGrpSpPr>
      <p:grpSpPr>
        <a:xfrm>
          <a:off x="0" y="0"/>
          <a:ext cx="0" cy="0"/>
          <a:chOff x="0" y="0"/>
          <a:chExt cx="0" cy="0"/>
        </a:xfrm>
      </p:grpSpPr>
      <p:sp>
        <p:nvSpPr>
          <p:cNvPr id="1536" name="Google Shape;1536;p106"/>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06"/>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sp>
        <p:nvSpPr>
          <p:cNvPr id="1538" name="Google Shape;1538;p106"/>
          <p:cNvSpPr txBox="1"/>
          <p:nvPr/>
        </p:nvSpPr>
        <p:spPr>
          <a:xfrm>
            <a:off x="209075" y="382375"/>
            <a:ext cx="8739900" cy="4621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rgbClr val="434343"/>
                </a:solidFill>
                <a:latin typeface="Open Sans Light"/>
                <a:ea typeface="Open Sans Light"/>
                <a:cs typeface="Open Sans Light"/>
                <a:sym typeface="Open Sans Light"/>
              </a:rPr>
              <a:t>Integrated collaboration tool to and share and manage pacts* between teams.</a:t>
            </a:r>
            <a:endParaRPr sz="1600">
              <a:solidFill>
                <a:srgbClr val="434343"/>
              </a:solidFill>
              <a:latin typeface="Open Sans Light"/>
              <a:ea typeface="Open Sans Light"/>
              <a:cs typeface="Open Sans Light"/>
              <a:sym typeface="Open Sans Light"/>
            </a:endParaRPr>
          </a:p>
          <a:p>
            <a:pPr marL="0" lvl="0" indent="0" algn="l" rtl="0">
              <a:lnSpc>
                <a:spcPct val="115000"/>
              </a:lnSpc>
              <a:spcBef>
                <a:spcPts val="600"/>
              </a:spcBef>
              <a:spcAft>
                <a:spcPts val="0"/>
              </a:spcAft>
              <a:buClr>
                <a:schemeClr val="dk1"/>
              </a:buClr>
              <a:buSzPts val="1100"/>
              <a:buFont typeface="Arial"/>
              <a:buNone/>
            </a:pPr>
            <a:endParaRPr sz="1600">
              <a:solidFill>
                <a:srgbClr val="434343"/>
              </a:solidFill>
              <a:latin typeface="Open Sans Light"/>
              <a:ea typeface="Open Sans Light"/>
              <a:cs typeface="Open Sans Light"/>
              <a:sym typeface="Open Sans Light"/>
            </a:endParaRPr>
          </a:p>
          <a:p>
            <a:pPr marL="457200" lvl="0" indent="-330200" algn="l" rtl="0">
              <a:lnSpc>
                <a:spcPct val="115000"/>
              </a:lnSpc>
              <a:spcBef>
                <a:spcPts val="600"/>
              </a:spcBef>
              <a:spcAft>
                <a:spcPts val="0"/>
              </a:spcAft>
              <a:buClr>
                <a:srgbClr val="434343"/>
              </a:buClr>
              <a:buSzPts val="1600"/>
              <a:buFont typeface="Open Sans Light"/>
              <a:buChar char="●"/>
            </a:pPr>
            <a:r>
              <a:rPr lang="en" sz="1600" b="1">
                <a:solidFill>
                  <a:srgbClr val="434343"/>
                </a:solidFill>
                <a:latin typeface="Open Sans"/>
                <a:ea typeface="Open Sans"/>
                <a:cs typeface="Open Sans"/>
                <a:sym typeface="Open Sans"/>
              </a:rPr>
              <a:t>API documentation</a:t>
            </a:r>
            <a:r>
              <a:rPr lang="en" sz="1600">
                <a:solidFill>
                  <a:srgbClr val="434343"/>
                </a:solidFill>
                <a:latin typeface="Open Sans Light"/>
                <a:ea typeface="Open Sans Light"/>
                <a:cs typeface="Open Sans Light"/>
                <a:sym typeface="Open Sans Light"/>
              </a:rPr>
              <a:t> that is guaranteed to be up-to date</a:t>
            </a:r>
            <a:endParaRPr sz="1600">
              <a:solidFill>
                <a:srgbClr val="434343"/>
              </a:solidFill>
              <a:latin typeface="Open Sans Light"/>
              <a:ea typeface="Open Sans Light"/>
              <a:cs typeface="Open Sans Light"/>
              <a:sym typeface="Open Sans Light"/>
            </a:endParaRPr>
          </a:p>
          <a:p>
            <a:pPr marL="457200" lvl="0" indent="-330200" algn="l" rtl="0">
              <a:lnSpc>
                <a:spcPct val="115000"/>
              </a:lnSpc>
              <a:spcBef>
                <a:spcPts val="0"/>
              </a:spcBef>
              <a:spcAft>
                <a:spcPts val="0"/>
              </a:spcAft>
              <a:buClr>
                <a:srgbClr val="434343"/>
              </a:buClr>
              <a:buSzPts val="1600"/>
              <a:buFont typeface="Open Sans Light"/>
              <a:buChar char="●"/>
            </a:pPr>
            <a:r>
              <a:rPr lang="en" sz="1600" b="1">
                <a:solidFill>
                  <a:srgbClr val="434343"/>
                </a:solidFill>
                <a:latin typeface="Open Sans"/>
                <a:ea typeface="Open Sans"/>
                <a:cs typeface="Open Sans"/>
                <a:sym typeface="Open Sans"/>
              </a:rPr>
              <a:t>Visualisations</a:t>
            </a:r>
            <a:r>
              <a:rPr lang="en" sz="1600">
                <a:solidFill>
                  <a:srgbClr val="434343"/>
                </a:solidFill>
                <a:latin typeface="Open Sans Light"/>
                <a:ea typeface="Open Sans Light"/>
                <a:cs typeface="Open Sans Light"/>
                <a:sym typeface="Open Sans Light"/>
              </a:rPr>
              <a:t> of the relationships between your services</a:t>
            </a:r>
            <a:endParaRPr sz="1600">
              <a:solidFill>
                <a:srgbClr val="434343"/>
              </a:solidFill>
              <a:latin typeface="Open Sans Light"/>
              <a:ea typeface="Open Sans Light"/>
              <a:cs typeface="Open Sans Light"/>
              <a:sym typeface="Open Sans Light"/>
            </a:endParaRPr>
          </a:p>
          <a:p>
            <a:pPr marL="457200" lvl="0" indent="-330200" algn="l" rtl="0">
              <a:lnSpc>
                <a:spcPct val="115000"/>
              </a:lnSpc>
              <a:spcBef>
                <a:spcPts val="0"/>
              </a:spcBef>
              <a:spcAft>
                <a:spcPts val="0"/>
              </a:spcAft>
              <a:buClr>
                <a:srgbClr val="434343"/>
              </a:buClr>
              <a:buSzPts val="1600"/>
              <a:buFont typeface="Open Sans Light"/>
              <a:buChar char="●"/>
            </a:pPr>
            <a:r>
              <a:rPr lang="en" sz="1600" b="1">
                <a:solidFill>
                  <a:srgbClr val="434343"/>
                </a:solidFill>
                <a:latin typeface="Open Sans"/>
                <a:ea typeface="Open Sans"/>
                <a:cs typeface="Open Sans"/>
                <a:sym typeface="Open Sans"/>
              </a:rPr>
              <a:t>Dashboards</a:t>
            </a:r>
            <a:r>
              <a:rPr lang="en" sz="1600">
                <a:solidFill>
                  <a:srgbClr val="434343"/>
                </a:solidFill>
                <a:latin typeface="Open Sans Light"/>
                <a:ea typeface="Open Sans Light"/>
                <a:cs typeface="Open Sans Light"/>
                <a:sym typeface="Open Sans Light"/>
              </a:rPr>
              <a:t> containing contract verification status</a:t>
            </a:r>
            <a:endParaRPr sz="1600">
              <a:solidFill>
                <a:srgbClr val="434343"/>
              </a:solidFill>
              <a:latin typeface="Open Sans Light"/>
              <a:ea typeface="Open Sans Light"/>
              <a:cs typeface="Open Sans Light"/>
              <a:sym typeface="Open Sans Light"/>
            </a:endParaRPr>
          </a:p>
          <a:p>
            <a:pPr marL="457200" lvl="0" indent="-330200" algn="l" rtl="0">
              <a:lnSpc>
                <a:spcPct val="115000"/>
              </a:lnSpc>
              <a:spcBef>
                <a:spcPts val="0"/>
              </a:spcBef>
              <a:spcAft>
                <a:spcPts val="0"/>
              </a:spcAft>
              <a:buClr>
                <a:srgbClr val="434343"/>
              </a:buClr>
              <a:buSzPts val="1600"/>
              <a:buFont typeface="Open Sans Light"/>
              <a:buChar char="●"/>
            </a:pPr>
            <a:r>
              <a:rPr lang="en" sz="1600">
                <a:solidFill>
                  <a:srgbClr val="434343"/>
                </a:solidFill>
                <a:latin typeface="Open Sans Light"/>
                <a:ea typeface="Open Sans Light"/>
                <a:cs typeface="Open Sans Light"/>
                <a:sym typeface="Open Sans Light"/>
              </a:rPr>
              <a:t>Pact </a:t>
            </a:r>
            <a:r>
              <a:rPr lang="en" sz="1600" b="1">
                <a:solidFill>
                  <a:srgbClr val="434343"/>
                </a:solidFill>
                <a:latin typeface="Open Sans"/>
                <a:ea typeface="Open Sans"/>
                <a:cs typeface="Open Sans"/>
                <a:sym typeface="Open Sans"/>
              </a:rPr>
              <a:t>tagging</a:t>
            </a:r>
            <a:r>
              <a:rPr lang="en" sz="1600">
                <a:solidFill>
                  <a:srgbClr val="434343"/>
                </a:solidFill>
                <a:latin typeface="Open Sans Light"/>
                <a:ea typeface="Open Sans Light"/>
                <a:cs typeface="Open Sans Light"/>
                <a:sym typeface="Open Sans Light"/>
              </a:rPr>
              <a:t> and </a:t>
            </a:r>
            <a:r>
              <a:rPr lang="en" sz="1600" b="1">
                <a:solidFill>
                  <a:srgbClr val="434343"/>
                </a:solidFill>
                <a:latin typeface="Open Sans"/>
                <a:ea typeface="Open Sans"/>
                <a:cs typeface="Open Sans"/>
                <a:sym typeface="Open Sans"/>
              </a:rPr>
              <a:t>versioning</a:t>
            </a:r>
            <a:endParaRPr sz="1600" b="1">
              <a:solidFill>
                <a:srgbClr val="434343"/>
              </a:solidFill>
              <a:latin typeface="Open Sans"/>
              <a:ea typeface="Open Sans"/>
              <a:cs typeface="Open Sans"/>
              <a:sym typeface="Open Sans"/>
            </a:endParaRPr>
          </a:p>
          <a:p>
            <a:pPr marL="457200" lvl="0" indent="-330200" algn="l" rtl="0">
              <a:lnSpc>
                <a:spcPct val="115000"/>
              </a:lnSpc>
              <a:spcBef>
                <a:spcPts val="0"/>
              </a:spcBef>
              <a:spcAft>
                <a:spcPts val="0"/>
              </a:spcAft>
              <a:buClr>
                <a:srgbClr val="434343"/>
              </a:buClr>
              <a:buSzPts val="1600"/>
              <a:buFont typeface="Open Sans Light"/>
              <a:buChar char="●"/>
            </a:pPr>
            <a:r>
              <a:rPr lang="en" sz="1600" b="1">
                <a:solidFill>
                  <a:srgbClr val="434343"/>
                </a:solidFill>
                <a:latin typeface="Open Sans"/>
                <a:ea typeface="Open Sans"/>
                <a:cs typeface="Open Sans"/>
                <a:sym typeface="Open Sans"/>
              </a:rPr>
              <a:t>Webhooks</a:t>
            </a:r>
            <a:r>
              <a:rPr lang="en" sz="1600">
                <a:solidFill>
                  <a:srgbClr val="434343"/>
                </a:solidFill>
                <a:latin typeface="Open Sans Light"/>
                <a:ea typeface="Open Sans Light"/>
                <a:cs typeface="Open Sans Light"/>
                <a:sym typeface="Open Sans Light"/>
              </a:rPr>
              <a:t> for integration and communication</a:t>
            </a:r>
            <a:endParaRPr sz="1600">
              <a:solidFill>
                <a:srgbClr val="434343"/>
              </a:solidFill>
              <a:latin typeface="Open Sans Light"/>
              <a:ea typeface="Open Sans Light"/>
              <a:cs typeface="Open Sans Light"/>
              <a:sym typeface="Open Sans Light"/>
            </a:endParaRPr>
          </a:p>
          <a:p>
            <a:pPr marL="457200" lvl="0" indent="-330200" algn="l" rtl="0">
              <a:lnSpc>
                <a:spcPct val="115000"/>
              </a:lnSpc>
              <a:spcBef>
                <a:spcPts val="0"/>
              </a:spcBef>
              <a:spcAft>
                <a:spcPts val="0"/>
              </a:spcAft>
              <a:buClr>
                <a:srgbClr val="434343"/>
              </a:buClr>
              <a:buSzPts val="1600"/>
              <a:buFont typeface="Open Sans Light"/>
              <a:buChar char="●"/>
            </a:pPr>
            <a:r>
              <a:rPr lang="en" sz="1600">
                <a:solidFill>
                  <a:srgbClr val="434343"/>
                </a:solidFill>
                <a:latin typeface="Open Sans Light"/>
                <a:ea typeface="Open Sans Light"/>
                <a:cs typeface="Open Sans Light"/>
                <a:sym typeface="Open Sans Light"/>
              </a:rPr>
              <a:t>View pact </a:t>
            </a:r>
            <a:r>
              <a:rPr lang="en" sz="1600" b="1">
                <a:solidFill>
                  <a:srgbClr val="434343"/>
                </a:solidFill>
                <a:latin typeface="Open Sans"/>
                <a:ea typeface="Open Sans"/>
                <a:cs typeface="Open Sans"/>
                <a:sym typeface="Open Sans"/>
              </a:rPr>
              <a:t>diffs</a:t>
            </a:r>
            <a:endParaRPr sz="1600" b="1">
              <a:solidFill>
                <a:srgbClr val="434343"/>
              </a:solidFill>
              <a:latin typeface="Open Sans"/>
              <a:ea typeface="Open Sans"/>
              <a:cs typeface="Open Sans"/>
              <a:sym typeface="Open Sans"/>
            </a:endParaRPr>
          </a:p>
          <a:p>
            <a:pPr marL="457200" lvl="0" indent="-330200" algn="l" rtl="0">
              <a:lnSpc>
                <a:spcPct val="115000"/>
              </a:lnSpc>
              <a:spcBef>
                <a:spcPts val="0"/>
              </a:spcBef>
              <a:spcAft>
                <a:spcPts val="0"/>
              </a:spcAft>
              <a:buClr>
                <a:srgbClr val="434343"/>
              </a:buClr>
              <a:buSzPts val="1600"/>
              <a:buFont typeface="Open Sans Light"/>
              <a:buChar char="●"/>
            </a:pPr>
            <a:r>
              <a:rPr lang="en" sz="1600">
                <a:solidFill>
                  <a:srgbClr val="434343"/>
                </a:solidFill>
                <a:latin typeface="Open Sans Light"/>
                <a:ea typeface="Open Sans Light"/>
                <a:cs typeface="Open Sans Light"/>
                <a:sym typeface="Open Sans Light"/>
              </a:rPr>
              <a:t>...and more!</a:t>
            </a:r>
            <a:endParaRPr sz="1600">
              <a:solidFill>
                <a:srgbClr val="434343"/>
              </a:solidFill>
              <a:latin typeface="Open Sans Light"/>
              <a:ea typeface="Open Sans Light"/>
              <a:cs typeface="Open Sans Light"/>
              <a:sym typeface="Open Sans Light"/>
            </a:endParaRPr>
          </a:p>
          <a:p>
            <a:pPr marL="0" lvl="0" indent="0" algn="l" rtl="0">
              <a:lnSpc>
                <a:spcPct val="115000"/>
              </a:lnSpc>
              <a:spcBef>
                <a:spcPts val="600"/>
              </a:spcBef>
              <a:spcAft>
                <a:spcPts val="0"/>
              </a:spcAft>
              <a:buClr>
                <a:schemeClr val="dk1"/>
              </a:buClr>
              <a:buSzPts val="1100"/>
              <a:buFont typeface="Arial"/>
              <a:buNone/>
            </a:pPr>
            <a:endParaRPr sz="1600">
              <a:solidFill>
                <a:srgbClr val="434343"/>
              </a:solidFill>
              <a:latin typeface="Open Sans Light"/>
              <a:ea typeface="Open Sans Light"/>
              <a:cs typeface="Open Sans Light"/>
              <a:sym typeface="Open Sans Light"/>
            </a:endParaRPr>
          </a:p>
          <a:p>
            <a:pPr marL="0" lvl="0" indent="0" algn="l" rtl="0">
              <a:lnSpc>
                <a:spcPct val="115000"/>
              </a:lnSpc>
              <a:spcBef>
                <a:spcPts val="600"/>
              </a:spcBef>
              <a:spcAft>
                <a:spcPts val="0"/>
              </a:spcAft>
              <a:buClr>
                <a:schemeClr val="dk1"/>
              </a:buClr>
              <a:buSzPts val="1100"/>
              <a:buFont typeface="Arial"/>
              <a:buNone/>
            </a:pPr>
            <a:r>
              <a:rPr lang="en" sz="1600">
                <a:solidFill>
                  <a:srgbClr val="434343"/>
                </a:solidFill>
                <a:latin typeface="Open Sans Light"/>
                <a:ea typeface="Open Sans Light"/>
                <a:cs typeface="Open Sans Light"/>
                <a:sym typeface="Open Sans Light"/>
              </a:rPr>
              <a:t>All powered by a RESTful</a:t>
            </a:r>
            <a:r>
              <a:rPr lang="en" sz="1600" b="1">
                <a:solidFill>
                  <a:srgbClr val="434343"/>
                </a:solidFill>
                <a:latin typeface="Open Sans"/>
                <a:ea typeface="Open Sans"/>
                <a:cs typeface="Open Sans"/>
                <a:sym typeface="Open Sans"/>
              </a:rPr>
              <a:t> API</a:t>
            </a:r>
            <a:endParaRPr sz="1600" b="1">
              <a:solidFill>
                <a:srgbClr val="434343"/>
              </a:solidFill>
              <a:latin typeface="Open Sans"/>
              <a:ea typeface="Open Sans"/>
              <a:cs typeface="Open Sans"/>
              <a:sym typeface="Open Sans"/>
            </a:endParaRPr>
          </a:p>
          <a:p>
            <a:pPr marL="0" lvl="0" indent="0" algn="l" rtl="0">
              <a:lnSpc>
                <a:spcPct val="115000"/>
              </a:lnSpc>
              <a:spcBef>
                <a:spcPts val="600"/>
              </a:spcBef>
              <a:spcAft>
                <a:spcPts val="0"/>
              </a:spcAft>
              <a:buNone/>
            </a:pPr>
            <a:endParaRPr sz="1600">
              <a:solidFill>
                <a:srgbClr val="434343"/>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8"/>
        <p:cNvGrpSpPr/>
        <p:nvPr/>
      </p:nvGrpSpPr>
      <p:grpSpPr>
        <a:xfrm>
          <a:off x="0" y="0"/>
          <a:ext cx="0" cy="0"/>
          <a:chOff x="0" y="0"/>
          <a:chExt cx="0" cy="0"/>
        </a:xfrm>
      </p:grpSpPr>
      <p:sp>
        <p:nvSpPr>
          <p:cNvPr id="229" name="Google Shape;229;p39"/>
          <p:cNvSpPr txBox="1"/>
          <p:nvPr/>
        </p:nvSpPr>
        <p:spPr>
          <a:xfrm>
            <a:off x="613025" y="382375"/>
            <a:ext cx="7053300" cy="402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800" dirty="0">
              <a:solidFill>
                <a:srgbClr val="F3F3F3"/>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800" dirty="0">
                <a:solidFill>
                  <a:srgbClr val="F3F3F3"/>
                </a:solidFill>
                <a:latin typeface="Open Sans"/>
                <a:ea typeface="Open Sans"/>
                <a:cs typeface="Open Sans"/>
                <a:sym typeface="Open Sans"/>
              </a:rPr>
              <a:t>In </a:t>
            </a:r>
            <a:r>
              <a:rPr lang="en" sz="1800" b="1" dirty="0">
                <a:solidFill>
                  <a:srgbClr val="F3F3F3"/>
                </a:solidFill>
                <a:latin typeface="Open Sans"/>
                <a:ea typeface="Open Sans"/>
                <a:cs typeface="Open Sans"/>
                <a:sym typeface="Open Sans"/>
              </a:rPr>
              <a:t>2013</a:t>
            </a:r>
            <a:r>
              <a:rPr lang="en" sz="1800" dirty="0">
                <a:solidFill>
                  <a:srgbClr val="F3F3F3"/>
                </a:solidFill>
                <a:latin typeface="Open Sans"/>
                <a:ea typeface="Open Sans"/>
                <a:cs typeface="Open Sans"/>
                <a:sym typeface="Open Sans"/>
              </a:rPr>
              <a:t> we created </a:t>
            </a:r>
            <a:r>
              <a:rPr lang="en" sz="1800" b="1" dirty="0">
                <a:solidFill>
                  <a:srgbClr val="F3F3F3"/>
                </a:solidFill>
                <a:latin typeface="Open Sans"/>
                <a:ea typeface="Open Sans"/>
                <a:cs typeface="Open Sans"/>
                <a:sym typeface="Open Sans"/>
              </a:rPr>
              <a:t>Pact</a:t>
            </a:r>
            <a:r>
              <a:rPr lang="en" sz="1800" dirty="0">
                <a:solidFill>
                  <a:srgbClr val="F3F3F3"/>
                </a:solidFill>
                <a:latin typeface="Open Sans"/>
                <a:ea typeface="Open Sans"/>
                <a:cs typeface="Open Sans"/>
                <a:sym typeface="Open Sans"/>
              </a:rPr>
              <a:t>, an Open Source tool to solve this problem. In 2019, we launched </a:t>
            </a:r>
            <a:r>
              <a:rPr lang="en" sz="1800" b="1" dirty="0" err="1">
                <a:solidFill>
                  <a:srgbClr val="F3F3F3"/>
                </a:solidFill>
                <a:latin typeface="Open Sans"/>
                <a:ea typeface="Open Sans"/>
                <a:cs typeface="Open Sans"/>
                <a:sym typeface="Open Sans"/>
              </a:rPr>
              <a:t>PactFlow</a:t>
            </a:r>
            <a:r>
              <a:rPr lang="en" sz="1800" b="1" dirty="0">
                <a:solidFill>
                  <a:srgbClr val="F3F3F3"/>
                </a:solidFill>
                <a:latin typeface="Open Sans"/>
                <a:ea typeface="Open Sans"/>
                <a:cs typeface="Open Sans"/>
                <a:sym typeface="Open Sans"/>
              </a:rPr>
              <a:t> </a:t>
            </a:r>
            <a:r>
              <a:rPr lang="en" sz="1800" dirty="0">
                <a:solidFill>
                  <a:srgbClr val="F3F3F3"/>
                </a:solidFill>
                <a:latin typeface="Open Sans"/>
                <a:ea typeface="Open Sans"/>
                <a:cs typeface="Open Sans"/>
                <a:sym typeface="Open Sans"/>
              </a:rPr>
              <a:t>to enable </a:t>
            </a:r>
            <a:r>
              <a:rPr lang="en" sz="1800" dirty="0" err="1">
                <a:solidFill>
                  <a:srgbClr val="F3F3F3"/>
                </a:solidFill>
                <a:latin typeface="Open Sans"/>
                <a:ea typeface="Open Sans"/>
                <a:cs typeface="Open Sans"/>
                <a:sym typeface="Open Sans"/>
              </a:rPr>
              <a:t>organisations</a:t>
            </a:r>
            <a:r>
              <a:rPr lang="en" sz="1800" dirty="0">
                <a:solidFill>
                  <a:srgbClr val="F3F3F3"/>
                </a:solidFill>
                <a:latin typeface="Open Sans"/>
                <a:ea typeface="Open Sans"/>
                <a:cs typeface="Open Sans"/>
                <a:sym typeface="Open Sans"/>
              </a:rPr>
              <a:t> to do this </a:t>
            </a:r>
            <a:r>
              <a:rPr lang="en" sz="1800" i="1" dirty="0">
                <a:solidFill>
                  <a:srgbClr val="F3F3F3"/>
                </a:solidFill>
                <a:latin typeface="Open Sans"/>
                <a:ea typeface="Open Sans"/>
                <a:cs typeface="Open Sans"/>
                <a:sym typeface="Open Sans"/>
              </a:rPr>
              <a:t>at scale. </a:t>
            </a:r>
            <a:r>
              <a:rPr lang="en" sz="1800" dirty="0">
                <a:solidFill>
                  <a:srgbClr val="F3F3F3"/>
                </a:solidFill>
                <a:latin typeface="Open Sans"/>
                <a:ea typeface="Open Sans"/>
                <a:cs typeface="Open Sans"/>
                <a:sym typeface="Open Sans"/>
              </a:rPr>
              <a:t>In 2022, we were acquired by </a:t>
            </a:r>
            <a:r>
              <a:rPr lang="en" sz="1800" b="1" dirty="0" err="1">
                <a:solidFill>
                  <a:srgbClr val="F3F3F3"/>
                </a:solidFill>
                <a:latin typeface="Open Sans"/>
                <a:ea typeface="Open Sans"/>
                <a:cs typeface="Open Sans"/>
                <a:sym typeface="Open Sans"/>
              </a:rPr>
              <a:t>SmartBear</a:t>
            </a:r>
            <a:r>
              <a:rPr lang="en" sz="1800" dirty="0">
                <a:solidFill>
                  <a:srgbClr val="F3F3F3"/>
                </a:solidFill>
                <a:latin typeface="Open Sans"/>
                <a:ea typeface="Open Sans"/>
                <a:cs typeface="Open Sans"/>
                <a:sym typeface="Open Sans"/>
              </a:rPr>
              <a:t> allowing us to fit our contract-testing story, alongside a suite of tools designed to address the challenges of API and Product development, affecting the teams of today, and generations beyond</a:t>
            </a:r>
            <a:r>
              <a:rPr lang="en" sz="1800" i="1" dirty="0">
                <a:solidFill>
                  <a:srgbClr val="F3F3F3"/>
                </a:solidFill>
                <a:latin typeface="Open Sans"/>
                <a:ea typeface="Open Sans"/>
                <a:cs typeface="Open Sans"/>
                <a:sym typeface="Open Sans"/>
              </a:rPr>
              <a:t>.</a:t>
            </a:r>
            <a:endParaRPr sz="1800" i="1" dirty="0">
              <a:solidFill>
                <a:srgbClr val="F3F3F3"/>
              </a:solidFill>
              <a:latin typeface="Open Sans"/>
              <a:ea typeface="Open Sans"/>
              <a:cs typeface="Open Sans"/>
              <a:sym typeface="Open Sans"/>
            </a:endParaRPr>
          </a:p>
        </p:txBody>
      </p:sp>
      <p:pic>
        <p:nvPicPr>
          <p:cNvPr id="230" name="Google Shape;230;p39"/>
          <p:cNvPicPr preferRelativeResize="0"/>
          <p:nvPr/>
        </p:nvPicPr>
        <p:blipFill>
          <a:blip r:embed="rId3">
            <a:alphaModFix/>
          </a:blip>
          <a:stretch>
            <a:fillRect/>
          </a:stretch>
        </p:blipFill>
        <p:spPr>
          <a:xfrm>
            <a:off x="7827500" y="316500"/>
            <a:ext cx="1316500" cy="2245800"/>
          </a:xfrm>
          <a:prstGeom prst="rect">
            <a:avLst/>
          </a:prstGeom>
          <a:noFill/>
          <a:ln>
            <a:noFill/>
          </a:ln>
        </p:spPr>
      </p:pic>
      <p:sp>
        <p:nvSpPr>
          <p:cNvPr id="231" name="Google Shape;231;p39"/>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ED7D31"/>
              </a:solidFill>
            </a:endParaRPr>
          </a:p>
        </p:txBody>
      </p:sp>
      <p:sp>
        <p:nvSpPr>
          <p:cNvPr id="232" name="Google Shape;232;p39"/>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ABOUT PACTFLOW</a:t>
            </a:r>
            <a:endParaRPr sz="800">
              <a:solidFill>
                <a:srgbClr val="FFFFFF"/>
              </a:solidFill>
              <a:latin typeface="Open Sans Light"/>
              <a:ea typeface="Open Sans Light"/>
              <a:cs typeface="Open Sans Light"/>
              <a:sym typeface="Open Sans Light"/>
            </a:endParaRPr>
          </a:p>
        </p:txBody>
      </p:sp>
      <p:pic>
        <p:nvPicPr>
          <p:cNvPr id="3" name="Picture 2" descr="A black and white sign with white text&#10;&#10;Description automatically generated">
            <a:extLst>
              <a:ext uri="{FF2B5EF4-FFF2-40B4-BE49-F238E27FC236}">
                <a16:creationId xmlns:a16="http://schemas.microsoft.com/office/drawing/2014/main" id="{EB68DEF9-8B0E-17E5-2CBD-2E66FC2ACC88}"/>
              </a:ext>
            </a:extLst>
          </p:cNvPr>
          <p:cNvPicPr>
            <a:picLocks noChangeAspect="1"/>
          </p:cNvPicPr>
          <p:nvPr/>
        </p:nvPicPr>
        <p:blipFill>
          <a:blip r:embed="rId4"/>
          <a:stretch>
            <a:fillRect/>
          </a:stretch>
        </p:blipFill>
        <p:spPr>
          <a:xfrm>
            <a:off x="7099887" y="4497203"/>
            <a:ext cx="1733341" cy="48519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542"/>
        <p:cNvGrpSpPr/>
        <p:nvPr/>
      </p:nvGrpSpPr>
      <p:grpSpPr>
        <a:xfrm>
          <a:off x="0" y="0"/>
          <a:ext cx="0" cy="0"/>
          <a:chOff x="0" y="0"/>
          <a:chExt cx="0" cy="0"/>
        </a:xfrm>
      </p:grpSpPr>
      <p:sp>
        <p:nvSpPr>
          <p:cNvPr id="1543" name="Google Shape;1543;p107"/>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07"/>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sp>
        <p:nvSpPr>
          <p:cNvPr id="1545" name="Google Shape;1545;p107"/>
          <p:cNvSpPr txBox="1"/>
          <p:nvPr/>
        </p:nvSpPr>
        <p:spPr>
          <a:xfrm>
            <a:off x="369725" y="579853"/>
            <a:ext cx="8093100" cy="392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r>
              <a:rPr lang="en" sz="2000">
                <a:solidFill>
                  <a:srgbClr val="999999"/>
                </a:solidFill>
                <a:latin typeface="Open Sans Light"/>
                <a:ea typeface="Open Sans Light"/>
                <a:cs typeface="Open Sans Light"/>
                <a:sym typeface="Open Sans Light"/>
              </a:rPr>
              <a:t>Did I mention README badges and integrations?</a:t>
            </a:r>
            <a:endParaRPr sz="1800">
              <a:solidFill>
                <a:srgbClr val="595959"/>
              </a:solidFill>
            </a:endParaRPr>
          </a:p>
        </p:txBody>
      </p:sp>
      <p:pic>
        <p:nvPicPr>
          <p:cNvPr id="1546" name="Google Shape;1546;p107"/>
          <p:cNvPicPr preferRelativeResize="0"/>
          <p:nvPr/>
        </p:nvPicPr>
        <p:blipFill>
          <a:blip r:embed="rId3">
            <a:alphaModFix/>
          </a:blip>
          <a:stretch>
            <a:fillRect/>
          </a:stretch>
        </p:blipFill>
        <p:spPr>
          <a:xfrm>
            <a:off x="3025625" y="1551722"/>
            <a:ext cx="2780449" cy="190442"/>
          </a:xfrm>
          <a:prstGeom prst="rect">
            <a:avLst/>
          </a:prstGeom>
          <a:noFill/>
          <a:ln>
            <a:noFill/>
          </a:ln>
        </p:spPr>
      </p:pic>
      <p:pic>
        <p:nvPicPr>
          <p:cNvPr id="1547" name="Google Shape;1547;p107"/>
          <p:cNvPicPr preferRelativeResize="0"/>
          <p:nvPr/>
        </p:nvPicPr>
        <p:blipFill>
          <a:blip r:embed="rId4">
            <a:alphaModFix/>
          </a:blip>
          <a:stretch>
            <a:fillRect/>
          </a:stretch>
        </p:blipFill>
        <p:spPr>
          <a:xfrm>
            <a:off x="176623" y="1977950"/>
            <a:ext cx="9141200" cy="221639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551"/>
        <p:cNvGrpSpPr/>
        <p:nvPr/>
      </p:nvGrpSpPr>
      <p:grpSpPr>
        <a:xfrm>
          <a:off x="0" y="0"/>
          <a:ext cx="0" cy="0"/>
          <a:chOff x="0" y="0"/>
          <a:chExt cx="0" cy="0"/>
        </a:xfrm>
      </p:grpSpPr>
      <p:sp>
        <p:nvSpPr>
          <p:cNvPr id="1552" name="Google Shape;1552;p108"/>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08"/>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pic>
        <p:nvPicPr>
          <p:cNvPr id="1554" name="Google Shape;1554;p108"/>
          <p:cNvPicPr preferRelativeResize="0"/>
          <p:nvPr/>
        </p:nvPicPr>
        <p:blipFill>
          <a:blip r:embed="rId3">
            <a:alphaModFix/>
          </a:blip>
          <a:stretch>
            <a:fillRect/>
          </a:stretch>
        </p:blipFill>
        <p:spPr>
          <a:xfrm>
            <a:off x="1113225" y="846909"/>
            <a:ext cx="6915439" cy="406017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558"/>
        <p:cNvGrpSpPr/>
        <p:nvPr/>
      </p:nvGrpSpPr>
      <p:grpSpPr>
        <a:xfrm>
          <a:off x="0" y="0"/>
          <a:ext cx="0" cy="0"/>
          <a:chOff x="0" y="0"/>
          <a:chExt cx="0" cy="0"/>
        </a:xfrm>
      </p:grpSpPr>
      <p:sp>
        <p:nvSpPr>
          <p:cNvPr id="1559" name="Google Shape;1559;p109"/>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09"/>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pic>
        <p:nvPicPr>
          <p:cNvPr id="1561" name="Google Shape;1561;p109"/>
          <p:cNvPicPr preferRelativeResize="0"/>
          <p:nvPr/>
        </p:nvPicPr>
        <p:blipFill>
          <a:blip r:embed="rId3">
            <a:alphaModFix/>
          </a:blip>
          <a:stretch>
            <a:fillRect/>
          </a:stretch>
        </p:blipFill>
        <p:spPr>
          <a:xfrm>
            <a:off x="2315450" y="823484"/>
            <a:ext cx="4511711" cy="4060173"/>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565"/>
        <p:cNvGrpSpPr/>
        <p:nvPr/>
      </p:nvGrpSpPr>
      <p:grpSpPr>
        <a:xfrm>
          <a:off x="0" y="0"/>
          <a:ext cx="0" cy="0"/>
          <a:chOff x="0" y="0"/>
          <a:chExt cx="0" cy="0"/>
        </a:xfrm>
      </p:grpSpPr>
      <p:sp>
        <p:nvSpPr>
          <p:cNvPr id="1566" name="Google Shape;1566;p110"/>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10"/>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sp>
        <p:nvSpPr>
          <p:cNvPr id="1568" name="Google Shape;1568;p110"/>
          <p:cNvSpPr txBox="1"/>
          <p:nvPr/>
        </p:nvSpPr>
        <p:spPr>
          <a:xfrm>
            <a:off x="337450" y="778738"/>
            <a:ext cx="8093100" cy="37269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434343"/>
              </a:buClr>
              <a:buSzPts val="2000"/>
              <a:buFont typeface="Open Sans Light"/>
              <a:buChar char="●"/>
            </a:pPr>
            <a:r>
              <a:rPr lang="en" sz="2000">
                <a:solidFill>
                  <a:srgbClr val="434343"/>
                </a:solidFill>
                <a:latin typeface="Open Sans Light"/>
                <a:ea typeface="Open Sans Light"/>
                <a:cs typeface="Open Sans Light"/>
                <a:sym typeface="Open Sans Light"/>
              </a:rPr>
              <a:t>Verify that an application is safe to release</a:t>
            </a:r>
            <a:endParaRPr sz="2000">
              <a:solidFill>
                <a:srgbClr val="434343"/>
              </a:solidFill>
              <a:latin typeface="Open Sans Light"/>
              <a:ea typeface="Open Sans Light"/>
              <a:cs typeface="Open Sans Light"/>
              <a:sym typeface="Open Sans Light"/>
            </a:endParaRPr>
          </a:p>
          <a:p>
            <a:pPr marL="457200" lvl="0" indent="-355600" algn="l" rtl="0">
              <a:spcBef>
                <a:spcPts val="0"/>
              </a:spcBef>
              <a:spcAft>
                <a:spcPts val="0"/>
              </a:spcAft>
              <a:buClr>
                <a:srgbClr val="434343"/>
              </a:buClr>
              <a:buSzPts val="2000"/>
              <a:buFont typeface="Open Sans Light"/>
              <a:buChar char="●"/>
            </a:pPr>
            <a:r>
              <a:rPr lang="en" sz="2000">
                <a:solidFill>
                  <a:srgbClr val="434343"/>
                </a:solidFill>
                <a:latin typeface="Open Sans Light"/>
                <a:ea typeface="Open Sans Light"/>
                <a:cs typeface="Open Sans Light"/>
                <a:sym typeface="Open Sans Light"/>
              </a:rPr>
              <a:t>Enables “matrix” style testing</a:t>
            </a:r>
            <a:endParaRPr sz="2000">
              <a:solidFill>
                <a:srgbClr val="434343"/>
              </a:solidFill>
              <a:latin typeface="Open Sans Light"/>
              <a:ea typeface="Open Sans Light"/>
              <a:cs typeface="Open Sans Light"/>
              <a:sym typeface="Open Sans Light"/>
            </a:endParaRPr>
          </a:p>
        </p:txBody>
      </p:sp>
      <p:graphicFrame>
        <p:nvGraphicFramePr>
          <p:cNvPr id="1569" name="Google Shape;1569;p110"/>
          <p:cNvGraphicFramePr/>
          <p:nvPr/>
        </p:nvGraphicFramePr>
        <p:xfrm>
          <a:off x="952500" y="2000863"/>
          <a:ext cx="7239000" cy="1188780"/>
        </p:xfrm>
        <a:graphic>
          <a:graphicData uri="http://schemas.openxmlformats.org/drawingml/2006/table">
            <a:tbl>
              <a:tblPr>
                <a:noFill/>
                <a:tableStyleId>{CAA673C5-C3E6-438C-883C-19C2EB733918}</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125">
                <a:tc>
                  <a:txBody>
                    <a:bodyPr/>
                    <a:lstStyle/>
                    <a:p>
                      <a:pPr marL="0" lvl="0" indent="0" algn="l" rtl="0">
                        <a:spcBef>
                          <a:spcPts val="0"/>
                        </a:spcBef>
                        <a:spcAft>
                          <a:spcPts val="0"/>
                        </a:spcAft>
                        <a:buNone/>
                      </a:pPr>
                      <a:endParaRPr/>
                    </a:p>
                  </a:txBody>
                  <a:tcPr marL="91425" marR="91425" marT="91450" marB="91450">
                    <a:solidFill>
                      <a:srgbClr val="D9D9D9"/>
                    </a:solidFill>
                  </a:tcPr>
                </a:tc>
                <a:tc>
                  <a:txBody>
                    <a:bodyPr/>
                    <a:lstStyle/>
                    <a:p>
                      <a:pPr marL="0" lvl="0" indent="0" algn="l" rtl="0">
                        <a:spcBef>
                          <a:spcPts val="0"/>
                        </a:spcBef>
                        <a:spcAft>
                          <a:spcPts val="0"/>
                        </a:spcAft>
                        <a:buNone/>
                      </a:pPr>
                      <a:r>
                        <a:rPr lang="en" sz="1400" b="1"/>
                        <a:t>Consumer Head (1.0.1)</a:t>
                      </a:r>
                      <a:endParaRPr sz="1400" b="1"/>
                    </a:p>
                  </a:txBody>
                  <a:tcPr marL="91425" marR="91425" marT="91450" marB="91450">
                    <a:solidFill>
                      <a:srgbClr val="D9D9D9"/>
                    </a:solidFill>
                  </a:tcPr>
                </a:tc>
                <a:tc>
                  <a:txBody>
                    <a:bodyPr/>
                    <a:lstStyle/>
                    <a:p>
                      <a:pPr marL="0" lvl="0" indent="0" algn="l" rtl="0">
                        <a:spcBef>
                          <a:spcPts val="0"/>
                        </a:spcBef>
                        <a:spcAft>
                          <a:spcPts val="0"/>
                        </a:spcAft>
                        <a:buNone/>
                      </a:pPr>
                      <a:r>
                        <a:rPr lang="en" sz="1400" b="1"/>
                        <a:t>Consumer Prod (1.0.0)</a:t>
                      </a:r>
                      <a:endParaRPr sz="1400" b="1"/>
                    </a:p>
                  </a:txBody>
                  <a:tcPr marL="91425" marR="91425" marT="91450" marB="91450">
                    <a:solidFill>
                      <a:srgbClr val="D9D9D9"/>
                    </a:solidFill>
                  </a:tcPr>
                </a:tc>
                <a:extLst>
                  <a:ext uri="{0D108BD9-81ED-4DB2-BD59-A6C34878D82A}">
                    <a16:rowId xmlns:a16="http://schemas.microsoft.com/office/drawing/2014/main" val="10000"/>
                  </a:ext>
                </a:extLst>
              </a:tr>
              <a:tr h="381125">
                <a:tc>
                  <a:txBody>
                    <a:bodyPr/>
                    <a:lstStyle/>
                    <a:p>
                      <a:pPr marL="0" lvl="0" indent="0" algn="l" rtl="0">
                        <a:spcBef>
                          <a:spcPts val="0"/>
                        </a:spcBef>
                        <a:spcAft>
                          <a:spcPts val="0"/>
                        </a:spcAft>
                        <a:buNone/>
                      </a:pPr>
                      <a:r>
                        <a:rPr lang="en" sz="1400" b="1"/>
                        <a:t>Provider Head (2.0.0)</a:t>
                      </a:r>
                      <a:endParaRPr sz="1400" b="1"/>
                    </a:p>
                  </a:txBody>
                  <a:tcPr marL="91425" marR="91425" marT="91450" marB="91450">
                    <a:solidFill>
                      <a:srgbClr val="D9D9D9"/>
                    </a:solidFill>
                  </a:tcPr>
                </a:tc>
                <a:tc>
                  <a:txBody>
                    <a:bodyPr/>
                    <a:lstStyle/>
                    <a:p>
                      <a:pPr marL="0" lvl="0" indent="0" algn="ctr" rtl="0">
                        <a:spcBef>
                          <a:spcPts val="0"/>
                        </a:spcBef>
                        <a:spcAft>
                          <a:spcPts val="0"/>
                        </a:spcAft>
                        <a:buNone/>
                      </a:pPr>
                      <a:r>
                        <a:rPr lang="en" sz="1400"/>
                        <a:t>?</a:t>
                      </a:r>
                      <a:endParaRPr sz="1400"/>
                    </a:p>
                  </a:txBody>
                  <a:tcPr marL="91425" marR="91425" marT="91450" marB="91450" anchor="ctr"/>
                </a:tc>
                <a:tc>
                  <a:txBody>
                    <a:bodyPr/>
                    <a:lstStyle/>
                    <a:p>
                      <a:pPr marL="0" lvl="0" indent="0" algn="ctr" rtl="0">
                        <a:spcBef>
                          <a:spcPts val="0"/>
                        </a:spcBef>
                        <a:spcAft>
                          <a:spcPts val="0"/>
                        </a:spcAft>
                        <a:buNone/>
                      </a:pPr>
                      <a:r>
                        <a:rPr lang="en" sz="1400"/>
                        <a:t>?</a:t>
                      </a:r>
                      <a:endParaRPr sz="1400"/>
                    </a:p>
                  </a:txBody>
                  <a:tcPr marL="91425" marR="91425" marT="91450" marB="91450" anchor="ctr"/>
                </a:tc>
                <a:extLst>
                  <a:ext uri="{0D108BD9-81ED-4DB2-BD59-A6C34878D82A}">
                    <a16:rowId xmlns:a16="http://schemas.microsoft.com/office/drawing/2014/main" val="10001"/>
                  </a:ext>
                </a:extLst>
              </a:tr>
              <a:tr h="381125">
                <a:tc>
                  <a:txBody>
                    <a:bodyPr/>
                    <a:lstStyle/>
                    <a:p>
                      <a:pPr marL="0" lvl="0" indent="0" algn="l" rtl="0">
                        <a:spcBef>
                          <a:spcPts val="0"/>
                        </a:spcBef>
                        <a:spcAft>
                          <a:spcPts val="0"/>
                        </a:spcAft>
                        <a:buNone/>
                      </a:pPr>
                      <a:r>
                        <a:rPr lang="en" sz="1400" b="1"/>
                        <a:t>Provider Prod (1.1.13)</a:t>
                      </a:r>
                      <a:endParaRPr sz="1400" b="1"/>
                    </a:p>
                  </a:txBody>
                  <a:tcPr marL="91425" marR="91425" marT="91450" marB="91450">
                    <a:solidFill>
                      <a:srgbClr val="D9D9D9"/>
                    </a:solidFill>
                  </a:tcPr>
                </a:tc>
                <a:tc>
                  <a:txBody>
                    <a:bodyPr/>
                    <a:lstStyle/>
                    <a:p>
                      <a:pPr marL="0" lvl="0" indent="0" algn="ctr" rtl="0">
                        <a:spcBef>
                          <a:spcPts val="0"/>
                        </a:spcBef>
                        <a:spcAft>
                          <a:spcPts val="0"/>
                        </a:spcAft>
                        <a:buNone/>
                      </a:pPr>
                      <a:r>
                        <a:rPr lang="en" sz="1400"/>
                        <a:t>?</a:t>
                      </a:r>
                      <a:endParaRPr sz="1400"/>
                    </a:p>
                  </a:txBody>
                  <a:tcPr marL="91425" marR="91425" marT="91450" marB="91450" anchor="ctr"/>
                </a:tc>
                <a:tc>
                  <a:txBody>
                    <a:bodyPr/>
                    <a:lstStyle/>
                    <a:p>
                      <a:pPr marL="0" lvl="0" indent="0" algn="ctr" rtl="0">
                        <a:spcBef>
                          <a:spcPts val="0"/>
                        </a:spcBef>
                        <a:spcAft>
                          <a:spcPts val="0"/>
                        </a:spcAft>
                        <a:buNone/>
                      </a:pPr>
                      <a:r>
                        <a:rPr lang="en" sz="1400"/>
                        <a:t>Already tested</a:t>
                      </a:r>
                      <a:endParaRPr sz="1400"/>
                    </a:p>
                  </a:txBody>
                  <a:tcPr marL="91425" marR="91425" marT="91450" marB="91450" anchor="ctr">
                    <a:solidFill>
                      <a:srgbClr val="B6D7A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573"/>
        <p:cNvGrpSpPr/>
        <p:nvPr/>
      </p:nvGrpSpPr>
      <p:grpSpPr>
        <a:xfrm>
          <a:off x="0" y="0"/>
          <a:ext cx="0" cy="0"/>
          <a:chOff x="0" y="0"/>
          <a:chExt cx="0" cy="0"/>
        </a:xfrm>
      </p:grpSpPr>
      <p:sp>
        <p:nvSpPr>
          <p:cNvPr id="1574" name="Google Shape;1574;p111"/>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11"/>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pic>
        <p:nvPicPr>
          <p:cNvPr id="1576" name="Google Shape;1576;p111"/>
          <p:cNvPicPr preferRelativeResize="0"/>
          <p:nvPr/>
        </p:nvPicPr>
        <p:blipFill rotWithShape="1">
          <a:blip r:embed="rId3">
            <a:alphaModFix/>
          </a:blip>
          <a:srcRect t="26953"/>
          <a:stretch/>
        </p:blipFill>
        <p:spPr>
          <a:xfrm>
            <a:off x="181275" y="966421"/>
            <a:ext cx="8962727" cy="1833986"/>
          </a:xfrm>
          <a:prstGeom prst="rect">
            <a:avLst/>
          </a:prstGeom>
          <a:noFill/>
          <a:ln>
            <a:noFill/>
          </a:ln>
        </p:spPr>
      </p:pic>
      <p:sp>
        <p:nvSpPr>
          <p:cNvPr id="1577" name="Google Shape;1577;p111"/>
          <p:cNvSpPr txBox="1"/>
          <p:nvPr/>
        </p:nvSpPr>
        <p:spPr>
          <a:xfrm>
            <a:off x="468000" y="3210258"/>
            <a:ext cx="8208000" cy="112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a:solidFill>
                  <a:srgbClr val="666666"/>
                </a:solidFill>
                <a:latin typeface="Courier New"/>
                <a:ea typeface="Courier New"/>
                <a:cs typeface="Courier New"/>
                <a:sym typeface="Courier New"/>
              </a:rPr>
              <a:t>$ pact-broker can-i-deploy </a:t>
            </a:r>
            <a:endParaRPr sz="1800">
              <a:solidFill>
                <a:srgbClr val="666666"/>
              </a:solidFill>
              <a:latin typeface="Courier New"/>
              <a:ea typeface="Courier New"/>
              <a:cs typeface="Courier New"/>
              <a:sym typeface="Courier New"/>
            </a:endParaRPr>
          </a:p>
          <a:p>
            <a:pPr marL="0" marR="0" lvl="0" indent="0" algn="ctr" rtl="0">
              <a:lnSpc>
                <a:spcPct val="100000"/>
              </a:lnSpc>
              <a:spcBef>
                <a:spcPts val="0"/>
              </a:spcBef>
              <a:spcAft>
                <a:spcPts val="0"/>
              </a:spcAft>
              <a:buNone/>
            </a:pPr>
            <a:r>
              <a:rPr lang="en" sz="1800">
                <a:solidFill>
                  <a:srgbClr val="666666"/>
                </a:solidFill>
                <a:latin typeface="Courier New"/>
                <a:ea typeface="Courier New"/>
                <a:cs typeface="Courier New"/>
                <a:sym typeface="Courier New"/>
              </a:rPr>
              <a:t>--app A --version 1</a:t>
            </a:r>
            <a:endParaRPr sz="1800">
              <a:solidFill>
                <a:srgbClr val="666666"/>
              </a:solidFill>
              <a:latin typeface="Courier New"/>
              <a:ea typeface="Courier New"/>
              <a:cs typeface="Courier New"/>
              <a:sym typeface="Courier New"/>
            </a:endParaRPr>
          </a:p>
          <a:p>
            <a:pPr marL="0" marR="0" lvl="0" indent="0" algn="ctr" rtl="0">
              <a:lnSpc>
                <a:spcPct val="100000"/>
              </a:lnSpc>
              <a:spcBef>
                <a:spcPts val="0"/>
              </a:spcBef>
              <a:spcAft>
                <a:spcPts val="0"/>
              </a:spcAft>
              <a:buNone/>
            </a:pPr>
            <a:r>
              <a:rPr lang="en" sz="1800">
                <a:solidFill>
                  <a:srgbClr val="666666"/>
                </a:solidFill>
                <a:latin typeface="Courier New"/>
                <a:ea typeface="Courier New"/>
                <a:cs typeface="Courier New"/>
                <a:sym typeface="Courier New"/>
              </a:rPr>
              <a:t>--app B --version 4</a:t>
            </a:r>
            <a:endParaRPr sz="1800" strike="noStrike">
              <a:solidFill>
                <a:srgbClr val="000000"/>
              </a:solidFill>
              <a:latin typeface="Courier New"/>
              <a:ea typeface="Courier New"/>
              <a:cs typeface="Courier New"/>
              <a:sym typeface="Courier New"/>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581"/>
        <p:cNvGrpSpPr/>
        <p:nvPr/>
      </p:nvGrpSpPr>
      <p:grpSpPr>
        <a:xfrm>
          <a:off x="0" y="0"/>
          <a:ext cx="0" cy="0"/>
          <a:chOff x="0" y="0"/>
          <a:chExt cx="0" cy="0"/>
        </a:xfrm>
      </p:grpSpPr>
      <p:sp>
        <p:nvSpPr>
          <p:cNvPr id="1582" name="Google Shape;1582;p112"/>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12"/>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pic>
        <p:nvPicPr>
          <p:cNvPr id="1584" name="Google Shape;1584;p112"/>
          <p:cNvPicPr preferRelativeResize="0"/>
          <p:nvPr/>
        </p:nvPicPr>
        <p:blipFill>
          <a:blip r:embed="rId3">
            <a:alphaModFix/>
          </a:blip>
          <a:stretch>
            <a:fillRect/>
          </a:stretch>
        </p:blipFill>
        <p:spPr>
          <a:xfrm>
            <a:off x="1660115" y="778850"/>
            <a:ext cx="5821976" cy="514349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588"/>
        <p:cNvGrpSpPr/>
        <p:nvPr/>
      </p:nvGrpSpPr>
      <p:grpSpPr>
        <a:xfrm>
          <a:off x="0" y="0"/>
          <a:ext cx="0" cy="0"/>
          <a:chOff x="0" y="0"/>
          <a:chExt cx="0" cy="0"/>
        </a:xfrm>
      </p:grpSpPr>
      <p:sp>
        <p:nvSpPr>
          <p:cNvPr id="1589" name="Google Shape;1589;p113"/>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13"/>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PRODUCT</a:t>
            </a:r>
            <a:endParaRPr sz="800">
              <a:solidFill>
                <a:srgbClr val="FFFFFF"/>
              </a:solidFill>
              <a:latin typeface="Open Sans Light"/>
              <a:ea typeface="Open Sans Light"/>
              <a:cs typeface="Open Sans Light"/>
              <a:sym typeface="Open Sans Light"/>
            </a:endParaRPr>
          </a:p>
        </p:txBody>
      </p:sp>
      <p:pic>
        <p:nvPicPr>
          <p:cNvPr id="1591" name="Google Shape;1591;p113"/>
          <p:cNvPicPr preferRelativeResize="0"/>
          <p:nvPr/>
        </p:nvPicPr>
        <p:blipFill rotWithShape="1">
          <a:blip r:embed="rId3">
            <a:alphaModFix/>
          </a:blip>
          <a:srcRect t="44155"/>
          <a:stretch/>
        </p:blipFill>
        <p:spPr>
          <a:xfrm>
            <a:off x="393375" y="359109"/>
            <a:ext cx="9848526" cy="4860286"/>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Shape 1595"/>
        <p:cNvGrpSpPr/>
        <p:nvPr/>
      </p:nvGrpSpPr>
      <p:grpSpPr>
        <a:xfrm>
          <a:off x="0" y="0"/>
          <a:ext cx="0" cy="0"/>
          <a:chOff x="0" y="0"/>
          <a:chExt cx="0" cy="0"/>
        </a:xfrm>
      </p:grpSpPr>
      <p:pic>
        <p:nvPicPr>
          <p:cNvPr id="1596" name="Google Shape;1596;p114"/>
          <p:cNvPicPr preferRelativeResize="0"/>
          <p:nvPr/>
        </p:nvPicPr>
        <p:blipFill rotWithShape="1">
          <a:blip r:embed="rId3">
            <a:alphaModFix/>
          </a:blip>
          <a:srcRect l="20456" t="1346" r="1375" b="17537"/>
          <a:stretch/>
        </p:blipFill>
        <p:spPr>
          <a:xfrm>
            <a:off x="2368050" y="0"/>
            <a:ext cx="6775951" cy="4172050"/>
          </a:xfrm>
          <a:prstGeom prst="rect">
            <a:avLst/>
          </a:prstGeom>
          <a:noFill/>
          <a:ln>
            <a:noFill/>
          </a:ln>
        </p:spPr>
      </p:pic>
      <p:sp>
        <p:nvSpPr>
          <p:cNvPr id="1597" name="Google Shape;1597;p114"/>
          <p:cNvSpPr txBox="1"/>
          <p:nvPr/>
        </p:nvSpPr>
        <p:spPr>
          <a:xfrm>
            <a:off x="587448" y="643300"/>
            <a:ext cx="4161600" cy="15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FFFFFF"/>
              </a:solidFill>
              <a:latin typeface="Open Sans SemiBold"/>
              <a:ea typeface="Open Sans SemiBold"/>
              <a:cs typeface="Open Sans SemiBold"/>
              <a:sym typeface="Open Sans SemiBold"/>
            </a:endParaRPr>
          </a:p>
          <a:p>
            <a:pPr marL="0" lvl="0" indent="0" algn="l" rtl="0">
              <a:spcBef>
                <a:spcPts val="0"/>
              </a:spcBef>
              <a:spcAft>
                <a:spcPts val="0"/>
              </a:spcAft>
              <a:buNone/>
            </a:pPr>
            <a:endParaRPr sz="1200">
              <a:solidFill>
                <a:srgbClr val="FFFFFF"/>
              </a:solidFill>
              <a:latin typeface="Open Sans"/>
              <a:ea typeface="Open Sans"/>
              <a:cs typeface="Open Sans"/>
              <a:sym typeface="Open Sans"/>
            </a:endParaRPr>
          </a:p>
          <a:p>
            <a:pPr marL="0" lvl="0" indent="0" algn="l" rtl="0">
              <a:spcBef>
                <a:spcPts val="0"/>
              </a:spcBef>
              <a:spcAft>
                <a:spcPts val="0"/>
              </a:spcAft>
              <a:buNone/>
            </a:pPr>
            <a:endParaRPr sz="1200">
              <a:solidFill>
                <a:srgbClr val="FFFFFF"/>
              </a:solidFill>
              <a:latin typeface="Open Sans"/>
              <a:ea typeface="Open Sans"/>
              <a:cs typeface="Open Sans"/>
              <a:sym typeface="Open Sans"/>
            </a:endParaRPr>
          </a:p>
        </p:txBody>
      </p:sp>
      <p:sp>
        <p:nvSpPr>
          <p:cNvPr id="1598" name="Google Shape;1598;p114"/>
          <p:cNvSpPr txBox="1"/>
          <p:nvPr/>
        </p:nvSpPr>
        <p:spPr>
          <a:xfrm>
            <a:off x="572250" y="-2"/>
            <a:ext cx="4327200" cy="18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3000">
              <a:solidFill>
                <a:srgbClr val="2DCBB1"/>
              </a:solidFill>
              <a:latin typeface="Open Sans Light"/>
              <a:ea typeface="Open Sans Light"/>
              <a:cs typeface="Open Sans Light"/>
              <a:sym typeface="Open Sans Light"/>
            </a:endParaRPr>
          </a:p>
          <a:p>
            <a:pPr marL="0" lvl="0" indent="0" algn="l" rtl="0">
              <a:spcBef>
                <a:spcPts val="1000"/>
              </a:spcBef>
              <a:spcAft>
                <a:spcPts val="1000"/>
              </a:spcAft>
              <a:buClr>
                <a:schemeClr val="dk1"/>
              </a:buClr>
              <a:buSzPts val="1100"/>
              <a:buFont typeface="Arial"/>
              <a:buNone/>
            </a:pPr>
            <a:r>
              <a:rPr lang="en" sz="3000" dirty="0">
                <a:solidFill>
                  <a:srgbClr val="ED7D31"/>
                </a:solidFill>
                <a:latin typeface="Open Sans Light"/>
                <a:ea typeface="Open Sans Light"/>
                <a:cs typeface="Open Sans Light"/>
                <a:sym typeface="Open Sans Light"/>
              </a:rPr>
              <a:t>Team</a:t>
            </a:r>
            <a:endParaRPr sz="3000" dirty="0">
              <a:solidFill>
                <a:srgbClr val="ED7D31"/>
              </a:solidFill>
              <a:latin typeface="Open Sans"/>
              <a:ea typeface="Open Sans"/>
              <a:cs typeface="Open Sans"/>
              <a:sym typeface="Open Sans"/>
            </a:endParaRPr>
          </a:p>
        </p:txBody>
      </p:sp>
      <p:sp>
        <p:nvSpPr>
          <p:cNvPr id="1599" name="Google Shape;1599;p114"/>
          <p:cNvSpPr txBox="1"/>
          <p:nvPr/>
        </p:nvSpPr>
        <p:spPr>
          <a:xfrm>
            <a:off x="635075" y="1160000"/>
            <a:ext cx="1989600" cy="54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dirty="0">
                <a:solidFill>
                  <a:schemeClr val="lt1"/>
                </a:solidFill>
                <a:latin typeface="Open Sans Light"/>
                <a:ea typeface="Open Sans Light"/>
                <a:cs typeface="Open Sans Light"/>
                <a:sym typeface="Open Sans Light"/>
              </a:rPr>
              <a:t>Web: </a:t>
            </a:r>
            <a:r>
              <a:rPr lang="en" sz="1000" u="sng" dirty="0">
                <a:solidFill>
                  <a:srgbClr val="ED7D31"/>
                </a:solidFill>
                <a:latin typeface="Open Sans Light"/>
                <a:ea typeface="Open Sans Light"/>
                <a:cs typeface="Open Sans Light"/>
                <a:sym typeface="Open Sans Light"/>
                <a:hlinkClick r:id="rId4">
                  <a:extLst>
                    <a:ext uri="{A12FA001-AC4F-418D-AE19-62706E023703}">
                      <ahyp:hlinkClr xmlns:ahyp="http://schemas.microsoft.com/office/drawing/2018/hyperlinkcolor" val="tx"/>
                    </a:ext>
                  </a:extLst>
                </a:hlinkClick>
              </a:rPr>
              <a:t>pactflow.io</a:t>
            </a:r>
            <a:endParaRPr lang="en-US" sz="1000" dirty="0">
              <a:solidFill>
                <a:srgbClr val="ED7D31"/>
              </a:solidFill>
              <a:latin typeface="Open Sans Light"/>
              <a:ea typeface="Open Sans Light"/>
              <a:cs typeface="Open Sans Light"/>
            </a:endParaRPr>
          </a:p>
          <a:p>
            <a:pPr>
              <a:lnSpc>
                <a:spcPct val="115000"/>
              </a:lnSpc>
              <a:buClr>
                <a:schemeClr val="dk1"/>
              </a:buClr>
              <a:buSzPts val="1100"/>
            </a:pPr>
            <a:endParaRPr sz="1100" dirty="0">
              <a:solidFill>
                <a:schemeClr val="lt1"/>
              </a:solidFill>
              <a:latin typeface="Open Sans Light"/>
              <a:ea typeface="Open Sans Light"/>
              <a:cs typeface="Open Sans Light"/>
              <a:sym typeface="Open Sans Light"/>
            </a:endParaRPr>
          </a:p>
        </p:txBody>
      </p:sp>
      <p:grpSp>
        <p:nvGrpSpPr>
          <p:cNvPr id="1604" name="Google Shape;1604;p114"/>
          <p:cNvGrpSpPr/>
          <p:nvPr/>
        </p:nvGrpSpPr>
        <p:grpSpPr>
          <a:xfrm>
            <a:off x="685800" y="1915575"/>
            <a:ext cx="3996075" cy="716100"/>
            <a:chOff x="803125" y="1910875"/>
            <a:chExt cx="3996075" cy="716100"/>
          </a:xfrm>
        </p:grpSpPr>
        <p:pic>
          <p:nvPicPr>
            <p:cNvPr id="1605" name="Google Shape;1605;p114"/>
            <p:cNvPicPr preferRelativeResize="0"/>
            <p:nvPr/>
          </p:nvPicPr>
          <p:blipFill>
            <a:blip r:embed="rId5">
              <a:alphaModFix/>
            </a:blip>
            <a:stretch>
              <a:fillRect/>
            </a:stretch>
          </p:blipFill>
          <p:spPr>
            <a:xfrm>
              <a:off x="803125" y="1965063"/>
              <a:ext cx="581700" cy="581700"/>
            </a:xfrm>
            <a:prstGeom prst="rect">
              <a:avLst/>
            </a:prstGeom>
            <a:noFill/>
            <a:ln>
              <a:noFill/>
            </a:ln>
          </p:spPr>
        </p:pic>
        <p:sp>
          <p:nvSpPr>
            <p:cNvPr id="1606" name="Google Shape;1606;p114"/>
            <p:cNvSpPr txBox="1"/>
            <p:nvPr/>
          </p:nvSpPr>
          <p:spPr>
            <a:xfrm>
              <a:off x="1486000" y="1910875"/>
              <a:ext cx="3313200" cy="716100"/>
            </a:xfrm>
            <a:prstGeom prst="rect">
              <a:avLst/>
            </a:prstGeom>
            <a:noFill/>
            <a:ln>
              <a:noFill/>
            </a:ln>
          </p:spPr>
          <p:txBody>
            <a:bodyPr spcFirstLastPara="1" wrap="square" lIns="91425" tIns="91425" rIns="91425" bIns="91425" anchor="t" anchorCtr="0">
              <a:noAutofit/>
            </a:bodyPr>
            <a:lstStyle/>
            <a:p>
              <a:pPr>
                <a:lnSpc>
                  <a:spcPct val="115000"/>
                </a:lnSpc>
              </a:pPr>
              <a:r>
                <a:rPr lang="en" sz="1000" b="1" dirty="0">
                  <a:solidFill>
                    <a:srgbClr val="FFFFFF"/>
                  </a:solidFill>
                  <a:latin typeface="Open Sans"/>
                  <a:ea typeface="Open Sans"/>
                  <a:cs typeface="Open Sans"/>
                  <a:sym typeface="Open Sans"/>
                </a:rPr>
                <a:t>Matt Fellows - Founder +  JS/Go/Rust Maintainer</a:t>
              </a:r>
              <a:br>
                <a:rPr lang="en" sz="1000" dirty="0">
                  <a:latin typeface="Open Sans"/>
                  <a:ea typeface="Open Sans"/>
                  <a:cs typeface="Open Sans"/>
                </a:rPr>
              </a:br>
              <a:r>
                <a:rPr lang="en" sz="1000" dirty="0">
                  <a:solidFill>
                    <a:srgbClr val="FFFFFF"/>
                  </a:solidFill>
                  <a:latin typeface="Open Sans Light"/>
                  <a:ea typeface="Open Sans Light"/>
                  <a:cs typeface="Open Sans Light"/>
                  <a:sym typeface="Open Sans Light"/>
                </a:rPr>
                <a:t>@matthewfellows</a:t>
              </a:r>
              <a:endParaRPr lang="en-US" sz="1000" dirty="0">
                <a:solidFill>
                  <a:srgbClr val="FFFFFF"/>
                </a:solidFill>
                <a:latin typeface="Open Sans Light"/>
                <a:ea typeface="Open Sans Light"/>
                <a:cs typeface="Open Sans Light"/>
              </a:endParaRPr>
            </a:p>
          </p:txBody>
        </p:sp>
      </p:grpSp>
      <p:sp>
        <p:nvSpPr>
          <p:cNvPr id="1607" name="Google Shape;1607;p114"/>
          <p:cNvSpPr txBox="1"/>
          <p:nvPr/>
        </p:nvSpPr>
        <p:spPr>
          <a:xfrm>
            <a:off x="1368675" y="2671600"/>
            <a:ext cx="4772700" cy="71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dirty="0">
                <a:solidFill>
                  <a:srgbClr val="FFFFFF"/>
                </a:solidFill>
                <a:latin typeface="Open Sans"/>
                <a:ea typeface="Open Sans"/>
                <a:cs typeface="Open Sans"/>
                <a:sym typeface="Open Sans"/>
              </a:rPr>
              <a:t>Beth </a:t>
            </a:r>
            <a:r>
              <a:rPr lang="en" sz="1000" b="1" dirty="0" err="1">
                <a:solidFill>
                  <a:srgbClr val="FFFFFF"/>
                </a:solidFill>
                <a:latin typeface="Open Sans"/>
                <a:ea typeface="Open Sans"/>
                <a:cs typeface="Open Sans"/>
                <a:sym typeface="Open Sans"/>
              </a:rPr>
              <a:t>Skurrie</a:t>
            </a:r>
            <a:r>
              <a:rPr lang="en" sz="1000" b="1" dirty="0">
                <a:solidFill>
                  <a:srgbClr val="FFFFFF"/>
                </a:solidFill>
                <a:latin typeface="Open Sans"/>
                <a:ea typeface="Open Sans"/>
                <a:cs typeface="Open Sans"/>
                <a:sym typeface="Open Sans"/>
              </a:rPr>
              <a:t> - Founder + Ruby Maintainer</a:t>
            </a:r>
            <a:r>
              <a:rPr lang="en" sz="1000" dirty="0">
                <a:solidFill>
                  <a:srgbClr val="FFFFFF"/>
                </a:solidFill>
                <a:latin typeface="Open Sans"/>
                <a:ea typeface="Open Sans"/>
                <a:cs typeface="Open Sans"/>
                <a:sym typeface="Open Sans"/>
              </a:rPr>
              <a:t>/</a:t>
            </a:r>
            <a:r>
              <a:rPr lang="en" sz="1000" b="1" dirty="0">
                <a:solidFill>
                  <a:srgbClr val="FFFFFF"/>
                </a:solidFill>
                <a:latin typeface="Open Sans"/>
                <a:ea typeface="Open Sans"/>
                <a:cs typeface="Open Sans"/>
                <a:sym typeface="Open Sans"/>
              </a:rPr>
              <a:t>Pact Broker Creator</a:t>
            </a:r>
            <a:endParaRPr sz="1000" b="1" dirty="0">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r>
              <a:rPr lang="en" sz="1000" dirty="0">
                <a:solidFill>
                  <a:srgbClr val="FFFFFF"/>
                </a:solidFill>
                <a:latin typeface="Open Sans Light"/>
                <a:ea typeface="Open Sans Light"/>
                <a:cs typeface="Open Sans Light"/>
                <a:sym typeface="Open Sans Light"/>
              </a:rPr>
              <a:t>@bethesque</a:t>
            </a:r>
            <a:endParaRPr sz="1000" dirty="0">
              <a:solidFill>
                <a:srgbClr val="FFFFFF"/>
              </a:solidFill>
              <a:latin typeface="Open Sans Light"/>
              <a:ea typeface="Open Sans Light"/>
              <a:cs typeface="Open Sans Light"/>
            </a:endParaRPr>
          </a:p>
        </p:txBody>
      </p:sp>
      <p:pic>
        <p:nvPicPr>
          <p:cNvPr id="1608" name="Google Shape;1608;p114"/>
          <p:cNvPicPr preferRelativeResize="0"/>
          <p:nvPr/>
        </p:nvPicPr>
        <p:blipFill rotWithShape="1">
          <a:blip r:embed="rId6">
            <a:alphaModFix/>
          </a:blip>
          <a:srcRect/>
          <a:stretch/>
        </p:blipFill>
        <p:spPr>
          <a:xfrm>
            <a:off x="685800" y="2725788"/>
            <a:ext cx="581699" cy="581699"/>
          </a:xfrm>
          <a:prstGeom prst="rect">
            <a:avLst/>
          </a:prstGeom>
          <a:noFill/>
          <a:ln>
            <a:noFill/>
          </a:ln>
        </p:spPr>
      </p:pic>
      <p:sp>
        <p:nvSpPr>
          <p:cNvPr id="1609" name="Google Shape;1609;p114"/>
          <p:cNvSpPr txBox="1"/>
          <p:nvPr/>
        </p:nvSpPr>
        <p:spPr>
          <a:xfrm>
            <a:off x="1368675" y="3427625"/>
            <a:ext cx="3966000" cy="71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dirty="0">
                <a:solidFill>
                  <a:srgbClr val="FFFFFF"/>
                </a:solidFill>
                <a:latin typeface="Open Sans"/>
                <a:ea typeface="Open Sans"/>
                <a:cs typeface="Open Sans"/>
                <a:sym typeface="Open Sans"/>
              </a:rPr>
              <a:t>Ron Holshausen - Founder + Pact JVM/Rust Maintainer</a:t>
            </a:r>
            <a:br>
              <a:rPr lang="en" sz="1000" dirty="0">
                <a:latin typeface="Open Sans"/>
                <a:ea typeface="Open Sans"/>
                <a:cs typeface="Open Sans"/>
              </a:rPr>
            </a:br>
            <a:r>
              <a:rPr lang="en" sz="1000" dirty="0">
                <a:solidFill>
                  <a:srgbClr val="FFFFFF"/>
                </a:solidFill>
                <a:latin typeface="Open Sans Light"/>
                <a:ea typeface="Open Sans Light"/>
                <a:cs typeface="Open Sans Light"/>
                <a:sym typeface="Open Sans Light"/>
              </a:rPr>
              <a:t>@uglyog</a:t>
            </a:r>
            <a:endParaRPr lang="en-US" sz="1000" dirty="0">
              <a:solidFill>
                <a:srgbClr val="FFFFFF"/>
              </a:solidFill>
              <a:latin typeface="Open Sans Light"/>
              <a:ea typeface="Open Sans Light"/>
              <a:cs typeface="Open Sans Light"/>
            </a:endParaRPr>
          </a:p>
        </p:txBody>
      </p:sp>
      <p:pic>
        <p:nvPicPr>
          <p:cNvPr id="1610" name="Google Shape;1610;p114"/>
          <p:cNvPicPr preferRelativeResize="0"/>
          <p:nvPr/>
        </p:nvPicPr>
        <p:blipFill rotWithShape="1">
          <a:blip r:embed="rId7">
            <a:alphaModFix/>
          </a:blip>
          <a:srcRect/>
          <a:stretch/>
        </p:blipFill>
        <p:spPr>
          <a:xfrm>
            <a:off x="685800" y="3481813"/>
            <a:ext cx="581699" cy="581699"/>
          </a:xfrm>
          <a:prstGeom prst="rect">
            <a:avLst/>
          </a:prstGeom>
          <a:noFill/>
          <a:ln>
            <a:noFill/>
          </a:ln>
        </p:spPr>
      </p:pic>
      <p:pic>
        <p:nvPicPr>
          <p:cNvPr id="3" name="Picture 2" descr="A black and white sign with white text&#10;&#10;Description automatically generated">
            <a:extLst>
              <a:ext uri="{FF2B5EF4-FFF2-40B4-BE49-F238E27FC236}">
                <a16:creationId xmlns:a16="http://schemas.microsoft.com/office/drawing/2014/main" id="{2AFD2953-2CCF-821F-4FB6-71B1057204D4}"/>
              </a:ext>
            </a:extLst>
          </p:cNvPr>
          <p:cNvPicPr>
            <a:picLocks noChangeAspect="1"/>
          </p:cNvPicPr>
          <p:nvPr/>
        </p:nvPicPr>
        <p:blipFill>
          <a:blip r:embed="rId8"/>
          <a:stretch>
            <a:fillRect/>
          </a:stretch>
        </p:blipFill>
        <p:spPr>
          <a:xfrm>
            <a:off x="7099887" y="4497203"/>
            <a:ext cx="1733341" cy="48519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4"/>
        <p:cNvGrpSpPr/>
        <p:nvPr/>
      </p:nvGrpSpPr>
      <p:grpSpPr>
        <a:xfrm>
          <a:off x="0" y="0"/>
          <a:ext cx="0" cy="0"/>
          <a:chOff x="0" y="0"/>
          <a:chExt cx="0" cy="0"/>
        </a:xfrm>
      </p:grpSpPr>
      <p:sp>
        <p:nvSpPr>
          <p:cNvPr id="1615" name="Google Shape;1615;p115"/>
          <p:cNvSpPr/>
          <p:nvPr/>
        </p:nvSpPr>
        <p:spPr>
          <a:xfrm>
            <a:off x="1720387" y="1561856"/>
            <a:ext cx="2740200" cy="2271300"/>
          </a:xfrm>
          <a:prstGeom prst="triangle">
            <a:avLst>
              <a:gd name="adj" fmla="val 50000"/>
            </a:avLst>
          </a:prstGeom>
          <a:solidFill>
            <a:srgbClr val="D9EAD3"/>
          </a:solidFill>
          <a:ln w="19050" cap="flat" cmpd="sng">
            <a:solidFill>
              <a:srgbClr val="274E1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15"/>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15"/>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REDUCING THE COST</a:t>
            </a:r>
            <a:endParaRPr sz="800">
              <a:solidFill>
                <a:srgbClr val="FFFFFF"/>
              </a:solidFill>
              <a:latin typeface="Open Sans"/>
              <a:ea typeface="Open Sans"/>
              <a:cs typeface="Open Sans"/>
              <a:sym typeface="Open Sans"/>
            </a:endParaRPr>
          </a:p>
        </p:txBody>
      </p:sp>
      <p:sp>
        <p:nvSpPr>
          <p:cNvPr id="1618" name="Google Shape;1618;p115"/>
          <p:cNvSpPr txBox="1">
            <a:spLocks noGrp="1"/>
          </p:cNvSpPr>
          <p:nvPr>
            <p:ph type="title"/>
          </p:nvPr>
        </p:nvSpPr>
        <p:spPr>
          <a:xfrm>
            <a:off x="1720387" y="3342758"/>
            <a:ext cx="2766000" cy="490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1100">
                <a:solidFill>
                  <a:srgbClr val="434343"/>
                </a:solidFill>
              </a:rPr>
              <a:t>Unit Test</a:t>
            </a:r>
            <a:endParaRPr sz="1100">
              <a:solidFill>
                <a:srgbClr val="434343"/>
              </a:solidFill>
            </a:endParaRPr>
          </a:p>
        </p:txBody>
      </p:sp>
      <p:sp>
        <p:nvSpPr>
          <p:cNvPr id="1619" name="Google Shape;1619;p115"/>
          <p:cNvSpPr txBox="1">
            <a:spLocks noGrp="1"/>
          </p:cNvSpPr>
          <p:nvPr>
            <p:ph type="title"/>
          </p:nvPr>
        </p:nvSpPr>
        <p:spPr>
          <a:xfrm>
            <a:off x="2003272" y="2835080"/>
            <a:ext cx="2201400" cy="490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1100">
                <a:solidFill>
                  <a:srgbClr val="434343"/>
                </a:solidFill>
              </a:rPr>
              <a:t>Integration</a:t>
            </a:r>
            <a:endParaRPr sz="1100">
              <a:solidFill>
                <a:srgbClr val="434343"/>
              </a:solidFill>
            </a:endParaRPr>
          </a:p>
        </p:txBody>
      </p:sp>
      <p:cxnSp>
        <p:nvCxnSpPr>
          <p:cNvPr id="1620" name="Google Shape;1620;p115"/>
          <p:cNvCxnSpPr/>
          <p:nvPr/>
        </p:nvCxnSpPr>
        <p:spPr>
          <a:xfrm>
            <a:off x="2082619" y="3325828"/>
            <a:ext cx="2051400" cy="11100"/>
          </a:xfrm>
          <a:prstGeom prst="straightConnector1">
            <a:avLst/>
          </a:prstGeom>
          <a:noFill/>
          <a:ln w="19050" cap="flat" cmpd="sng">
            <a:solidFill>
              <a:srgbClr val="274E13"/>
            </a:solidFill>
            <a:prstDash val="dash"/>
            <a:round/>
            <a:headEnd type="none" w="med" len="med"/>
            <a:tailEnd type="none" w="med" len="med"/>
          </a:ln>
        </p:spPr>
      </p:cxnSp>
      <p:cxnSp>
        <p:nvCxnSpPr>
          <p:cNvPr id="1621" name="Google Shape;1621;p115"/>
          <p:cNvCxnSpPr/>
          <p:nvPr/>
        </p:nvCxnSpPr>
        <p:spPr>
          <a:xfrm>
            <a:off x="2376493" y="2808815"/>
            <a:ext cx="1490700" cy="0"/>
          </a:xfrm>
          <a:prstGeom prst="straightConnector1">
            <a:avLst/>
          </a:prstGeom>
          <a:noFill/>
          <a:ln w="19050" cap="flat" cmpd="sng">
            <a:solidFill>
              <a:srgbClr val="274E13"/>
            </a:solidFill>
            <a:prstDash val="dash"/>
            <a:round/>
            <a:headEnd type="none" w="med" len="med"/>
            <a:tailEnd type="none" w="med" len="med"/>
          </a:ln>
        </p:spPr>
      </p:cxnSp>
      <p:sp>
        <p:nvSpPr>
          <p:cNvPr id="1622" name="Google Shape;1622;p115"/>
          <p:cNvSpPr txBox="1">
            <a:spLocks noGrp="1"/>
          </p:cNvSpPr>
          <p:nvPr>
            <p:ph type="title"/>
          </p:nvPr>
        </p:nvSpPr>
        <p:spPr>
          <a:xfrm>
            <a:off x="2508225" y="2087479"/>
            <a:ext cx="1180800" cy="490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1100">
                <a:solidFill>
                  <a:srgbClr val="434343"/>
                </a:solidFill>
              </a:rPr>
              <a:t>E2E</a:t>
            </a:r>
            <a:endParaRPr sz="1100">
              <a:solidFill>
                <a:srgbClr val="434343"/>
              </a:solidFill>
            </a:endParaRPr>
          </a:p>
        </p:txBody>
      </p:sp>
      <p:cxnSp>
        <p:nvCxnSpPr>
          <p:cNvPr id="1623" name="Google Shape;1623;p115"/>
          <p:cNvCxnSpPr/>
          <p:nvPr/>
        </p:nvCxnSpPr>
        <p:spPr>
          <a:xfrm rot="10800000">
            <a:off x="1373461" y="1547131"/>
            <a:ext cx="0" cy="2291100"/>
          </a:xfrm>
          <a:prstGeom prst="straightConnector1">
            <a:avLst/>
          </a:prstGeom>
          <a:noFill/>
          <a:ln w="9525" cap="flat" cmpd="sng">
            <a:solidFill>
              <a:srgbClr val="D9D9D9"/>
            </a:solidFill>
            <a:prstDash val="solid"/>
            <a:round/>
            <a:headEnd type="none" w="med" len="med"/>
            <a:tailEnd type="triangle" w="med" len="med"/>
          </a:ln>
        </p:spPr>
      </p:cxnSp>
      <p:cxnSp>
        <p:nvCxnSpPr>
          <p:cNvPr id="1624" name="Google Shape;1624;p115"/>
          <p:cNvCxnSpPr/>
          <p:nvPr/>
        </p:nvCxnSpPr>
        <p:spPr>
          <a:xfrm>
            <a:off x="3887506" y="2807499"/>
            <a:ext cx="4440000" cy="0"/>
          </a:xfrm>
          <a:prstGeom prst="straightConnector1">
            <a:avLst/>
          </a:prstGeom>
          <a:noFill/>
          <a:ln w="19050" cap="flat" cmpd="sng">
            <a:solidFill>
              <a:srgbClr val="274E13"/>
            </a:solidFill>
            <a:prstDash val="dash"/>
            <a:round/>
            <a:headEnd type="none" w="med" len="med"/>
            <a:tailEnd type="none" w="med" len="med"/>
          </a:ln>
        </p:spPr>
      </p:cxnSp>
      <p:sp>
        <p:nvSpPr>
          <p:cNvPr id="1625" name="Google Shape;1625;p115"/>
          <p:cNvSpPr txBox="1"/>
          <p:nvPr/>
        </p:nvSpPr>
        <p:spPr>
          <a:xfrm rot="-493">
            <a:off x="4917104" y="2932002"/>
            <a:ext cx="2094000" cy="29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999999"/>
                </a:solidFill>
              </a:rPr>
              <a:t>Cheaper</a:t>
            </a:r>
            <a:endParaRPr sz="800">
              <a:solidFill>
                <a:srgbClr val="999999"/>
              </a:solidFill>
            </a:endParaRPr>
          </a:p>
        </p:txBody>
      </p:sp>
      <p:sp>
        <p:nvSpPr>
          <p:cNvPr id="1626" name="Google Shape;1626;p115"/>
          <p:cNvSpPr txBox="1"/>
          <p:nvPr/>
        </p:nvSpPr>
        <p:spPr>
          <a:xfrm rot="-493">
            <a:off x="4957777" y="2412757"/>
            <a:ext cx="2094000" cy="29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999999"/>
                </a:solidFill>
              </a:rPr>
              <a:t>Expensive</a:t>
            </a:r>
            <a:endParaRPr sz="800">
              <a:solidFill>
                <a:srgbClr val="999999"/>
              </a:solidFill>
            </a:endParaRPr>
          </a:p>
        </p:txBody>
      </p:sp>
      <p:sp>
        <p:nvSpPr>
          <p:cNvPr id="1627" name="Google Shape;1627;p115"/>
          <p:cNvSpPr txBox="1"/>
          <p:nvPr/>
        </p:nvSpPr>
        <p:spPr>
          <a:xfrm>
            <a:off x="1720387" y="3923231"/>
            <a:ext cx="2766000" cy="29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999999"/>
                </a:solidFill>
              </a:rPr>
              <a:t>Number of tests</a:t>
            </a:r>
            <a:endParaRPr sz="800">
              <a:solidFill>
                <a:srgbClr val="999999"/>
              </a:solidFill>
            </a:endParaRPr>
          </a:p>
        </p:txBody>
      </p:sp>
      <p:sp>
        <p:nvSpPr>
          <p:cNvPr id="1628" name="Google Shape;1628;p115"/>
          <p:cNvSpPr txBox="1"/>
          <p:nvPr/>
        </p:nvSpPr>
        <p:spPr>
          <a:xfrm rot="-5400000">
            <a:off x="-196698" y="2371309"/>
            <a:ext cx="2274900" cy="60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999999"/>
                </a:solidFill>
              </a:rPr>
              <a:t>Speed</a:t>
            </a:r>
            <a:endParaRPr sz="800">
              <a:solidFill>
                <a:srgbClr val="999999"/>
              </a:solidFill>
            </a:endParaRPr>
          </a:p>
          <a:p>
            <a:pPr marL="0" lvl="0" indent="0" algn="ctr" rtl="0">
              <a:spcBef>
                <a:spcPts val="0"/>
              </a:spcBef>
              <a:spcAft>
                <a:spcPts val="0"/>
              </a:spcAft>
              <a:buNone/>
            </a:pPr>
            <a:r>
              <a:rPr lang="en" sz="800">
                <a:solidFill>
                  <a:srgbClr val="999999"/>
                </a:solidFill>
              </a:rPr>
              <a:t>Cost of feedback $</a:t>
            </a:r>
            <a:endParaRPr sz="800">
              <a:solidFill>
                <a:srgbClr val="999999"/>
              </a:solidFill>
            </a:endParaRPr>
          </a:p>
          <a:p>
            <a:pPr marL="0" lvl="0" indent="0" algn="ctr" rtl="0">
              <a:spcBef>
                <a:spcPts val="0"/>
              </a:spcBef>
              <a:spcAft>
                <a:spcPts val="0"/>
              </a:spcAft>
              <a:buNone/>
            </a:pPr>
            <a:r>
              <a:rPr lang="en" sz="800">
                <a:solidFill>
                  <a:srgbClr val="999999"/>
                </a:solidFill>
              </a:rPr>
              <a:t>Confidence</a:t>
            </a:r>
            <a:endParaRPr sz="800">
              <a:solidFill>
                <a:srgbClr val="999999"/>
              </a:solidFill>
            </a:endParaRPr>
          </a:p>
        </p:txBody>
      </p:sp>
      <p:sp>
        <p:nvSpPr>
          <p:cNvPr id="1629" name="Google Shape;1629;p115"/>
          <p:cNvSpPr txBox="1"/>
          <p:nvPr/>
        </p:nvSpPr>
        <p:spPr>
          <a:xfrm>
            <a:off x="36850" y="336750"/>
            <a:ext cx="7985400" cy="47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latin typeface="Open Sans"/>
                <a:ea typeface="Open Sans"/>
                <a:cs typeface="Open Sans"/>
                <a:sym typeface="Open Sans"/>
              </a:rPr>
              <a:t>step 1: review test pyramid</a:t>
            </a:r>
            <a:endParaRPr sz="1800">
              <a:solidFill>
                <a:srgbClr val="2DCBB1"/>
              </a:solidFill>
              <a:latin typeface="Open Sans Light"/>
              <a:ea typeface="Open Sans Light"/>
              <a:cs typeface="Open Sans Light"/>
              <a:sym typeface="Open Sans Light"/>
            </a:endParaRPr>
          </a:p>
        </p:txBody>
      </p:sp>
      <p:cxnSp>
        <p:nvCxnSpPr>
          <p:cNvPr id="1630" name="Google Shape;1630;p115"/>
          <p:cNvCxnSpPr/>
          <p:nvPr/>
        </p:nvCxnSpPr>
        <p:spPr>
          <a:xfrm>
            <a:off x="140800" y="792000"/>
            <a:ext cx="8836800" cy="0"/>
          </a:xfrm>
          <a:prstGeom prst="straightConnector1">
            <a:avLst/>
          </a:prstGeom>
          <a:noFill/>
          <a:ln w="9525" cap="flat" cmpd="sng">
            <a:solidFill>
              <a:srgbClr val="CCCCCC"/>
            </a:solidFill>
            <a:prstDash val="solid"/>
            <a:round/>
            <a:headEnd type="none" w="med" len="med"/>
            <a:tailEnd type="none" w="med" len="med"/>
          </a:ln>
        </p:spPr>
      </p:cxnSp>
      <p:grpSp>
        <p:nvGrpSpPr>
          <p:cNvPr id="1631" name="Google Shape;1631;p115"/>
          <p:cNvGrpSpPr/>
          <p:nvPr/>
        </p:nvGrpSpPr>
        <p:grpSpPr>
          <a:xfrm>
            <a:off x="3380528" y="1749449"/>
            <a:ext cx="3520928" cy="786173"/>
            <a:chOff x="3435650" y="3564381"/>
            <a:chExt cx="3036330" cy="677969"/>
          </a:xfrm>
        </p:grpSpPr>
        <p:cxnSp>
          <p:nvCxnSpPr>
            <p:cNvPr id="1632" name="Google Shape;1632;p115"/>
            <p:cNvCxnSpPr/>
            <p:nvPr/>
          </p:nvCxnSpPr>
          <p:spPr>
            <a:xfrm flipH="1">
              <a:off x="3435650" y="3733250"/>
              <a:ext cx="1505700" cy="509100"/>
            </a:xfrm>
            <a:prstGeom prst="straightConnector1">
              <a:avLst/>
            </a:prstGeom>
            <a:noFill/>
            <a:ln w="19050" cap="flat" cmpd="sng">
              <a:solidFill>
                <a:srgbClr val="FF00FF"/>
              </a:solidFill>
              <a:prstDash val="solid"/>
              <a:round/>
              <a:headEnd type="none" w="med" len="med"/>
              <a:tailEnd type="triangle" w="med" len="med"/>
            </a:ln>
          </p:spPr>
        </p:cxnSp>
        <p:sp>
          <p:nvSpPr>
            <p:cNvPr id="1633" name="Google Shape;1633;p115"/>
            <p:cNvSpPr txBox="1"/>
            <p:nvPr/>
          </p:nvSpPr>
          <p:spPr>
            <a:xfrm rot="-571">
              <a:off x="4666280" y="3564531"/>
              <a:ext cx="1805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00FF"/>
                  </a:solidFill>
                </a:rPr>
                <a:t>Over investment here</a:t>
              </a:r>
              <a:endParaRPr sz="1000" b="1">
                <a:solidFill>
                  <a:srgbClr val="FF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1"/>
                                        </p:tgtEl>
                                        <p:attrNameLst>
                                          <p:attrName>style.visibility</p:attrName>
                                        </p:attrNameLst>
                                      </p:cBhvr>
                                      <p:to>
                                        <p:strVal val="visible"/>
                                      </p:to>
                                    </p:set>
                                    <p:animEffect transition="in" filter="fade">
                                      <p:cBhvr>
                                        <p:cTn id="7" dur="1000"/>
                                        <p:tgtEl>
                                          <p:spTgt spid="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37"/>
        <p:cNvGrpSpPr/>
        <p:nvPr/>
      </p:nvGrpSpPr>
      <p:grpSpPr>
        <a:xfrm>
          <a:off x="0" y="0"/>
          <a:ext cx="0" cy="0"/>
          <a:chOff x="0" y="0"/>
          <a:chExt cx="0" cy="0"/>
        </a:xfrm>
      </p:grpSpPr>
      <p:sp>
        <p:nvSpPr>
          <p:cNvPr id="1638" name="Google Shape;1638;p116"/>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16"/>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dirty="0">
                <a:solidFill>
                  <a:schemeClr val="lt1"/>
                </a:solidFill>
                <a:latin typeface="Open Sans"/>
                <a:ea typeface="Open Sans"/>
                <a:cs typeface="Open Sans"/>
                <a:sym typeface="Open Sans"/>
              </a:rPr>
              <a:t>REDUCING THE COST</a:t>
            </a:r>
            <a:endParaRPr sz="800" dirty="0">
              <a:solidFill>
                <a:srgbClr val="FFFFFF"/>
              </a:solidFill>
              <a:latin typeface="Open Sans"/>
              <a:ea typeface="Open Sans"/>
              <a:cs typeface="Open Sans"/>
              <a:sym typeface="Open Sans"/>
            </a:endParaRPr>
          </a:p>
        </p:txBody>
      </p:sp>
      <p:sp>
        <p:nvSpPr>
          <p:cNvPr id="1640" name="Google Shape;1640;p116"/>
          <p:cNvSpPr txBox="1"/>
          <p:nvPr/>
        </p:nvSpPr>
        <p:spPr>
          <a:xfrm>
            <a:off x="36850" y="336750"/>
            <a:ext cx="7985400" cy="47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dirty="0">
                <a:latin typeface="Open Sans"/>
                <a:ea typeface="Open Sans"/>
                <a:cs typeface="Open Sans"/>
                <a:sym typeface="Open Sans"/>
              </a:rPr>
              <a:t>step 2: rebalance test pyramid</a:t>
            </a:r>
            <a:endParaRPr sz="1800" dirty="0">
              <a:solidFill>
                <a:srgbClr val="2DCBB1"/>
              </a:solidFill>
              <a:latin typeface="Open Sans Light"/>
              <a:ea typeface="Open Sans Light"/>
              <a:cs typeface="Open Sans Light"/>
              <a:sym typeface="Open Sans Light"/>
            </a:endParaRPr>
          </a:p>
        </p:txBody>
      </p:sp>
      <p:cxnSp>
        <p:nvCxnSpPr>
          <p:cNvPr id="1641" name="Google Shape;1641;p116"/>
          <p:cNvCxnSpPr/>
          <p:nvPr/>
        </p:nvCxnSpPr>
        <p:spPr>
          <a:xfrm>
            <a:off x="140800" y="792000"/>
            <a:ext cx="8836800" cy="0"/>
          </a:xfrm>
          <a:prstGeom prst="straightConnector1">
            <a:avLst/>
          </a:prstGeom>
          <a:noFill/>
          <a:ln w="9525" cap="flat" cmpd="sng">
            <a:solidFill>
              <a:srgbClr val="CCCCCC"/>
            </a:solidFill>
            <a:prstDash val="solid"/>
            <a:round/>
            <a:headEnd type="none" w="med" len="med"/>
            <a:tailEnd type="none" w="med" len="med"/>
          </a:ln>
        </p:spPr>
      </p:cxnSp>
      <p:sp>
        <p:nvSpPr>
          <p:cNvPr id="1642" name="Google Shape;1642;p116"/>
          <p:cNvSpPr/>
          <p:nvPr/>
        </p:nvSpPr>
        <p:spPr>
          <a:xfrm>
            <a:off x="1715797" y="1564353"/>
            <a:ext cx="2724000" cy="2258100"/>
          </a:xfrm>
          <a:prstGeom prst="triangle">
            <a:avLst>
              <a:gd name="adj" fmla="val 50000"/>
            </a:avLst>
          </a:prstGeom>
          <a:solidFill>
            <a:srgbClr val="D9EAD3"/>
          </a:solidFill>
          <a:ln w="19050" cap="flat" cmpd="sng">
            <a:solidFill>
              <a:srgbClr val="274E1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16"/>
          <p:cNvSpPr txBox="1">
            <a:spLocks noGrp="1"/>
          </p:cNvSpPr>
          <p:nvPr>
            <p:ph type="title"/>
          </p:nvPr>
        </p:nvSpPr>
        <p:spPr>
          <a:xfrm>
            <a:off x="1715797" y="3334676"/>
            <a:ext cx="2749500" cy="48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1000" dirty="0">
                <a:solidFill>
                  <a:srgbClr val="434343"/>
                </a:solidFill>
              </a:rPr>
              <a:t>Unit Test</a:t>
            </a:r>
            <a:endParaRPr sz="1000" dirty="0">
              <a:solidFill>
                <a:srgbClr val="434343"/>
              </a:solidFill>
            </a:endParaRPr>
          </a:p>
        </p:txBody>
      </p:sp>
      <p:sp>
        <p:nvSpPr>
          <p:cNvPr id="1644" name="Google Shape;1644;p116"/>
          <p:cNvSpPr txBox="1">
            <a:spLocks noGrp="1"/>
          </p:cNvSpPr>
          <p:nvPr>
            <p:ph type="title"/>
          </p:nvPr>
        </p:nvSpPr>
        <p:spPr>
          <a:xfrm>
            <a:off x="1997011" y="2878916"/>
            <a:ext cx="2188500" cy="439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1000" b="1" dirty="0">
                <a:solidFill>
                  <a:srgbClr val="434343"/>
                </a:solidFill>
              </a:rPr>
              <a:t>Contract tests</a:t>
            </a:r>
            <a:endParaRPr sz="1000" b="1" dirty="0">
              <a:solidFill>
                <a:srgbClr val="434343"/>
              </a:solidFill>
            </a:endParaRPr>
          </a:p>
        </p:txBody>
      </p:sp>
      <p:cxnSp>
        <p:nvCxnSpPr>
          <p:cNvPr id="1645" name="Google Shape;1645;p116"/>
          <p:cNvCxnSpPr/>
          <p:nvPr/>
        </p:nvCxnSpPr>
        <p:spPr>
          <a:xfrm>
            <a:off x="2075881" y="3317847"/>
            <a:ext cx="2039400" cy="11100"/>
          </a:xfrm>
          <a:prstGeom prst="straightConnector1">
            <a:avLst/>
          </a:prstGeom>
          <a:noFill/>
          <a:ln w="19050" cap="flat" cmpd="sng">
            <a:solidFill>
              <a:srgbClr val="274E13"/>
            </a:solidFill>
            <a:prstDash val="dash"/>
            <a:round/>
            <a:headEnd type="none" w="med" len="med"/>
            <a:tailEnd type="none" w="med" len="med"/>
          </a:ln>
        </p:spPr>
      </p:cxnSp>
      <p:sp>
        <p:nvSpPr>
          <p:cNvPr id="1646" name="Google Shape;1646;p116"/>
          <p:cNvSpPr txBox="1">
            <a:spLocks noGrp="1"/>
          </p:cNvSpPr>
          <p:nvPr>
            <p:ph type="title"/>
          </p:nvPr>
        </p:nvSpPr>
        <p:spPr>
          <a:xfrm>
            <a:off x="2298421" y="2227770"/>
            <a:ext cx="1578900" cy="65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C396A"/>
              </a:buClr>
              <a:buFont typeface="Arial"/>
              <a:buNone/>
            </a:pPr>
            <a:r>
              <a:rPr lang="en" sz="1000" dirty="0">
                <a:solidFill>
                  <a:srgbClr val="434343"/>
                </a:solidFill>
              </a:rPr>
              <a:t>Integration </a:t>
            </a:r>
            <a:endParaRPr sz="1000" dirty="0">
              <a:solidFill>
                <a:srgbClr val="434343"/>
              </a:solidFill>
            </a:endParaRPr>
          </a:p>
          <a:p>
            <a:pPr marL="0" lvl="0" indent="0" algn="ctr" rtl="0">
              <a:spcBef>
                <a:spcPts val="0"/>
              </a:spcBef>
              <a:spcAft>
                <a:spcPts val="0"/>
              </a:spcAft>
              <a:buClr>
                <a:srgbClr val="0C396A"/>
              </a:buClr>
              <a:buFont typeface="Arial"/>
              <a:buNone/>
            </a:pPr>
            <a:r>
              <a:rPr lang="en" sz="1000" dirty="0">
                <a:solidFill>
                  <a:srgbClr val="434343"/>
                </a:solidFill>
              </a:rPr>
              <a:t>+ </a:t>
            </a:r>
            <a:r>
              <a:rPr lang="en" sz="1000" b="1" dirty="0">
                <a:solidFill>
                  <a:srgbClr val="434343"/>
                </a:solidFill>
              </a:rPr>
              <a:t>functional</a:t>
            </a:r>
            <a:endParaRPr sz="1000" b="1" dirty="0">
              <a:solidFill>
                <a:srgbClr val="434343"/>
              </a:solidFill>
            </a:endParaRPr>
          </a:p>
        </p:txBody>
      </p:sp>
      <p:cxnSp>
        <p:nvCxnSpPr>
          <p:cNvPr id="1647" name="Google Shape;1647;p116"/>
          <p:cNvCxnSpPr/>
          <p:nvPr/>
        </p:nvCxnSpPr>
        <p:spPr>
          <a:xfrm>
            <a:off x="2342109" y="2894880"/>
            <a:ext cx="1510500" cy="0"/>
          </a:xfrm>
          <a:prstGeom prst="straightConnector1">
            <a:avLst/>
          </a:prstGeom>
          <a:noFill/>
          <a:ln w="19050" cap="flat" cmpd="sng">
            <a:solidFill>
              <a:srgbClr val="274E13"/>
            </a:solidFill>
            <a:prstDash val="dash"/>
            <a:round/>
            <a:headEnd type="none" w="med" len="med"/>
            <a:tailEnd type="none" w="med" len="med"/>
          </a:ln>
        </p:spPr>
      </p:cxnSp>
      <p:sp>
        <p:nvSpPr>
          <p:cNvPr id="1648" name="Google Shape;1648;p116"/>
          <p:cNvSpPr txBox="1">
            <a:spLocks noGrp="1"/>
          </p:cNvSpPr>
          <p:nvPr>
            <p:ph type="title"/>
          </p:nvPr>
        </p:nvSpPr>
        <p:spPr>
          <a:xfrm>
            <a:off x="2498962" y="1721478"/>
            <a:ext cx="1173900" cy="48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900" dirty="0">
                <a:solidFill>
                  <a:srgbClr val="434343"/>
                </a:solidFill>
              </a:rPr>
              <a:t>E2E</a:t>
            </a:r>
            <a:endParaRPr sz="900" dirty="0">
              <a:solidFill>
                <a:srgbClr val="434343"/>
              </a:solidFill>
            </a:endParaRPr>
          </a:p>
        </p:txBody>
      </p:sp>
      <p:cxnSp>
        <p:nvCxnSpPr>
          <p:cNvPr id="1649" name="Google Shape;1649;p116"/>
          <p:cNvCxnSpPr/>
          <p:nvPr/>
        </p:nvCxnSpPr>
        <p:spPr>
          <a:xfrm>
            <a:off x="2784413" y="2131262"/>
            <a:ext cx="586500" cy="0"/>
          </a:xfrm>
          <a:prstGeom prst="straightConnector1">
            <a:avLst/>
          </a:prstGeom>
          <a:noFill/>
          <a:ln w="19050" cap="flat" cmpd="sng">
            <a:solidFill>
              <a:srgbClr val="274E13"/>
            </a:solidFill>
            <a:prstDash val="dash"/>
            <a:round/>
            <a:headEnd type="none" w="med" len="med"/>
            <a:tailEnd type="none" w="med" len="med"/>
          </a:ln>
        </p:spPr>
      </p:cxnSp>
      <p:cxnSp>
        <p:nvCxnSpPr>
          <p:cNvPr id="1650" name="Google Shape;1650;p116"/>
          <p:cNvCxnSpPr/>
          <p:nvPr/>
        </p:nvCxnSpPr>
        <p:spPr>
          <a:xfrm>
            <a:off x="3477166" y="2133683"/>
            <a:ext cx="4591800" cy="0"/>
          </a:xfrm>
          <a:prstGeom prst="straightConnector1">
            <a:avLst/>
          </a:prstGeom>
          <a:noFill/>
          <a:ln w="19050" cap="flat" cmpd="sng">
            <a:solidFill>
              <a:srgbClr val="274E13"/>
            </a:solidFill>
            <a:prstDash val="dash"/>
            <a:round/>
            <a:headEnd type="none" w="med" len="med"/>
            <a:tailEnd type="none" w="med" len="med"/>
          </a:ln>
        </p:spPr>
      </p:cxnSp>
      <p:sp>
        <p:nvSpPr>
          <p:cNvPr id="1651" name="Google Shape;1651;p116"/>
          <p:cNvSpPr txBox="1"/>
          <p:nvPr/>
        </p:nvSpPr>
        <p:spPr>
          <a:xfrm rot="-495">
            <a:off x="4678724" y="2227973"/>
            <a:ext cx="2081700" cy="29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Cheaper</a:t>
            </a:r>
            <a:endParaRPr sz="800" dirty="0">
              <a:solidFill>
                <a:srgbClr val="999999"/>
              </a:solidFill>
            </a:endParaRPr>
          </a:p>
        </p:txBody>
      </p:sp>
      <p:sp>
        <p:nvSpPr>
          <p:cNvPr id="1652" name="Google Shape;1652;p116"/>
          <p:cNvSpPr txBox="1"/>
          <p:nvPr/>
        </p:nvSpPr>
        <p:spPr>
          <a:xfrm rot="-495">
            <a:off x="4719156" y="1748796"/>
            <a:ext cx="2081700" cy="29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Expensive</a:t>
            </a:r>
            <a:endParaRPr sz="800" dirty="0">
              <a:solidFill>
                <a:srgbClr val="999999"/>
              </a:solidFill>
            </a:endParaRPr>
          </a:p>
        </p:txBody>
      </p:sp>
      <p:sp>
        <p:nvSpPr>
          <p:cNvPr id="1653" name="Google Shape;1653;p116"/>
          <p:cNvSpPr txBox="1"/>
          <p:nvPr/>
        </p:nvSpPr>
        <p:spPr>
          <a:xfrm>
            <a:off x="1715797" y="3911701"/>
            <a:ext cx="2749500" cy="29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Number of tests</a:t>
            </a:r>
            <a:endParaRPr sz="800" dirty="0">
              <a:solidFill>
                <a:srgbClr val="999999"/>
              </a:solidFill>
            </a:endParaRPr>
          </a:p>
        </p:txBody>
      </p:sp>
      <p:cxnSp>
        <p:nvCxnSpPr>
          <p:cNvPr id="1654" name="Google Shape;1654;p116"/>
          <p:cNvCxnSpPr/>
          <p:nvPr/>
        </p:nvCxnSpPr>
        <p:spPr>
          <a:xfrm rot="10800000">
            <a:off x="1370929" y="1549906"/>
            <a:ext cx="0" cy="2277300"/>
          </a:xfrm>
          <a:prstGeom prst="straightConnector1">
            <a:avLst/>
          </a:prstGeom>
          <a:noFill/>
          <a:ln w="9525" cap="flat" cmpd="sng">
            <a:solidFill>
              <a:srgbClr val="D9D9D9"/>
            </a:solidFill>
            <a:prstDash val="solid"/>
            <a:round/>
            <a:headEnd type="none" w="med" len="med"/>
            <a:tailEnd type="triangle" w="med" len="med"/>
          </a:ln>
        </p:spPr>
      </p:cxnSp>
      <p:sp>
        <p:nvSpPr>
          <p:cNvPr id="1655" name="Google Shape;1655;p116"/>
          <p:cNvSpPr txBox="1"/>
          <p:nvPr/>
        </p:nvSpPr>
        <p:spPr>
          <a:xfrm rot="-5400000">
            <a:off x="-189770" y="2369146"/>
            <a:ext cx="2261100" cy="60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dirty="0">
                <a:solidFill>
                  <a:srgbClr val="999999"/>
                </a:solidFill>
              </a:rPr>
              <a:t>Speed</a:t>
            </a:r>
            <a:endParaRPr sz="800" dirty="0">
              <a:solidFill>
                <a:srgbClr val="999999"/>
              </a:solidFill>
            </a:endParaRPr>
          </a:p>
          <a:p>
            <a:pPr marL="0" lvl="0" indent="0" algn="ctr" rtl="0">
              <a:spcBef>
                <a:spcPts val="0"/>
              </a:spcBef>
              <a:spcAft>
                <a:spcPts val="0"/>
              </a:spcAft>
              <a:buClr>
                <a:schemeClr val="dk1"/>
              </a:buClr>
              <a:buSzPts val="1100"/>
              <a:buFont typeface="Arial"/>
              <a:buNone/>
            </a:pPr>
            <a:r>
              <a:rPr lang="en" sz="800" dirty="0">
                <a:solidFill>
                  <a:srgbClr val="999999"/>
                </a:solidFill>
              </a:rPr>
              <a:t>Cost of feedback $</a:t>
            </a:r>
            <a:endParaRPr sz="800" dirty="0">
              <a:solidFill>
                <a:srgbClr val="999999"/>
              </a:solidFill>
            </a:endParaRPr>
          </a:p>
          <a:p>
            <a:pPr marL="0" lvl="0" indent="0" algn="ctr" rtl="0">
              <a:spcBef>
                <a:spcPts val="0"/>
              </a:spcBef>
              <a:spcAft>
                <a:spcPts val="0"/>
              </a:spcAft>
              <a:buNone/>
            </a:pPr>
            <a:r>
              <a:rPr lang="en" sz="800" dirty="0">
                <a:solidFill>
                  <a:srgbClr val="999999"/>
                </a:solidFill>
              </a:rPr>
              <a:t>Confidence</a:t>
            </a:r>
            <a:endParaRPr sz="800" dirty="0">
              <a:solidFill>
                <a:srgbClr val="999999"/>
              </a:solidFill>
            </a:endParaRPr>
          </a:p>
        </p:txBody>
      </p:sp>
      <p:grpSp>
        <p:nvGrpSpPr>
          <p:cNvPr id="1656" name="Google Shape;1656;p116"/>
          <p:cNvGrpSpPr/>
          <p:nvPr/>
        </p:nvGrpSpPr>
        <p:grpSpPr>
          <a:xfrm>
            <a:off x="3727375" y="3071805"/>
            <a:ext cx="3032644" cy="814332"/>
            <a:chOff x="3935500" y="3238150"/>
            <a:chExt cx="2630905" cy="706456"/>
          </a:xfrm>
        </p:grpSpPr>
        <p:cxnSp>
          <p:nvCxnSpPr>
            <p:cNvPr id="1657" name="Google Shape;1657;p116"/>
            <p:cNvCxnSpPr/>
            <p:nvPr/>
          </p:nvCxnSpPr>
          <p:spPr>
            <a:xfrm rot="10800000">
              <a:off x="3935500" y="3238150"/>
              <a:ext cx="1212900" cy="375900"/>
            </a:xfrm>
            <a:prstGeom prst="straightConnector1">
              <a:avLst/>
            </a:prstGeom>
            <a:noFill/>
            <a:ln w="19050" cap="flat" cmpd="sng">
              <a:solidFill>
                <a:srgbClr val="FF00FF"/>
              </a:solidFill>
              <a:prstDash val="solid"/>
              <a:round/>
              <a:headEnd type="none" w="med" len="med"/>
              <a:tailEnd type="triangle" w="med" len="med"/>
            </a:ln>
          </p:spPr>
        </p:cxnSp>
        <p:sp>
          <p:nvSpPr>
            <p:cNvPr id="1658" name="Google Shape;1658;p116"/>
            <p:cNvSpPr txBox="1"/>
            <p:nvPr/>
          </p:nvSpPr>
          <p:spPr>
            <a:xfrm rot="-571">
              <a:off x="4760705" y="3688556"/>
              <a:ext cx="1805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FF00FF"/>
                  </a:solidFill>
                </a:rPr>
                <a:t>Add contract tests to test </a:t>
              </a:r>
              <a:r>
                <a:rPr lang="en" sz="1000" b="1" dirty="0">
                  <a:solidFill>
                    <a:srgbClr val="FF00FF"/>
                  </a:solidFill>
                </a:rPr>
                <a:t>integration points</a:t>
              </a:r>
              <a:endParaRPr sz="1000" b="1" dirty="0">
                <a:solidFill>
                  <a:srgbClr val="FF00FF"/>
                </a:solidFill>
              </a:endParaRPr>
            </a:p>
          </p:txBody>
        </p:sp>
      </p:grpSp>
      <p:grpSp>
        <p:nvGrpSpPr>
          <p:cNvPr id="1659" name="Google Shape;1659;p116"/>
          <p:cNvGrpSpPr/>
          <p:nvPr/>
        </p:nvGrpSpPr>
        <p:grpSpPr>
          <a:xfrm>
            <a:off x="3658962" y="2631531"/>
            <a:ext cx="5446162" cy="959290"/>
            <a:chOff x="3876150" y="2856200"/>
            <a:chExt cx="4724700" cy="832211"/>
          </a:xfrm>
        </p:grpSpPr>
        <p:cxnSp>
          <p:nvCxnSpPr>
            <p:cNvPr id="1660" name="Google Shape;1660;p116"/>
            <p:cNvCxnSpPr/>
            <p:nvPr/>
          </p:nvCxnSpPr>
          <p:spPr>
            <a:xfrm rot="10800000">
              <a:off x="3876150" y="2856200"/>
              <a:ext cx="2919000" cy="504300"/>
            </a:xfrm>
            <a:prstGeom prst="straightConnector1">
              <a:avLst/>
            </a:prstGeom>
            <a:noFill/>
            <a:ln w="19050" cap="flat" cmpd="sng">
              <a:solidFill>
                <a:srgbClr val="FF00FF"/>
              </a:solidFill>
              <a:prstDash val="solid"/>
              <a:round/>
              <a:headEnd type="none" w="med" len="med"/>
              <a:tailEnd type="triangle" w="med" len="med"/>
            </a:ln>
          </p:spPr>
        </p:cxnSp>
        <p:sp>
          <p:nvSpPr>
            <p:cNvPr id="1661" name="Google Shape;1661;p116"/>
            <p:cNvSpPr txBox="1"/>
            <p:nvPr/>
          </p:nvSpPr>
          <p:spPr>
            <a:xfrm rot="-571">
              <a:off x="6795150" y="3210061"/>
              <a:ext cx="1805700" cy="478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dirty="0">
                  <a:solidFill>
                    <a:srgbClr val="FF00FF"/>
                  </a:solidFill>
                </a:rPr>
                <a:t>Increase functional and integration test coverage for </a:t>
              </a:r>
              <a:r>
                <a:rPr lang="en" sz="1000" b="1" dirty="0">
                  <a:solidFill>
                    <a:srgbClr val="FF00FF"/>
                  </a:solidFill>
                </a:rPr>
                <a:t>business logic</a:t>
              </a:r>
              <a:endParaRPr sz="1000" b="1" dirty="0">
                <a:solidFill>
                  <a:srgbClr val="FF00FF"/>
                </a:solidFill>
              </a:endParaRPr>
            </a:p>
            <a:p>
              <a:pPr marL="0" lvl="0" indent="0" algn="ctr" rtl="0">
                <a:spcBef>
                  <a:spcPts val="0"/>
                </a:spcBef>
                <a:spcAft>
                  <a:spcPts val="0"/>
                </a:spcAft>
                <a:buNone/>
              </a:pPr>
              <a:endParaRPr sz="1000">
                <a:solidFill>
                  <a:srgbClr val="FF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6"/>
                                        </p:tgtEl>
                                        <p:attrNameLst>
                                          <p:attrName>style.visibility</p:attrName>
                                        </p:attrNameLst>
                                      </p:cBhvr>
                                      <p:to>
                                        <p:strVal val="visible"/>
                                      </p:to>
                                    </p:set>
                                    <p:animEffect transition="in" filter="fade">
                                      <p:cBhvr>
                                        <p:cTn id="7" dur="1000"/>
                                        <p:tgtEl>
                                          <p:spTgt spid="16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9"/>
                                        </p:tgtEl>
                                        <p:attrNameLst>
                                          <p:attrName>style.visibility</p:attrName>
                                        </p:attrNameLst>
                                      </p:cBhvr>
                                      <p:to>
                                        <p:strVal val="visible"/>
                                      </p:to>
                                    </p:set>
                                    <p:animEffect transition="in" filter="fade">
                                      <p:cBhvr>
                                        <p:cTn id="12" dur="1000"/>
                                        <p:tgtEl>
                                          <p:spTgt spid="1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0"/>
        <p:cNvGrpSpPr/>
        <p:nvPr/>
      </p:nvGrpSpPr>
      <p:grpSpPr>
        <a:xfrm>
          <a:off x="0" y="0"/>
          <a:ext cx="0" cy="0"/>
          <a:chOff x="0" y="0"/>
          <a:chExt cx="0" cy="0"/>
        </a:xfrm>
      </p:grpSpPr>
      <p:sp>
        <p:nvSpPr>
          <p:cNvPr id="241" name="Google Shape;241;p40"/>
          <p:cNvSpPr txBox="1"/>
          <p:nvPr/>
        </p:nvSpPr>
        <p:spPr>
          <a:xfrm>
            <a:off x="219575" y="1853025"/>
            <a:ext cx="3807300" cy="2889000"/>
          </a:xfrm>
          <a:prstGeom prst="rect">
            <a:avLst/>
          </a:prstGeom>
          <a:noFill/>
          <a:ln>
            <a:noFill/>
          </a:ln>
        </p:spPr>
        <p:txBody>
          <a:bodyPr spcFirstLastPara="1" wrap="square" lIns="91425" tIns="91425" rIns="91425" bIns="91425" anchor="t" anchorCtr="0">
            <a:noAutofit/>
          </a:bodyPr>
          <a:lstStyle/>
          <a:p>
            <a:pPr marL="457200" lvl="0" indent="-292100" algn="l" rtl="0">
              <a:lnSpc>
                <a:spcPct val="20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Slow</a:t>
            </a:r>
            <a:endParaRPr sz="1000">
              <a:solidFill>
                <a:schemeClr val="lt1"/>
              </a:solidFill>
              <a:latin typeface="Open Sans"/>
              <a:ea typeface="Open Sans"/>
              <a:cs typeface="Open Sans"/>
              <a:sym typeface="Open Sans"/>
            </a:endParaRPr>
          </a:p>
          <a:p>
            <a:pPr marL="457200" lvl="0" indent="-292100" algn="l" rtl="0">
              <a:lnSpc>
                <a:spcPct val="20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Fragile</a:t>
            </a:r>
            <a:endParaRPr sz="1000">
              <a:solidFill>
                <a:schemeClr val="lt1"/>
              </a:solidFill>
              <a:latin typeface="Open Sans"/>
              <a:ea typeface="Open Sans"/>
              <a:cs typeface="Open Sans"/>
              <a:sym typeface="Open Sans"/>
            </a:endParaRPr>
          </a:p>
          <a:p>
            <a:pPr marL="457200" lvl="0" indent="-292100" algn="l" rtl="0">
              <a:lnSpc>
                <a:spcPct val="20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Hard to debug</a:t>
            </a:r>
            <a:endParaRPr sz="1000">
              <a:solidFill>
                <a:schemeClr val="lt1"/>
              </a:solidFill>
              <a:latin typeface="Open Sans"/>
              <a:ea typeface="Open Sans"/>
              <a:cs typeface="Open Sans"/>
              <a:sym typeface="Open Sans"/>
            </a:endParaRPr>
          </a:p>
          <a:p>
            <a:pPr marL="457200" lvl="0" indent="-292100" algn="l" rtl="0">
              <a:lnSpc>
                <a:spcPct val="20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Test data management + environment management</a:t>
            </a:r>
            <a:endParaRPr sz="1000">
              <a:solidFill>
                <a:schemeClr val="lt1"/>
              </a:solidFill>
              <a:latin typeface="Open Sans"/>
              <a:ea typeface="Open Sans"/>
              <a:cs typeface="Open Sans"/>
              <a:sym typeface="Open Sans"/>
            </a:endParaRPr>
          </a:p>
          <a:p>
            <a:pPr marL="457200" lvl="0" indent="-292100" algn="l" rtl="0">
              <a:lnSpc>
                <a:spcPct val="20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Coverage?</a:t>
            </a:r>
            <a:endParaRPr sz="1000">
              <a:solidFill>
                <a:schemeClr val="lt1"/>
              </a:solidFill>
              <a:latin typeface="Open Sans"/>
              <a:ea typeface="Open Sans"/>
              <a:cs typeface="Open Sans"/>
              <a:sym typeface="Open Sans"/>
            </a:endParaRPr>
          </a:p>
          <a:p>
            <a:pPr marL="457200" lvl="0" indent="-292100" algn="l" rtl="0">
              <a:lnSpc>
                <a:spcPct val="20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All-at-once painful deployments</a:t>
            </a:r>
            <a:endParaRPr sz="1000">
              <a:solidFill>
                <a:schemeClr val="lt1"/>
              </a:solidFill>
              <a:latin typeface="Open Sans"/>
              <a:ea typeface="Open Sans"/>
              <a:cs typeface="Open Sans"/>
              <a:sym typeface="Open Sans"/>
            </a:endParaRPr>
          </a:p>
          <a:p>
            <a:pPr marL="457200" lvl="0" indent="-292100" algn="l" rtl="0">
              <a:lnSpc>
                <a:spcPct val="200000"/>
              </a:lnSpc>
              <a:spcBef>
                <a:spcPts val="0"/>
              </a:spcBef>
              <a:spcAft>
                <a:spcPts val="0"/>
              </a:spcAft>
              <a:buClr>
                <a:schemeClr val="lt1"/>
              </a:buClr>
              <a:buSzPts val="1000"/>
              <a:buFont typeface="Open Sans"/>
              <a:buChar char="-"/>
            </a:pPr>
            <a:r>
              <a:rPr lang="en" sz="1000">
                <a:solidFill>
                  <a:schemeClr val="lt1"/>
                </a:solidFill>
                <a:latin typeface="Open Sans"/>
                <a:ea typeface="Open Sans"/>
                <a:cs typeface="Open Sans"/>
                <a:sym typeface="Open Sans"/>
              </a:rPr>
              <a:t>Teams wait on build queues</a:t>
            </a:r>
            <a:endParaRPr sz="100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000">
              <a:solidFill>
                <a:schemeClr val="lt1"/>
              </a:solidFill>
              <a:latin typeface="Open Sans"/>
              <a:ea typeface="Open Sans"/>
              <a:cs typeface="Open Sans"/>
              <a:sym typeface="Open Sans"/>
            </a:endParaRPr>
          </a:p>
        </p:txBody>
      </p:sp>
      <p:sp>
        <p:nvSpPr>
          <p:cNvPr id="242" name="Google Shape;242;p40"/>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HOW WE TEST MICROSERVICES NOW</a:t>
            </a:r>
            <a:endParaRPr sz="800">
              <a:solidFill>
                <a:srgbClr val="FFFFFF"/>
              </a:solidFill>
              <a:latin typeface="Open Sans Light"/>
              <a:ea typeface="Open Sans Light"/>
              <a:cs typeface="Open Sans Light"/>
              <a:sym typeface="Open Sans Light"/>
            </a:endParaRPr>
          </a:p>
        </p:txBody>
      </p:sp>
      <p:sp>
        <p:nvSpPr>
          <p:cNvPr id="244" name="Google Shape;244;p40"/>
          <p:cNvSpPr/>
          <p:nvPr/>
        </p:nvSpPr>
        <p:spPr>
          <a:xfrm>
            <a:off x="4026963" y="3560388"/>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Open Sans"/>
                <a:ea typeface="Open Sans"/>
                <a:cs typeface="Open Sans"/>
                <a:sym typeface="Open Sans"/>
              </a:rPr>
              <a:t>Microservice A</a:t>
            </a:r>
            <a:endParaRPr sz="1200">
              <a:solidFill>
                <a:srgbClr val="FFFFFF"/>
              </a:solidFill>
              <a:latin typeface="Open Sans"/>
              <a:ea typeface="Open Sans"/>
              <a:cs typeface="Open Sans"/>
              <a:sym typeface="Open Sans"/>
            </a:endParaRPr>
          </a:p>
        </p:txBody>
      </p:sp>
      <p:sp>
        <p:nvSpPr>
          <p:cNvPr id="245" name="Google Shape;245;p40"/>
          <p:cNvSpPr/>
          <p:nvPr/>
        </p:nvSpPr>
        <p:spPr>
          <a:xfrm>
            <a:off x="4026963" y="2538275"/>
            <a:ext cx="4491300" cy="493800"/>
          </a:xfrm>
          <a:prstGeom prst="rect">
            <a:avLst/>
          </a:prstGeom>
          <a:solidFill>
            <a:srgbClr val="38761D">
              <a:alpha val="47490"/>
            </a:srgbClr>
          </a:solidFill>
          <a:ln w="19050" cap="flat" cmpd="sng">
            <a:solidFill>
              <a:srgbClr val="38761D"/>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1200">
                <a:solidFill>
                  <a:srgbClr val="FFFFFF"/>
                </a:solidFill>
                <a:latin typeface="Open Sans"/>
                <a:ea typeface="Open Sans"/>
                <a:cs typeface="Open Sans"/>
                <a:sym typeface="Open Sans"/>
              </a:rPr>
              <a:t>API Gateway</a:t>
            </a:r>
            <a:endParaRPr sz="1200">
              <a:solidFill>
                <a:srgbClr val="FFFFFF"/>
              </a:solidFill>
              <a:latin typeface="Open Sans"/>
              <a:ea typeface="Open Sans"/>
              <a:cs typeface="Open Sans"/>
              <a:sym typeface="Open Sans"/>
            </a:endParaRPr>
          </a:p>
        </p:txBody>
      </p:sp>
      <p:sp>
        <p:nvSpPr>
          <p:cNvPr id="246" name="Google Shape;246;p40"/>
          <p:cNvSpPr/>
          <p:nvPr/>
        </p:nvSpPr>
        <p:spPr>
          <a:xfrm>
            <a:off x="7145413" y="3552875"/>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Open Sans"/>
                <a:ea typeface="Open Sans"/>
                <a:cs typeface="Open Sans"/>
                <a:sym typeface="Open Sans"/>
              </a:rPr>
              <a:t>Microservice B</a:t>
            </a:r>
            <a:endParaRPr sz="1200">
              <a:solidFill>
                <a:srgbClr val="FFFFFF"/>
              </a:solidFill>
              <a:latin typeface="Open Sans"/>
              <a:ea typeface="Open Sans"/>
              <a:cs typeface="Open Sans"/>
              <a:sym typeface="Open Sans"/>
            </a:endParaRPr>
          </a:p>
        </p:txBody>
      </p:sp>
      <p:pic>
        <p:nvPicPr>
          <p:cNvPr id="247" name="Google Shape;247;p40"/>
          <p:cNvPicPr preferRelativeResize="0"/>
          <p:nvPr/>
        </p:nvPicPr>
        <p:blipFill>
          <a:blip r:embed="rId3">
            <a:alphaModFix/>
          </a:blip>
          <a:stretch>
            <a:fillRect/>
          </a:stretch>
        </p:blipFill>
        <p:spPr>
          <a:xfrm>
            <a:off x="4657975" y="1465438"/>
            <a:ext cx="691849" cy="552025"/>
          </a:xfrm>
          <a:prstGeom prst="rect">
            <a:avLst/>
          </a:prstGeom>
          <a:noFill/>
          <a:ln>
            <a:noFill/>
          </a:ln>
        </p:spPr>
      </p:pic>
      <p:cxnSp>
        <p:nvCxnSpPr>
          <p:cNvPr id="248" name="Google Shape;248;p40"/>
          <p:cNvCxnSpPr>
            <a:stCxn id="247" idx="2"/>
          </p:cNvCxnSpPr>
          <p:nvPr/>
        </p:nvCxnSpPr>
        <p:spPr>
          <a:xfrm>
            <a:off x="5003900" y="2017463"/>
            <a:ext cx="0" cy="520800"/>
          </a:xfrm>
          <a:prstGeom prst="straightConnector1">
            <a:avLst/>
          </a:prstGeom>
          <a:noFill/>
          <a:ln w="19050" cap="flat" cmpd="sng">
            <a:solidFill>
              <a:srgbClr val="666666"/>
            </a:solidFill>
            <a:prstDash val="solid"/>
            <a:round/>
            <a:headEnd type="triangle" w="med" len="med"/>
            <a:tailEnd type="triangle" w="med" len="med"/>
          </a:ln>
        </p:spPr>
      </p:cxnSp>
      <p:sp>
        <p:nvSpPr>
          <p:cNvPr id="249" name="Google Shape;249;p40"/>
          <p:cNvSpPr txBox="1"/>
          <p:nvPr/>
        </p:nvSpPr>
        <p:spPr>
          <a:xfrm>
            <a:off x="5059988" y="2194022"/>
            <a:ext cx="719400" cy="16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grpSp>
        <p:nvGrpSpPr>
          <p:cNvPr id="250" name="Google Shape;250;p40"/>
          <p:cNvGrpSpPr/>
          <p:nvPr/>
        </p:nvGrpSpPr>
        <p:grpSpPr>
          <a:xfrm>
            <a:off x="4657984" y="3039590"/>
            <a:ext cx="719400" cy="520800"/>
            <a:chOff x="1683488" y="2523613"/>
            <a:chExt cx="719400" cy="520800"/>
          </a:xfrm>
        </p:grpSpPr>
        <p:cxnSp>
          <p:nvCxnSpPr>
            <p:cNvPr id="251" name="Google Shape;251;p40"/>
            <p:cNvCxnSpPr/>
            <p:nvPr/>
          </p:nvCxnSpPr>
          <p:spPr>
            <a:xfrm>
              <a:off x="1716825" y="2523613"/>
              <a:ext cx="0" cy="520800"/>
            </a:xfrm>
            <a:prstGeom prst="straightConnector1">
              <a:avLst/>
            </a:prstGeom>
            <a:noFill/>
            <a:ln w="19050" cap="flat" cmpd="sng">
              <a:solidFill>
                <a:srgbClr val="666666"/>
              </a:solidFill>
              <a:prstDash val="solid"/>
              <a:round/>
              <a:headEnd type="triangle" w="med" len="med"/>
              <a:tailEnd type="triangle" w="med" len="med"/>
            </a:ln>
          </p:spPr>
        </p:cxnSp>
        <p:sp>
          <p:nvSpPr>
            <p:cNvPr id="252" name="Google Shape;252;p40"/>
            <p:cNvSpPr txBox="1"/>
            <p:nvPr/>
          </p:nvSpPr>
          <p:spPr>
            <a:xfrm>
              <a:off x="1683488" y="2703947"/>
              <a:ext cx="719400" cy="16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grpSp>
      <p:grpSp>
        <p:nvGrpSpPr>
          <p:cNvPr id="253" name="Google Shape;253;p40"/>
          <p:cNvGrpSpPr/>
          <p:nvPr/>
        </p:nvGrpSpPr>
        <p:grpSpPr>
          <a:xfrm>
            <a:off x="7770613" y="3030154"/>
            <a:ext cx="719400" cy="520800"/>
            <a:chOff x="1683488" y="2523613"/>
            <a:chExt cx="719400" cy="520800"/>
          </a:xfrm>
        </p:grpSpPr>
        <p:cxnSp>
          <p:nvCxnSpPr>
            <p:cNvPr id="254" name="Google Shape;254;p40"/>
            <p:cNvCxnSpPr/>
            <p:nvPr/>
          </p:nvCxnSpPr>
          <p:spPr>
            <a:xfrm>
              <a:off x="1716825" y="2523613"/>
              <a:ext cx="0" cy="520800"/>
            </a:xfrm>
            <a:prstGeom prst="straightConnector1">
              <a:avLst/>
            </a:prstGeom>
            <a:noFill/>
            <a:ln w="19050" cap="flat" cmpd="sng">
              <a:solidFill>
                <a:srgbClr val="666666"/>
              </a:solidFill>
              <a:prstDash val="solid"/>
              <a:round/>
              <a:headEnd type="triangle" w="med" len="med"/>
              <a:tailEnd type="triangle" w="med" len="med"/>
            </a:ln>
          </p:spPr>
        </p:cxnSp>
        <p:sp>
          <p:nvSpPr>
            <p:cNvPr id="255" name="Google Shape;255;p40"/>
            <p:cNvSpPr txBox="1"/>
            <p:nvPr/>
          </p:nvSpPr>
          <p:spPr>
            <a:xfrm>
              <a:off x="1683488" y="2703947"/>
              <a:ext cx="719400" cy="16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grpSp>
      <p:grpSp>
        <p:nvGrpSpPr>
          <p:cNvPr id="256" name="Google Shape;256;p40"/>
          <p:cNvGrpSpPr/>
          <p:nvPr/>
        </p:nvGrpSpPr>
        <p:grpSpPr>
          <a:xfrm>
            <a:off x="5385663" y="3809050"/>
            <a:ext cx="1773900" cy="196009"/>
            <a:chOff x="984842" y="2166973"/>
            <a:chExt cx="1773900" cy="196009"/>
          </a:xfrm>
        </p:grpSpPr>
        <p:cxnSp>
          <p:nvCxnSpPr>
            <p:cNvPr id="257" name="Google Shape;257;p40"/>
            <p:cNvCxnSpPr/>
            <p:nvPr/>
          </p:nvCxnSpPr>
          <p:spPr>
            <a:xfrm>
              <a:off x="984842" y="2166973"/>
              <a:ext cx="1773900" cy="0"/>
            </a:xfrm>
            <a:prstGeom prst="straightConnector1">
              <a:avLst/>
            </a:prstGeom>
            <a:noFill/>
            <a:ln w="19050" cap="flat" cmpd="sng">
              <a:solidFill>
                <a:srgbClr val="666666"/>
              </a:solidFill>
              <a:prstDash val="solid"/>
              <a:round/>
              <a:headEnd type="triangle" w="med" len="med"/>
              <a:tailEnd type="triangle" w="med" len="med"/>
            </a:ln>
          </p:spPr>
        </p:cxnSp>
        <p:sp>
          <p:nvSpPr>
            <p:cNvPr id="258" name="Google Shape;258;p40"/>
            <p:cNvSpPr txBox="1"/>
            <p:nvPr/>
          </p:nvSpPr>
          <p:spPr>
            <a:xfrm>
              <a:off x="1512138" y="2195282"/>
              <a:ext cx="719400" cy="16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grpSp>
      <p:sp>
        <p:nvSpPr>
          <p:cNvPr id="259" name="Google Shape;259;p40"/>
          <p:cNvSpPr/>
          <p:nvPr/>
        </p:nvSpPr>
        <p:spPr>
          <a:xfrm>
            <a:off x="7145413" y="4365963"/>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Open Sans"/>
                <a:ea typeface="Open Sans"/>
                <a:cs typeface="Open Sans"/>
                <a:sym typeface="Open Sans"/>
              </a:rPr>
              <a:t>Microservice C</a:t>
            </a:r>
            <a:endParaRPr sz="1200">
              <a:solidFill>
                <a:srgbClr val="FFFFFF"/>
              </a:solidFill>
              <a:latin typeface="Open Sans"/>
              <a:ea typeface="Open Sans"/>
              <a:cs typeface="Open Sans"/>
              <a:sym typeface="Open Sans"/>
            </a:endParaRPr>
          </a:p>
        </p:txBody>
      </p:sp>
      <p:sp>
        <p:nvSpPr>
          <p:cNvPr id="260" name="Google Shape;260;p40"/>
          <p:cNvSpPr txBox="1"/>
          <p:nvPr/>
        </p:nvSpPr>
        <p:spPr>
          <a:xfrm>
            <a:off x="4753759" y="4356599"/>
            <a:ext cx="719400" cy="16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JSON/XML</a:t>
            </a:r>
            <a:endParaRPr sz="600">
              <a:solidFill>
                <a:srgbClr val="999999"/>
              </a:solidFill>
              <a:latin typeface="Open Sans"/>
              <a:ea typeface="Open Sans"/>
              <a:cs typeface="Open Sans"/>
              <a:sym typeface="Open Sans"/>
            </a:endParaRPr>
          </a:p>
        </p:txBody>
      </p:sp>
      <p:cxnSp>
        <p:nvCxnSpPr>
          <p:cNvPr id="261" name="Google Shape;261;p40"/>
          <p:cNvCxnSpPr>
            <a:stCxn id="244" idx="2"/>
            <a:endCxn id="262" idx="1"/>
          </p:cNvCxnSpPr>
          <p:nvPr/>
        </p:nvCxnSpPr>
        <p:spPr>
          <a:xfrm rot="-5400000" flipH="1">
            <a:off x="5080713" y="3672738"/>
            <a:ext cx="557700" cy="1320600"/>
          </a:xfrm>
          <a:prstGeom prst="bentConnector2">
            <a:avLst/>
          </a:prstGeom>
          <a:noFill/>
          <a:ln w="19050" cap="flat" cmpd="sng">
            <a:solidFill>
              <a:srgbClr val="666666"/>
            </a:solidFill>
            <a:prstDash val="dot"/>
            <a:round/>
            <a:headEnd type="none" w="med" len="med"/>
            <a:tailEnd type="triangle" w="med" len="med"/>
          </a:ln>
        </p:spPr>
      </p:cxnSp>
      <p:cxnSp>
        <p:nvCxnSpPr>
          <p:cNvPr id="263" name="Google Shape;263;p40"/>
          <p:cNvCxnSpPr>
            <a:stCxn id="262" idx="3"/>
            <a:endCxn id="259" idx="1"/>
          </p:cNvCxnSpPr>
          <p:nvPr/>
        </p:nvCxnSpPr>
        <p:spPr>
          <a:xfrm>
            <a:off x="6528550" y="4611818"/>
            <a:ext cx="616800" cy="900"/>
          </a:xfrm>
          <a:prstGeom prst="bentConnector3">
            <a:avLst>
              <a:gd name="adj1" fmla="val 50005"/>
            </a:avLst>
          </a:prstGeom>
          <a:noFill/>
          <a:ln w="19050" cap="flat" cmpd="sng">
            <a:solidFill>
              <a:schemeClr val="dk2"/>
            </a:solidFill>
            <a:prstDash val="solid"/>
            <a:round/>
            <a:headEnd type="none" w="med" len="med"/>
            <a:tailEnd type="triangle" w="med" len="med"/>
          </a:ln>
        </p:spPr>
      </p:cxnSp>
      <p:pic>
        <p:nvPicPr>
          <p:cNvPr id="264" name="Google Shape;264;p40"/>
          <p:cNvPicPr preferRelativeResize="0"/>
          <p:nvPr/>
        </p:nvPicPr>
        <p:blipFill>
          <a:blip r:embed="rId4">
            <a:alphaModFix/>
          </a:blip>
          <a:stretch>
            <a:fillRect/>
          </a:stretch>
        </p:blipFill>
        <p:spPr>
          <a:xfrm>
            <a:off x="4057564" y="3338323"/>
            <a:ext cx="158172" cy="167700"/>
          </a:xfrm>
          <a:prstGeom prst="rect">
            <a:avLst/>
          </a:prstGeom>
          <a:noFill/>
          <a:ln>
            <a:noFill/>
          </a:ln>
        </p:spPr>
      </p:pic>
      <p:pic>
        <p:nvPicPr>
          <p:cNvPr id="265" name="Google Shape;265;p40"/>
          <p:cNvPicPr preferRelativeResize="0"/>
          <p:nvPr/>
        </p:nvPicPr>
        <p:blipFill rotWithShape="1">
          <a:blip r:embed="rId5">
            <a:alphaModFix/>
          </a:blip>
          <a:srcRect l="30723" t="16583" r="32102" b="18536"/>
          <a:stretch/>
        </p:blipFill>
        <p:spPr>
          <a:xfrm>
            <a:off x="4745575" y="1316675"/>
            <a:ext cx="115725" cy="113601"/>
          </a:xfrm>
          <a:prstGeom prst="rect">
            <a:avLst/>
          </a:prstGeom>
          <a:noFill/>
          <a:ln>
            <a:noFill/>
          </a:ln>
        </p:spPr>
      </p:pic>
      <p:pic>
        <p:nvPicPr>
          <p:cNvPr id="266" name="Google Shape;266;p40"/>
          <p:cNvPicPr preferRelativeResize="0"/>
          <p:nvPr/>
        </p:nvPicPr>
        <p:blipFill>
          <a:blip r:embed="rId6">
            <a:alphaModFix/>
          </a:blip>
          <a:stretch>
            <a:fillRect/>
          </a:stretch>
        </p:blipFill>
        <p:spPr>
          <a:xfrm>
            <a:off x="7238949" y="3316338"/>
            <a:ext cx="115725" cy="211675"/>
          </a:xfrm>
          <a:prstGeom prst="rect">
            <a:avLst/>
          </a:prstGeom>
          <a:noFill/>
          <a:ln>
            <a:noFill/>
          </a:ln>
        </p:spPr>
      </p:pic>
      <p:pic>
        <p:nvPicPr>
          <p:cNvPr id="267" name="Google Shape;267;p40"/>
          <p:cNvPicPr preferRelativeResize="0"/>
          <p:nvPr/>
        </p:nvPicPr>
        <p:blipFill>
          <a:blip r:embed="rId7">
            <a:alphaModFix/>
          </a:blip>
          <a:stretch>
            <a:fillRect/>
          </a:stretch>
        </p:blipFill>
        <p:spPr>
          <a:xfrm>
            <a:off x="7228213" y="4194250"/>
            <a:ext cx="137201" cy="137201"/>
          </a:xfrm>
          <a:prstGeom prst="rect">
            <a:avLst/>
          </a:prstGeom>
          <a:noFill/>
          <a:ln>
            <a:noFill/>
          </a:ln>
        </p:spPr>
      </p:pic>
      <p:grpSp>
        <p:nvGrpSpPr>
          <p:cNvPr id="268" name="Google Shape;268;p40"/>
          <p:cNvGrpSpPr/>
          <p:nvPr/>
        </p:nvGrpSpPr>
        <p:grpSpPr>
          <a:xfrm>
            <a:off x="6000250" y="4511318"/>
            <a:ext cx="547800" cy="201000"/>
            <a:chOff x="6076450" y="4513450"/>
            <a:chExt cx="547800" cy="201000"/>
          </a:xfrm>
        </p:grpSpPr>
        <p:sp>
          <p:nvSpPr>
            <p:cNvPr id="269" name="Google Shape;269;p40"/>
            <p:cNvSpPr/>
            <p:nvPr/>
          </p:nvSpPr>
          <p:spPr>
            <a:xfrm rot="-5400000">
              <a:off x="6268750" y="4332488"/>
              <a:ext cx="163200" cy="547800"/>
            </a:xfrm>
            <a:prstGeom prst="can">
              <a:avLst>
                <a:gd name="adj" fmla="val 25000"/>
              </a:avLst>
            </a:prstGeom>
            <a:solidFill>
              <a:srgbClr val="1155CC">
                <a:alpha val="50840"/>
              </a:srgbClr>
            </a:solidFill>
            <a:ln w="9525" cap="flat" cmpd="sng">
              <a:solidFill>
                <a:srgbClr val="00B6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6095950" y="4513450"/>
              <a:ext cx="508800" cy="20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
                  <a:solidFill>
                    <a:srgbClr val="FFFFFF"/>
                  </a:solidFill>
                  <a:latin typeface="Open Sans"/>
                  <a:ea typeface="Open Sans"/>
                  <a:cs typeface="Open Sans"/>
                  <a:sym typeface="Open Sans"/>
                </a:rPr>
                <a:t>MQ</a:t>
              </a:r>
              <a:endParaRPr sz="600">
                <a:solidFill>
                  <a:srgbClr val="FFFFFF"/>
                </a:solidFill>
                <a:latin typeface="Open Sans"/>
                <a:ea typeface="Open Sans"/>
                <a:cs typeface="Open Sans"/>
                <a:sym typeface="Open Sans"/>
              </a:endParaRPr>
            </a:p>
          </p:txBody>
        </p:sp>
      </p:grpSp>
      <p:cxnSp>
        <p:nvCxnSpPr>
          <p:cNvPr id="270" name="Google Shape;270;p40"/>
          <p:cNvCxnSpPr>
            <a:stCxn id="271" idx="2"/>
          </p:cNvCxnSpPr>
          <p:nvPr/>
        </p:nvCxnSpPr>
        <p:spPr>
          <a:xfrm>
            <a:off x="7424700" y="2013350"/>
            <a:ext cx="0" cy="520800"/>
          </a:xfrm>
          <a:prstGeom prst="straightConnector1">
            <a:avLst/>
          </a:prstGeom>
          <a:noFill/>
          <a:ln w="19050" cap="flat" cmpd="sng">
            <a:solidFill>
              <a:srgbClr val="666666"/>
            </a:solidFill>
            <a:prstDash val="solid"/>
            <a:round/>
            <a:headEnd type="triangle" w="med" len="med"/>
            <a:tailEnd type="triangle" w="med" len="med"/>
          </a:ln>
        </p:spPr>
      </p:cxnSp>
      <p:sp>
        <p:nvSpPr>
          <p:cNvPr id="272" name="Google Shape;272;p40"/>
          <p:cNvSpPr txBox="1"/>
          <p:nvPr/>
        </p:nvSpPr>
        <p:spPr>
          <a:xfrm>
            <a:off x="6586275" y="2189900"/>
            <a:ext cx="793800" cy="16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pic>
        <p:nvPicPr>
          <p:cNvPr id="273" name="Google Shape;273;p40"/>
          <p:cNvPicPr preferRelativeResize="0"/>
          <p:nvPr/>
        </p:nvPicPr>
        <p:blipFill>
          <a:blip r:embed="rId8">
            <a:alphaModFix/>
          </a:blip>
          <a:stretch>
            <a:fillRect/>
          </a:stretch>
        </p:blipFill>
        <p:spPr>
          <a:xfrm>
            <a:off x="7084025" y="1198476"/>
            <a:ext cx="421990" cy="316501"/>
          </a:xfrm>
          <a:prstGeom prst="rect">
            <a:avLst/>
          </a:prstGeom>
          <a:noFill/>
          <a:ln>
            <a:noFill/>
          </a:ln>
        </p:spPr>
      </p:pic>
      <p:pic>
        <p:nvPicPr>
          <p:cNvPr id="274" name="Google Shape;274;p40"/>
          <p:cNvPicPr preferRelativeResize="0"/>
          <p:nvPr/>
        </p:nvPicPr>
        <p:blipFill>
          <a:blip r:embed="rId9">
            <a:alphaModFix/>
          </a:blip>
          <a:stretch>
            <a:fillRect/>
          </a:stretch>
        </p:blipFill>
        <p:spPr>
          <a:xfrm>
            <a:off x="7396763" y="1148809"/>
            <a:ext cx="368600" cy="368600"/>
          </a:xfrm>
          <a:prstGeom prst="rect">
            <a:avLst/>
          </a:prstGeom>
          <a:noFill/>
          <a:ln>
            <a:noFill/>
          </a:ln>
        </p:spPr>
      </p:pic>
      <p:pic>
        <p:nvPicPr>
          <p:cNvPr id="275" name="Google Shape;275;p40"/>
          <p:cNvPicPr preferRelativeResize="0"/>
          <p:nvPr/>
        </p:nvPicPr>
        <p:blipFill>
          <a:blip r:embed="rId10">
            <a:alphaModFix/>
          </a:blip>
          <a:stretch>
            <a:fillRect/>
          </a:stretch>
        </p:blipFill>
        <p:spPr>
          <a:xfrm>
            <a:off x="7274000" y="1496675"/>
            <a:ext cx="301410" cy="520801"/>
          </a:xfrm>
          <a:prstGeom prst="rect">
            <a:avLst/>
          </a:prstGeom>
          <a:noFill/>
          <a:ln>
            <a:noFill/>
          </a:ln>
        </p:spPr>
      </p:pic>
      <p:sp>
        <p:nvSpPr>
          <p:cNvPr id="276" name="Google Shape;276;p40"/>
          <p:cNvSpPr/>
          <p:nvPr/>
        </p:nvSpPr>
        <p:spPr>
          <a:xfrm>
            <a:off x="4983550" y="843000"/>
            <a:ext cx="30300" cy="648000"/>
          </a:xfrm>
          <a:prstGeom prst="rect">
            <a:avLst/>
          </a:prstGeom>
          <a:solidFill>
            <a:srgbClr val="FF00F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7" name="Google Shape;277;p40"/>
          <p:cNvPicPr preferRelativeResize="0"/>
          <p:nvPr/>
        </p:nvPicPr>
        <p:blipFill>
          <a:blip r:embed="rId11">
            <a:alphaModFix/>
          </a:blip>
          <a:stretch>
            <a:fillRect/>
          </a:stretch>
        </p:blipFill>
        <p:spPr>
          <a:xfrm>
            <a:off x="5169200" y="490800"/>
            <a:ext cx="255900" cy="255900"/>
          </a:xfrm>
          <a:prstGeom prst="rect">
            <a:avLst/>
          </a:prstGeom>
          <a:noFill/>
          <a:ln>
            <a:noFill/>
          </a:ln>
        </p:spPr>
      </p:pic>
      <p:sp>
        <p:nvSpPr>
          <p:cNvPr id="278" name="Google Shape;278;p40"/>
          <p:cNvSpPr/>
          <p:nvPr/>
        </p:nvSpPr>
        <p:spPr>
          <a:xfrm>
            <a:off x="4822925" y="1971275"/>
            <a:ext cx="30300" cy="567000"/>
          </a:xfrm>
          <a:prstGeom prst="rect">
            <a:avLst/>
          </a:prstGeom>
          <a:solidFill>
            <a:srgbClr val="FF00F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4822925" y="2537050"/>
            <a:ext cx="30300" cy="1437300"/>
          </a:xfrm>
          <a:prstGeom prst="rect">
            <a:avLst/>
          </a:prstGeom>
          <a:solidFill>
            <a:srgbClr val="FF00F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rot="1198986">
            <a:off x="4907426" y="1475002"/>
            <a:ext cx="28091" cy="513545"/>
          </a:xfrm>
          <a:prstGeom prst="rect">
            <a:avLst/>
          </a:prstGeom>
          <a:solidFill>
            <a:srgbClr val="FF00F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rot="5400000" flipH="1">
            <a:off x="6772400" y="2085575"/>
            <a:ext cx="28200" cy="3174300"/>
          </a:xfrm>
          <a:prstGeom prst="rect">
            <a:avLst/>
          </a:prstGeom>
          <a:solidFill>
            <a:srgbClr val="FF00F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rot="5400000">
            <a:off x="6189050" y="2608000"/>
            <a:ext cx="30300" cy="2703000"/>
          </a:xfrm>
          <a:prstGeom prst="rect">
            <a:avLst/>
          </a:prstGeom>
          <a:solidFill>
            <a:srgbClr val="FF00F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5169200" y="843600"/>
            <a:ext cx="30300" cy="2843100"/>
          </a:xfrm>
          <a:prstGeom prst="rect">
            <a:avLst/>
          </a:prstGeom>
          <a:solidFill>
            <a:srgbClr val="FF00F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7525400" y="3974650"/>
            <a:ext cx="30300" cy="507900"/>
          </a:xfrm>
          <a:prstGeom prst="rect">
            <a:avLst/>
          </a:prstGeom>
          <a:solidFill>
            <a:srgbClr val="FF00F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rot="5400000" flipH="1">
            <a:off x="7950525" y="4059400"/>
            <a:ext cx="28200" cy="818100"/>
          </a:xfrm>
          <a:prstGeom prst="rect">
            <a:avLst/>
          </a:prstGeom>
          <a:solidFill>
            <a:srgbClr val="FF00F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8373650" y="3658625"/>
            <a:ext cx="30300" cy="823800"/>
          </a:xfrm>
          <a:prstGeom prst="rect">
            <a:avLst/>
          </a:prstGeom>
          <a:solidFill>
            <a:srgbClr val="FF00FF">
              <a:alpha val="45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40"/>
          <p:cNvGrpSpPr/>
          <p:nvPr/>
        </p:nvGrpSpPr>
        <p:grpSpPr>
          <a:xfrm>
            <a:off x="7817713" y="4046675"/>
            <a:ext cx="771576" cy="319200"/>
            <a:chOff x="1763913" y="2724034"/>
            <a:chExt cx="771576" cy="319200"/>
          </a:xfrm>
        </p:grpSpPr>
        <p:cxnSp>
          <p:nvCxnSpPr>
            <p:cNvPr id="288" name="Google Shape;288;p40"/>
            <p:cNvCxnSpPr>
              <a:stCxn id="246" idx="2"/>
              <a:endCxn id="259" idx="0"/>
            </p:cNvCxnSpPr>
            <p:nvPr/>
          </p:nvCxnSpPr>
          <p:spPr>
            <a:xfrm>
              <a:off x="1763913" y="2724034"/>
              <a:ext cx="0" cy="319200"/>
            </a:xfrm>
            <a:prstGeom prst="straightConnector1">
              <a:avLst/>
            </a:prstGeom>
            <a:noFill/>
            <a:ln w="19050" cap="flat" cmpd="sng">
              <a:solidFill>
                <a:srgbClr val="666666"/>
              </a:solidFill>
              <a:prstDash val="solid"/>
              <a:round/>
              <a:headEnd type="triangle" w="med" len="med"/>
              <a:tailEnd type="triangle" w="med" len="med"/>
            </a:ln>
          </p:spPr>
        </p:cxnSp>
        <p:sp>
          <p:nvSpPr>
            <p:cNvPr id="289" name="Google Shape;289;p40"/>
            <p:cNvSpPr txBox="1"/>
            <p:nvPr/>
          </p:nvSpPr>
          <p:spPr>
            <a:xfrm>
              <a:off x="1816088" y="2800360"/>
              <a:ext cx="719400" cy="16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grpSp>
      <p:sp>
        <p:nvSpPr>
          <p:cNvPr id="290" name="Google Shape;290;p40"/>
          <p:cNvSpPr/>
          <p:nvPr/>
        </p:nvSpPr>
        <p:spPr>
          <a:xfrm>
            <a:off x="4972694" y="843600"/>
            <a:ext cx="64200" cy="231300"/>
          </a:xfrm>
          <a:prstGeom prst="downArrow">
            <a:avLst>
              <a:gd name="adj1" fmla="val 50000"/>
              <a:gd name="adj2" fmla="val 50000"/>
            </a:avLst>
          </a:prstGeom>
          <a:solidFill>
            <a:srgbClr val="FF00FF">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txBox="1"/>
          <p:nvPr/>
        </p:nvSpPr>
        <p:spPr>
          <a:xfrm>
            <a:off x="576750" y="627800"/>
            <a:ext cx="4268400" cy="44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solidFill>
                  <a:srgbClr val="FFFFFF"/>
                </a:solidFill>
                <a:latin typeface="Open Sans"/>
                <a:ea typeface="Open Sans"/>
                <a:cs typeface="Open Sans"/>
                <a:sym typeface="Open Sans"/>
              </a:rPr>
              <a:t>The old way...</a:t>
            </a:r>
            <a:endParaRPr sz="2400">
              <a:solidFill>
                <a:srgbClr val="FFFFFF"/>
              </a:solidFill>
              <a:latin typeface="Open Sans Light"/>
              <a:ea typeface="Open Sans Light"/>
              <a:cs typeface="Open Sans Light"/>
              <a:sym typeface="Open Sans Light"/>
            </a:endParaRPr>
          </a:p>
        </p:txBody>
      </p:sp>
      <p:sp>
        <p:nvSpPr>
          <p:cNvPr id="292" name="Google Shape;292;p40"/>
          <p:cNvSpPr txBox="1"/>
          <p:nvPr/>
        </p:nvSpPr>
        <p:spPr>
          <a:xfrm>
            <a:off x="576750" y="1085000"/>
            <a:ext cx="4268400" cy="44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2000" dirty="0">
                <a:solidFill>
                  <a:srgbClr val="ED7D31"/>
                </a:solidFill>
                <a:latin typeface="Open Sans Light"/>
                <a:ea typeface="Open Sans Light"/>
                <a:cs typeface="Open Sans Light"/>
                <a:sym typeface="Open Sans Light"/>
              </a:rPr>
              <a:t>Why this is hard</a:t>
            </a:r>
            <a:endParaRPr lang="en-US" sz="2400" dirty="0">
              <a:solidFill>
                <a:srgbClr val="ED7D31"/>
              </a:solidFill>
              <a:latin typeface="Open Sans Light"/>
              <a:ea typeface="Open Sans Light"/>
              <a:cs typeface="Open Sans Light"/>
            </a:endParaRPr>
          </a:p>
        </p:txBody>
      </p:sp>
      <p:sp>
        <p:nvSpPr>
          <p:cNvPr id="293" name="Google Shape;293;p40"/>
          <p:cNvSpPr/>
          <p:nvPr/>
        </p:nvSpPr>
        <p:spPr>
          <a:xfrm rot="10800000">
            <a:off x="5152244" y="829313"/>
            <a:ext cx="64200" cy="231300"/>
          </a:xfrm>
          <a:prstGeom prst="downArrow">
            <a:avLst>
              <a:gd name="adj1" fmla="val 50000"/>
              <a:gd name="adj2" fmla="val 50000"/>
            </a:avLst>
          </a:prstGeom>
          <a:solidFill>
            <a:srgbClr val="FF00FF">
              <a:alpha val="74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40"/>
          <p:cNvGrpSpPr/>
          <p:nvPr/>
        </p:nvGrpSpPr>
        <p:grpSpPr>
          <a:xfrm>
            <a:off x="771525" y="4051794"/>
            <a:ext cx="1993050" cy="311658"/>
            <a:chOff x="1447800" y="4312619"/>
            <a:chExt cx="1993050" cy="311658"/>
          </a:xfrm>
        </p:grpSpPr>
        <p:grpSp>
          <p:nvGrpSpPr>
            <p:cNvPr id="295" name="Google Shape;295;p40"/>
            <p:cNvGrpSpPr/>
            <p:nvPr/>
          </p:nvGrpSpPr>
          <p:grpSpPr>
            <a:xfrm>
              <a:off x="1447800" y="4312619"/>
              <a:ext cx="1993050" cy="311658"/>
              <a:chOff x="1457325" y="3419169"/>
              <a:chExt cx="1993050" cy="311658"/>
            </a:xfrm>
          </p:grpSpPr>
          <p:grpSp>
            <p:nvGrpSpPr>
              <p:cNvPr id="296" name="Google Shape;296;p40"/>
              <p:cNvGrpSpPr/>
              <p:nvPr/>
            </p:nvGrpSpPr>
            <p:grpSpPr>
              <a:xfrm>
                <a:off x="1457325" y="3424250"/>
                <a:ext cx="1529850" cy="301500"/>
                <a:chOff x="1076325" y="3481400"/>
                <a:chExt cx="1529850" cy="301500"/>
              </a:xfrm>
            </p:grpSpPr>
            <p:sp>
              <p:nvSpPr>
                <p:cNvPr id="297" name="Google Shape;297;p40"/>
                <p:cNvSpPr/>
                <p:nvPr/>
              </p:nvSpPr>
              <p:spPr>
                <a:xfrm>
                  <a:off x="1076325" y="3481400"/>
                  <a:ext cx="447600" cy="301500"/>
                </a:xfrm>
                <a:prstGeom prst="rect">
                  <a:avLst/>
                </a:prstGeom>
                <a:solidFill>
                  <a:srgbClr val="9900FF">
                    <a:alpha val="893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baseline="-25000"/>
                </a:p>
              </p:txBody>
            </p:sp>
            <p:sp>
              <p:nvSpPr>
                <p:cNvPr id="298" name="Google Shape;298;p40"/>
                <p:cNvSpPr/>
                <p:nvPr/>
              </p:nvSpPr>
              <p:spPr>
                <a:xfrm>
                  <a:off x="1604025" y="3481400"/>
                  <a:ext cx="301500" cy="301500"/>
                </a:xfrm>
                <a:prstGeom prst="rect">
                  <a:avLst/>
                </a:prstGeom>
                <a:solidFill>
                  <a:srgbClr val="9900FF">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 baseline="-25000"/>
                </a:p>
              </p:txBody>
            </p:sp>
            <p:sp>
              <p:nvSpPr>
                <p:cNvPr id="299" name="Google Shape;299;p40"/>
                <p:cNvSpPr/>
                <p:nvPr/>
              </p:nvSpPr>
              <p:spPr>
                <a:xfrm>
                  <a:off x="1985625" y="3481400"/>
                  <a:ext cx="199200" cy="301500"/>
                </a:xfrm>
                <a:prstGeom prst="rect">
                  <a:avLst/>
                </a:prstGeom>
                <a:solidFill>
                  <a:srgbClr val="9900FF">
                    <a:alpha val="631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2238000" y="3481400"/>
                  <a:ext cx="199200" cy="301500"/>
                </a:xfrm>
                <a:prstGeom prst="rect">
                  <a:avLst/>
                </a:prstGeom>
                <a:solidFill>
                  <a:srgbClr val="9900F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2490375" y="3481400"/>
                  <a:ext cx="115800" cy="301500"/>
                </a:xfrm>
                <a:prstGeom prst="rect">
                  <a:avLst/>
                </a:prstGeom>
                <a:solidFill>
                  <a:srgbClr val="9900FF">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2" name="Google Shape;302;p40"/>
              <p:cNvPicPr preferRelativeResize="0"/>
              <p:nvPr/>
            </p:nvPicPr>
            <p:blipFill>
              <a:blip r:embed="rId12">
                <a:alphaModFix/>
              </a:blip>
              <a:stretch>
                <a:fillRect/>
              </a:stretch>
            </p:blipFill>
            <p:spPr>
              <a:xfrm>
                <a:off x="3028375" y="3419169"/>
                <a:ext cx="422000" cy="311658"/>
              </a:xfrm>
              <a:prstGeom prst="rect">
                <a:avLst/>
              </a:prstGeom>
              <a:noFill/>
              <a:ln>
                <a:noFill/>
              </a:ln>
            </p:spPr>
          </p:pic>
        </p:grpSp>
        <p:sp>
          <p:nvSpPr>
            <p:cNvPr id="303" name="Google Shape;303;p40"/>
            <p:cNvSpPr txBox="1"/>
            <p:nvPr/>
          </p:nvSpPr>
          <p:spPr>
            <a:xfrm>
              <a:off x="1447800" y="4362550"/>
              <a:ext cx="4428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
                <a:t>#1</a:t>
              </a:r>
              <a:endParaRPr sz="500"/>
            </a:p>
          </p:txBody>
        </p:sp>
        <p:sp>
          <p:nvSpPr>
            <p:cNvPr id="304" name="Google Shape;304;p40"/>
            <p:cNvSpPr txBox="1"/>
            <p:nvPr/>
          </p:nvSpPr>
          <p:spPr>
            <a:xfrm>
              <a:off x="2000250" y="4362550"/>
              <a:ext cx="2559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
                <a:t>#2</a:t>
              </a:r>
              <a:endParaRPr sz="500"/>
            </a:p>
          </p:txBody>
        </p:sp>
        <p:sp>
          <p:nvSpPr>
            <p:cNvPr id="305" name="Google Shape;305;p40"/>
            <p:cNvSpPr txBox="1"/>
            <p:nvPr/>
          </p:nvSpPr>
          <p:spPr>
            <a:xfrm>
              <a:off x="2327100" y="4362550"/>
              <a:ext cx="2559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
                <a:t>#3</a:t>
              </a:r>
              <a:endParaRPr sz="500"/>
            </a:p>
          </p:txBody>
        </p:sp>
        <p:sp>
          <p:nvSpPr>
            <p:cNvPr id="306" name="Google Shape;306;p40"/>
            <p:cNvSpPr txBox="1"/>
            <p:nvPr/>
          </p:nvSpPr>
          <p:spPr>
            <a:xfrm>
              <a:off x="2583000" y="4362550"/>
              <a:ext cx="2559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
                <a:t>#4</a:t>
              </a:r>
              <a:endParaRPr sz="500"/>
            </a:p>
          </p:txBody>
        </p:sp>
        <p:sp>
          <p:nvSpPr>
            <p:cNvPr id="307" name="Google Shape;307;p40"/>
            <p:cNvSpPr txBox="1"/>
            <p:nvPr/>
          </p:nvSpPr>
          <p:spPr>
            <a:xfrm>
              <a:off x="2786050" y="4362550"/>
              <a:ext cx="255900" cy="2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
                <a:t>#5</a:t>
              </a:r>
              <a:endParaRPr sz="500"/>
            </a:p>
          </p:txBody>
        </p:sp>
      </p:grpSp>
      <p:pic>
        <p:nvPicPr>
          <p:cNvPr id="308" name="Google Shape;308;p40"/>
          <p:cNvPicPr preferRelativeResize="0"/>
          <p:nvPr/>
        </p:nvPicPr>
        <p:blipFill>
          <a:blip r:embed="rId13">
            <a:alphaModFix/>
          </a:blip>
          <a:stretch>
            <a:fillRect/>
          </a:stretch>
        </p:blipFill>
        <p:spPr>
          <a:xfrm>
            <a:off x="4810788" y="514875"/>
            <a:ext cx="221361" cy="2313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par>
                                <p:cTn id="8" presetID="1" presetClass="entr" presetSubtype="0" fill="hold" nodeType="withEffect">
                                  <p:stCondLst>
                                    <p:cond delay="0"/>
                                  </p:stCondLst>
                                  <p:childTnLst>
                                    <p:set>
                                      <p:cBhvr>
                                        <p:cTn id="9" dur="1" fill="hold">
                                          <p:stCondLst>
                                            <p:cond delay="0"/>
                                          </p:stCondLst>
                                        </p:cTn>
                                        <p:tgtEl>
                                          <p:spTgt spid="27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9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8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8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8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9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92"/>
                                        </p:tgtEl>
                                        <p:attrNameLst>
                                          <p:attrName>style.visibility</p:attrName>
                                        </p:attrNameLst>
                                      </p:cBhvr>
                                      <p:to>
                                        <p:strVal val="visible"/>
                                      </p:to>
                                    </p:set>
                                    <p:animEffect transition="in" filter="fade">
                                      <p:cBhvr>
                                        <p:cTn id="54" dur="1000"/>
                                        <p:tgtEl>
                                          <p:spTgt spid="29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1">
                                            <p:txEl>
                                              <p:pRg st="0" end="0"/>
                                            </p:txEl>
                                          </p:spTgt>
                                        </p:tgtEl>
                                        <p:attrNameLst>
                                          <p:attrName>style.visibility</p:attrName>
                                        </p:attrNameLst>
                                      </p:cBhvr>
                                      <p:to>
                                        <p:strVal val="visible"/>
                                      </p:to>
                                    </p:set>
                                    <p:animEffect transition="in" filter="fade">
                                      <p:cBhvr>
                                        <p:cTn id="59" dur="1000"/>
                                        <p:tgtEl>
                                          <p:spTgt spid="24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1">
                                            <p:txEl>
                                              <p:pRg st="1" end="1"/>
                                            </p:txEl>
                                          </p:spTgt>
                                        </p:tgtEl>
                                        <p:attrNameLst>
                                          <p:attrName>style.visibility</p:attrName>
                                        </p:attrNameLst>
                                      </p:cBhvr>
                                      <p:to>
                                        <p:strVal val="visible"/>
                                      </p:to>
                                    </p:set>
                                    <p:animEffect transition="in" filter="fade">
                                      <p:cBhvr>
                                        <p:cTn id="64" dur="1000"/>
                                        <p:tgtEl>
                                          <p:spTgt spid="241">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41">
                                            <p:txEl>
                                              <p:pRg st="2" end="2"/>
                                            </p:txEl>
                                          </p:spTgt>
                                        </p:tgtEl>
                                        <p:attrNameLst>
                                          <p:attrName>style.visibility</p:attrName>
                                        </p:attrNameLst>
                                      </p:cBhvr>
                                      <p:to>
                                        <p:strVal val="visible"/>
                                      </p:to>
                                    </p:set>
                                    <p:animEffect transition="in" filter="fade">
                                      <p:cBhvr>
                                        <p:cTn id="69" dur="1000"/>
                                        <p:tgtEl>
                                          <p:spTgt spid="241">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41">
                                            <p:txEl>
                                              <p:pRg st="3" end="3"/>
                                            </p:txEl>
                                          </p:spTgt>
                                        </p:tgtEl>
                                        <p:attrNameLst>
                                          <p:attrName>style.visibility</p:attrName>
                                        </p:attrNameLst>
                                      </p:cBhvr>
                                      <p:to>
                                        <p:strVal val="visible"/>
                                      </p:to>
                                    </p:set>
                                    <p:animEffect transition="in" filter="fade">
                                      <p:cBhvr>
                                        <p:cTn id="74" dur="1000"/>
                                        <p:tgtEl>
                                          <p:spTgt spid="241">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41">
                                            <p:txEl>
                                              <p:pRg st="4" end="4"/>
                                            </p:txEl>
                                          </p:spTgt>
                                        </p:tgtEl>
                                        <p:attrNameLst>
                                          <p:attrName>style.visibility</p:attrName>
                                        </p:attrNameLst>
                                      </p:cBhvr>
                                      <p:to>
                                        <p:strVal val="visible"/>
                                      </p:to>
                                    </p:set>
                                    <p:animEffect transition="in" filter="fade">
                                      <p:cBhvr>
                                        <p:cTn id="79" dur="1000"/>
                                        <p:tgtEl>
                                          <p:spTgt spid="241">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41">
                                            <p:txEl>
                                              <p:pRg st="5" end="5"/>
                                            </p:txEl>
                                          </p:spTgt>
                                        </p:tgtEl>
                                        <p:attrNameLst>
                                          <p:attrName>style.visibility</p:attrName>
                                        </p:attrNameLst>
                                      </p:cBhvr>
                                      <p:to>
                                        <p:strVal val="visible"/>
                                      </p:to>
                                    </p:set>
                                    <p:animEffect transition="in" filter="fade">
                                      <p:cBhvr>
                                        <p:cTn id="84" dur="1000"/>
                                        <p:tgtEl>
                                          <p:spTgt spid="241">
                                            <p:txEl>
                                              <p:pRg st="5" end="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41">
                                            <p:txEl>
                                              <p:pRg st="6" end="6"/>
                                            </p:txEl>
                                          </p:spTgt>
                                        </p:tgtEl>
                                        <p:attrNameLst>
                                          <p:attrName>style.visibility</p:attrName>
                                        </p:attrNameLst>
                                      </p:cBhvr>
                                      <p:to>
                                        <p:strVal val="visible"/>
                                      </p:to>
                                    </p:set>
                                    <p:animEffect transition="in" filter="fade">
                                      <p:cBhvr>
                                        <p:cTn id="89" dur="1000"/>
                                        <p:tgtEl>
                                          <p:spTgt spid="241">
                                            <p:txEl>
                                              <p:pRg st="6" end="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41">
                                            <p:txEl>
                                              <p:pRg st="7" end="7"/>
                                            </p:txEl>
                                          </p:spTgt>
                                        </p:tgtEl>
                                        <p:attrNameLst>
                                          <p:attrName>style.visibility</p:attrName>
                                        </p:attrNameLst>
                                      </p:cBhvr>
                                      <p:to>
                                        <p:strVal val="visible"/>
                                      </p:to>
                                    </p:set>
                                    <p:animEffect transition="in" filter="fade">
                                      <p:cBhvr>
                                        <p:cTn id="94" dur="1000"/>
                                        <p:tgtEl>
                                          <p:spTgt spid="241">
                                            <p:txEl>
                                              <p:pRg st="7" end="7"/>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94"/>
                                        </p:tgtEl>
                                        <p:attrNameLst>
                                          <p:attrName>style.visibility</p:attrName>
                                        </p:attrNameLst>
                                      </p:cBhvr>
                                      <p:to>
                                        <p:strVal val="visible"/>
                                      </p:to>
                                    </p:set>
                                    <p:animEffect transition="in" filter="fade">
                                      <p:cBhvr>
                                        <p:cTn id="99" dur="1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65"/>
        <p:cNvGrpSpPr/>
        <p:nvPr/>
      </p:nvGrpSpPr>
      <p:grpSpPr>
        <a:xfrm>
          <a:off x="0" y="0"/>
          <a:ext cx="0" cy="0"/>
          <a:chOff x="0" y="0"/>
          <a:chExt cx="0" cy="0"/>
        </a:xfrm>
      </p:grpSpPr>
      <p:sp>
        <p:nvSpPr>
          <p:cNvPr id="1666" name="Google Shape;1666;p117"/>
          <p:cNvSpPr/>
          <p:nvPr/>
        </p:nvSpPr>
        <p:spPr>
          <a:xfrm>
            <a:off x="3626175" y="2428100"/>
            <a:ext cx="4043100" cy="656400"/>
          </a:xfrm>
          <a:prstGeom prst="rect">
            <a:avLst/>
          </a:prstGeom>
          <a:solidFill>
            <a:srgbClr val="D9EAD3">
              <a:alpha val="4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17"/>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17"/>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dirty="0">
                <a:solidFill>
                  <a:schemeClr val="lt1"/>
                </a:solidFill>
                <a:latin typeface="Open Sans"/>
                <a:ea typeface="Open Sans"/>
                <a:cs typeface="Open Sans"/>
                <a:sym typeface="Open Sans"/>
              </a:rPr>
              <a:t>REDUCING THE COST</a:t>
            </a:r>
            <a:endParaRPr sz="800" dirty="0">
              <a:solidFill>
                <a:srgbClr val="FFFFFF"/>
              </a:solidFill>
              <a:latin typeface="Open Sans"/>
              <a:ea typeface="Open Sans"/>
              <a:cs typeface="Open Sans"/>
              <a:sym typeface="Open Sans"/>
            </a:endParaRPr>
          </a:p>
        </p:txBody>
      </p:sp>
      <p:sp>
        <p:nvSpPr>
          <p:cNvPr id="1669" name="Google Shape;1669;p117"/>
          <p:cNvSpPr txBox="1"/>
          <p:nvPr/>
        </p:nvSpPr>
        <p:spPr>
          <a:xfrm>
            <a:off x="36850" y="336750"/>
            <a:ext cx="7985400" cy="47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dirty="0">
                <a:latin typeface="Open Sans"/>
                <a:ea typeface="Open Sans"/>
                <a:cs typeface="Open Sans"/>
                <a:sym typeface="Open Sans"/>
              </a:rPr>
              <a:t>step 2: rebalance test pyramid</a:t>
            </a:r>
            <a:endParaRPr sz="1800" dirty="0">
              <a:solidFill>
                <a:srgbClr val="2DCBB1"/>
              </a:solidFill>
              <a:latin typeface="Open Sans Light"/>
              <a:ea typeface="Open Sans Light"/>
              <a:cs typeface="Open Sans Light"/>
              <a:sym typeface="Open Sans Light"/>
            </a:endParaRPr>
          </a:p>
        </p:txBody>
      </p:sp>
      <p:cxnSp>
        <p:nvCxnSpPr>
          <p:cNvPr id="1670" name="Google Shape;1670;p117"/>
          <p:cNvCxnSpPr/>
          <p:nvPr/>
        </p:nvCxnSpPr>
        <p:spPr>
          <a:xfrm>
            <a:off x="140800" y="792000"/>
            <a:ext cx="8836800" cy="0"/>
          </a:xfrm>
          <a:prstGeom prst="straightConnector1">
            <a:avLst/>
          </a:prstGeom>
          <a:noFill/>
          <a:ln w="9525" cap="flat" cmpd="sng">
            <a:solidFill>
              <a:srgbClr val="CCCCCC"/>
            </a:solidFill>
            <a:prstDash val="solid"/>
            <a:round/>
            <a:headEnd type="none" w="med" len="med"/>
            <a:tailEnd type="none" w="med" len="med"/>
          </a:ln>
        </p:spPr>
      </p:cxnSp>
      <p:sp>
        <p:nvSpPr>
          <p:cNvPr id="1671" name="Google Shape;1671;p117"/>
          <p:cNvSpPr/>
          <p:nvPr/>
        </p:nvSpPr>
        <p:spPr>
          <a:xfrm>
            <a:off x="2190345" y="1930353"/>
            <a:ext cx="2363100" cy="1958700"/>
          </a:xfrm>
          <a:prstGeom prst="triangle">
            <a:avLst>
              <a:gd name="adj" fmla="val 50000"/>
            </a:avLst>
          </a:prstGeom>
          <a:solidFill>
            <a:srgbClr val="D9EAD3"/>
          </a:solidFill>
          <a:ln w="19050" cap="flat" cmpd="sng">
            <a:solidFill>
              <a:srgbClr val="274E1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17"/>
          <p:cNvSpPr txBox="1">
            <a:spLocks noGrp="1"/>
          </p:cNvSpPr>
          <p:nvPr>
            <p:ph type="title"/>
          </p:nvPr>
        </p:nvSpPr>
        <p:spPr>
          <a:xfrm>
            <a:off x="2190345" y="3466128"/>
            <a:ext cx="2385300" cy="42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1000" dirty="0">
                <a:solidFill>
                  <a:srgbClr val="434343"/>
                </a:solidFill>
              </a:rPr>
              <a:t>Unit Test</a:t>
            </a:r>
            <a:endParaRPr sz="1000" dirty="0">
              <a:solidFill>
                <a:srgbClr val="434343"/>
              </a:solidFill>
            </a:endParaRPr>
          </a:p>
        </p:txBody>
      </p:sp>
      <p:sp>
        <p:nvSpPr>
          <p:cNvPr id="1673" name="Google Shape;1673;p117"/>
          <p:cNvSpPr txBox="1">
            <a:spLocks noGrp="1"/>
          </p:cNvSpPr>
          <p:nvPr>
            <p:ph type="title"/>
          </p:nvPr>
        </p:nvSpPr>
        <p:spPr>
          <a:xfrm>
            <a:off x="2434300" y="3070751"/>
            <a:ext cx="1898400" cy="380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1000" b="1" dirty="0">
                <a:solidFill>
                  <a:srgbClr val="434343"/>
                </a:solidFill>
              </a:rPr>
              <a:t>Contract tests</a:t>
            </a:r>
            <a:endParaRPr sz="1000" b="1" dirty="0">
              <a:solidFill>
                <a:srgbClr val="434343"/>
              </a:solidFill>
            </a:endParaRPr>
          </a:p>
        </p:txBody>
      </p:sp>
      <p:cxnSp>
        <p:nvCxnSpPr>
          <p:cNvPr id="1674" name="Google Shape;1674;p117"/>
          <p:cNvCxnSpPr/>
          <p:nvPr/>
        </p:nvCxnSpPr>
        <p:spPr>
          <a:xfrm>
            <a:off x="2502720" y="3451528"/>
            <a:ext cx="1769100" cy="9600"/>
          </a:xfrm>
          <a:prstGeom prst="straightConnector1">
            <a:avLst/>
          </a:prstGeom>
          <a:noFill/>
          <a:ln w="19050" cap="flat" cmpd="sng">
            <a:solidFill>
              <a:srgbClr val="274E13"/>
            </a:solidFill>
            <a:prstDash val="dash"/>
            <a:round/>
            <a:headEnd type="none" w="med" len="med"/>
            <a:tailEnd type="none" w="med" len="med"/>
          </a:ln>
        </p:spPr>
      </p:cxnSp>
      <p:sp>
        <p:nvSpPr>
          <p:cNvPr id="1675" name="Google Shape;1675;p117"/>
          <p:cNvSpPr txBox="1">
            <a:spLocks noGrp="1"/>
          </p:cNvSpPr>
          <p:nvPr>
            <p:ph type="title"/>
          </p:nvPr>
        </p:nvSpPr>
        <p:spPr>
          <a:xfrm>
            <a:off x="2695775" y="2505875"/>
            <a:ext cx="1369800" cy="564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C396A"/>
              </a:buClr>
              <a:buFont typeface="Arial"/>
              <a:buNone/>
            </a:pPr>
            <a:r>
              <a:rPr lang="en" sz="1000" dirty="0">
                <a:solidFill>
                  <a:srgbClr val="434343"/>
                </a:solidFill>
              </a:rPr>
              <a:t>Integration </a:t>
            </a:r>
            <a:endParaRPr sz="1000">
              <a:solidFill>
                <a:srgbClr val="434343"/>
              </a:solidFill>
            </a:endParaRPr>
          </a:p>
          <a:p>
            <a:pPr marL="0" lvl="0" indent="0" algn="ctr" rtl="0">
              <a:spcBef>
                <a:spcPts val="0"/>
              </a:spcBef>
              <a:spcAft>
                <a:spcPts val="0"/>
              </a:spcAft>
              <a:buClr>
                <a:srgbClr val="0C396A"/>
              </a:buClr>
              <a:buFont typeface="Arial"/>
              <a:buNone/>
            </a:pPr>
            <a:r>
              <a:rPr lang="en" sz="1000" dirty="0">
                <a:solidFill>
                  <a:srgbClr val="434343"/>
                </a:solidFill>
              </a:rPr>
              <a:t>+ </a:t>
            </a:r>
            <a:r>
              <a:rPr lang="en" sz="1000" b="1" dirty="0">
                <a:solidFill>
                  <a:srgbClr val="434343"/>
                </a:solidFill>
              </a:rPr>
              <a:t>functional</a:t>
            </a:r>
            <a:endParaRPr sz="1000" b="1" dirty="0">
              <a:solidFill>
                <a:srgbClr val="434343"/>
              </a:solidFill>
            </a:endParaRPr>
          </a:p>
        </p:txBody>
      </p:sp>
      <p:cxnSp>
        <p:nvCxnSpPr>
          <p:cNvPr id="1676" name="Google Shape;1676;p117"/>
          <p:cNvCxnSpPr/>
          <p:nvPr/>
        </p:nvCxnSpPr>
        <p:spPr>
          <a:xfrm>
            <a:off x="2733675" y="3084600"/>
            <a:ext cx="1310100" cy="0"/>
          </a:xfrm>
          <a:prstGeom prst="straightConnector1">
            <a:avLst/>
          </a:prstGeom>
          <a:noFill/>
          <a:ln w="19050" cap="flat" cmpd="sng">
            <a:solidFill>
              <a:srgbClr val="274E13"/>
            </a:solidFill>
            <a:prstDash val="dash"/>
            <a:round/>
            <a:headEnd type="none" w="med" len="med"/>
            <a:tailEnd type="none" w="med" len="med"/>
          </a:ln>
        </p:spPr>
      </p:cxnSp>
      <p:sp>
        <p:nvSpPr>
          <p:cNvPr id="1677" name="Google Shape;1677;p117"/>
          <p:cNvSpPr txBox="1">
            <a:spLocks noGrp="1"/>
          </p:cNvSpPr>
          <p:nvPr>
            <p:ph type="title"/>
          </p:nvPr>
        </p:nvSpPr>
        <p:spPr>
          <a:xfrm>
            <a:off x="2869746" y="2066661"/>
            <a:ext cx="1018200" cy="42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900" dirty="0">
                <a:solidFill>
                  <a:srgbClr val="434343"/>
                </a:solidFill>
              </a:rPr>
              <a:t>E2E</a:t>
            </a:r>
            <a:endParaRPr sz="900" dirty="0">
              <a:solidFill>
                <a:srgbClr val="434343"/>
              </a:solidFill>
            </a:endParaRPr>
          </a:p>
        </p:txBody>
      </p:sp>
      <p:cxnSp>
        <p:nvCxnSpPr>
          <p:cNvPr id="1678" name="Google Shape;1678;p117"/>
          <p:cNvCxnSpPr/>
          <p:nvPr/>
        </p:nvCxnSpPr>
        <p:spPr>
          <a:xfrm>
            <a:off x="3117377" y="2422153"/>
            <a:ext cx="508800" cy="0"/>
          </a:xfrm>
          <a:prstGeom prst="straightConnector1">
            <a:avLst/>
          </a:prstGeom>
          <a:noFill/>
          <a:ln w="19050" cap="flat" cmpd="sng">
            <a:solidFill>
              <a:srgbClr val="274E13"/>
            </a:solidFill>
            <a:prstDash val="dash"/>
            <a:round/>
            <a:headEnd type="none" w="med" len="med"/>
            <a:tailEnd type="none" w="med" len="med"/>
          </a:ln>
        </p:spPr>
      </p:cxnSp>
      <p:cxnSp>
        <p:nvCxnSpPr>
          <p:cNvPr id="1679" name="Google Shape;1679;p117"/>
          <p:cNvCxnSpPr/>
          <p:nvPr/>
        </p:nvCxnSpPr>
        <p:spPr>
          <a:xfrm>
            <a:off x="3718345" y="2424253"/>
            <a:ext cx="3983400" cy="0"/>
          </a:xfrm>
          <a:prstGeom prst="straightConnector1">
            <a:avLst/>
          </a:prstGeom>
          <a:noFill/>
          <a:ln w="19050" cap="flat" cmpd="sng">
            <a:solidFill>
              <a:srgbClr val="274E13"/>
            </a:solidFill>
            <a:prstDash val="dash"/>
            <a:round/>
            <a:headEnd type="none" w="med" len="med"/>
            <a:tailEnd type="none" w="med" len="med"/>
          </a:ln>
        </p:spPr>
      </p:cxnSp>
      <p:sp>
        <p:nvSpPr>
          <p:cNvPr id="1680" name="Google Shape;1680;p117"/>
          <p:cNvSpPr txBox="1"/>
          <p:nvPr/>
        </p:nvSpPr>
        <p:spPr>
          <a:xfrm rot="-571">
            <a:off x="4760705" y="2506031"/>
            <a:ext cx="1805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Cheaper</a:t>
            </a:r>
            <a:endParaRPr sz="800" dirty="0">
              <a:solidFill>
                <a:srgbClr val="999999"/>
              </a:solidFill>
            </a:endParaRPr>
          </a:p>
        </p:txBody>
      </p:sp>
      <p:sp>
        <p:nvSpPr>
          <p:cNvPr id="1681" name="Google Shape;1681;p117"/>
          <p:cNvSpPr txBox="1"/>
          <p:nvPr/>
        </p:nvSpPr>
        <p:spPr>
          <a:xfrm rot="-571">
            <a:off x="4795780" y="2090340"/>
            <a:ext cx="1805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Expensive</a:t>
            </a:r>
            <a:endParaRPr sz="800" dirty="0">
              <a:solidFill>
                <a:srgbClr val="999999"/>
              </a:solidFill>
            </a:endParaRPr>
          </a:p>
        </p:txBody>
      </p:sp>
      <p:sp>
        <p:nvSpPr>
          <p:cNvPr id="1682" name="Google Shape;1682;p117"/>
          <p:cNvSpPr txBox="1"/>
          <p:nvPr/>
        </p:nvSpPr>
        <p:spPr>
          <a:xfrm>
            <a:off x="2190345" y="3966703"/>
            <a:ext cx="23853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Number of tests</a:t>
            </a:r>
            <a:endParaRPr sz="800" dirty="0">
              <a:solidFill>
                <a:srgbClr val="999999"/>
              </a:solidFill>
            </a:endParaRPr>
          </a:p>
        </p:txBody>
      </p:sp>
      <p:cxnSp>
        <p:nvCxnSpPr>
          <p:cNvPr id="1683" name="Google Shape;1683;p117"/>
          <p:cNvCxnSpPr/>
          <p:nvPr/>
        </p:nvCxnSpPr>
        <p:spPr>
          <a:xfrm rot="10800000">
            <a:off x="1891170" y="1917603"/>
            <a:ext cx="0" cy="1975800"/>
          </a:xfrm>
          <a:prstGeom prst="straightConnector1">
            <a:avLst/>
          </a:prstGeom>
          <a:noFill/>
          <a:ln w="9525" cap="flat" cmpd="sng">
            <a:solidFill>
              <a:srgbClr val="D9D9D9"/>
            </a:solidFill>
            <a:prstDash val="solid"/>
            <a:round/>
            <a:headEnd type="none" w="med" len="med"/>
            <a:tailEnd type="triangle" w="med" len="med"/>
          </a:ln>
        </p:spPr>
      </p:cxnSp>
      <p:sp>
        <p:nvSpPr>
          <p:cNvPr id="1684" name="Google Shape;1684;p117"/>
          <p:cNvSpPr txBox="1"/>
          <p:nvPr/>
        </p:nvSpPr>
        <p:spPr>
          <a:xfrm rot="-5400000">
            <a:off x="537220" y="2628378"/>
            <a:ext cx="1961700" cy="52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dirty="0">
                <a:solidFill>
                  <a:srgbClr val="999999"/>
                </a:solidFill>
              </a:rPr>
              <a:t>Speed</a:t>
            </a:r>
            <a:endParaRPr sz="800">
              <a:solidFill>
                <a:srgbClr val="999999"/>
              </a:solidFill>
            </a:endParaRPr>
          </a:p>
          <a:p>
            <a:pPr marL="0" lvl="0" indent="0" algn="ctr" rtl="0">
              <a:spcBef>
                <a:spcPts val="0"/>
              </a:spcBef>
              <a:spcAft>
                <a:spcPts val="0"/>
              </a:spcAft>
              <a:buClr>
                <a:schemeClr val="dk1"/>
              </a:buClr>
              <a:buSzPts val="1100"/>
              <a:buFont typeface="Arial"/>
              <a:buNone/>
            </a:pPr>
            <a:r>
              <a:rPr lang="en" sz="800" dirty="0">
                <a:solidFill>
                  <a:srgbClr val="999999"/>
                </a:solidFill>
              </a:rPr>
              <a:t>Cost of feedback $</a:t>
            </a:r>
            <a:endParaRPr sz="800">
              <a:solidFill>
                <a:srgbClr val="999999"/>
              </a:solidFill>
            </a:endParaRPr>
          </a:p>
          <a:p>
            <a:pPr marL="0" lvl="0" indent="0" algn="ctr" rtl="0">
              <a:spcBef>
                <a:spcPts val="0"/>
              </a:spcBef>
              <a:spcAft>
                <a:spcPts val="0"/>
              </a:spcAft>
              <a:buNone/>
            </a:pPr>
            <a:r>
              <a:rPr lang="en" sz="800" dirty="0">
                <a:solidFill>
                  <a:srgbClr val="999999"/>
                </a:solidFill>
              </a:rPr>
              <a:t>Confidence</a:t>
            </a:r>
            <a:endParaRPr sz="800" dirty="0">
              <a:solidFill>
                <a:srgbClr val="999999"/>
              </a:solidFill>
            </a:endParaRPr>
          </a:p>
        </p:txBody>
      </p:sp>
      <p:cxnSp>
        <p:nvCxnSpPr>
          <p:cNvPr id="1685" name="Google Shape;1685;p117"/>
          <p:cNvCxnSpPr/>
          <p:nvPr/>
        </p:nvCxnSpPr>
        <p:spPr>
          <a:xfrm>
            <a:off x="4146775" y="3088300"/>
            <a:ext cx="3530100" cy="0"/>
          </a:xfrm>
          <a:prstGeom prst="straightConnector1">
            <a:avLst/>
          </a:prstGeom>
          <a:noFill/>
          <a:ln w="19050" cap="flat" cmpd="sng">
            <a:solidFill>
              <a:srgbClr val="C4D6BB"/>
            </a:solidFill>
            <a:prstDash val="dash"/>
            <a:round/>
            <a:headEnd type="none" w="med" len="med"/>
            <a:tailEnd type="none" w="med" len="med"/>
          </a:ln>
        </p:spPr>
      </p:cxnSp>
      <p:cxnSp>
        <p:nvCxnSpPr>
          <p:cNvPr id="1686" name="Google Shape;1686;p117"/>
          <p:cNvCxnSpPr/>
          <p:nvPr/>
        </p:nvCxnSpPr>
        <p:spPr>
          <a:xfrm rot="10800000">
            <a:off x="7880100" y="2422300"/>
            <a:ext cx="0" cy="672000"/>
          </a:xfrm>
          <a:prstGeom prst="straightConnector1">
            <a:avLst/>
          </a:prstGeom>
          <a:noFill/>
          <a:ln w="9525" cap="flat" cmpd="sng">
            <a:solidFill>
              <a:srgbClr val="D9D9D9"/>
            </a:solidFill>
            <a:prstDash val="solid"/>
            <a:round/>
            <a:headEnd type="triangle" w="med" len="med"/>
            <a:tailEnd type="triangle" w="med" len="med"/>
          </a:ln>
        </p:spPr>
      </p:cxnSp>
      <p:sp>
        <p:nvSpPr>
          <p:cNvPr id="1687" name="Google Shape;1687;p117"/>
          <p:cNvSpPr txBox="1"/>
          <p:nvPr/>
        </p:nvSpPr>
        <p:spPr>
          <a:xfrm>
            <a:off x="7989772" y="2630350"/>
            <a:ext cx="1018200" cy="25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solidFill>
                  <a:srgbClr val="999999"/>
                </a:solidFill>
              </a:rPr>
              <a:t>Savings</a:t>
            </a:r>
            <a:endParaRPr sz="800" dirty="0">
              <a:solidFill>
                <a:srgbClr val="999999"/>
              </a:solidFill>
            </a:endParaRPr>
          </a:p>
        </p:txBody>
      </p:sp>
      <p:sp>
        <p:nvSpPr>
          <p:cNvPr id="1688" name="Google Shape;1688;p117"/>
          <p:cNvSpPr/>
          <p:nvPr/>
        </p:nvSpPr>
        <p:spPr>
          <a:xfrm>
            <a:off x="7449450" y="2198225"/>
            <a:ext cx="1310100" cy="11496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8"/>
                                        </p:tgtEl>
                                        <p:attrNameLst>
                                          <p:attrName>style.visibility</p:attrName>
                                        </p:attrNameLst>
                                      </p:cBhvr>
                                      <p:to>
                                        <p:strVal val="visible"/>
                                      </p:to>
                                    </p:set>
                                    <p:animEffect transition="in" filter="fade">
                                      <p:cBhvr>
                                        <p:cTn id="7" dur="1000"/>
                                        <p:tgtEl>
                                          <p:spTgt spid="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2"/>
        <p:cNvGrpSpPr/>
        <p:nvPr/>
      </p:nvGrpSpPr>
      <p:grpSpPr>
        <a:xfrm>
          <a:off x="0" y="0"/>
          <a:ext cx="0" cy="0"/>
          <a:chOff x="0" y="0"/>
          <a:chExt cx="0" cy="0"/>
        </a:xfrm>
      </p:grpSpPr>
      <p:sp>
        <p:nvSpPr>
          <p:cNvPr id="1693" name="Google Shape;1693;p118"/>
          <p:cNvSpPr/>
          <p:nvPr/>
        </p:nvSpPr>
        <p:spPr>
          <a:xfrm>
            <a:off x="2190345" y="1930353"/>
            <a:ext cx="2363100" cy="1958700"/>
          </a:xfrm>
          <a:prstGeom prst="triangle">
            <a:avLst>
              <a:gd name="adj" fmla="val 50000"/>
            </a:avLst>
          </a:prstGeom>
          <a:solidFill>
            <a:srgbClr val="D9EAD3">
              <a:alpha val="48040"/>
            </a:srgbClr>
          </a:solidFill>
          <a:ln w="19050" cap="flat" cmpd="sng">
            <a:solidFill>
              <a:srgbClr val="B6D7A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18"/>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18"/>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dirty="0">
                <a:solidFill>
                  <a:schemeClr val="lt1"/>
                </a:solidFill>
                <a:latin typeface="Open Sans"/>
                <a:ea typeface="Open Sans"/>
                <a:cs typeface="Open Sans"/>
                <a:sym typeface="Open Sans"/>
              </a:rPr>
              <a:t>REDUCING THE COST</a:t>
            </a:r>
            <a:endParaRPr sz="800" dirty="0">
              <a:solidFill>
                <a:srgbClr val="FFFFFF"/>
              </a:solidFill>
              <a:latin typeface="Open Sans"/>
              <a:ea typeface="Open Sans"/>
              <a:cs typeface="Open Sans"/>
              <a:sym typeface="Open Sans"/>
            </a:endParaRPr>
          </a:p>
        </p:txBody>
      </p:sp>
      <p:sp>
        <p:nvSpPr>
          <p:cNvPr id="1696" name="Google Shape;1696;p118"/>
          <p:cNvSpPr txBox="1"/>
          <p:nvPr/>
        </p:nvSpPr>
        <p:spPr>
          <a:xfrm>
            <a:off x="36850" y="336750"/>
            <a:ext cx="7985400" cy="47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dirty="0">
                <a:latin typeface="Open Sans"/>
                <a:ea typeface="Open Sans"/>
                <a:cs typeface="Open Sans"/>
                <a:sym typeface="Open Sans"/>
              </a:rPr>
              <a:t>step 3: shrink the pyramid</a:t>
            </a:r>
            <a:endParaRPr sz="1800" dirty="0">
              <a:solidFill>
                <a:srgbClr val="2DCBB1"/>
              </a:solidFill>
              <a:latin typeface="Open Sans Light"/>
              <a:ea typeface="Open Sans Light"/>
              <a:cs typeface="Open Sans Light"/>
              <a:sym typeface="Open Sans Light"/>
            </a:endParaRPr>
          </a:p>
        </p:txBody>
      </p:sp>
      <p:cxnSp>
        <p:nvCxnSpPr>
          <p:cNvPr id="1697" name="Google Shape;1697;p118"/>
          <p:cNvCxnSpPr/>
          <p:nvPr/>
        </p:nvCxnSpPr>
        <p:spPr>
          <a:xfrm>
            <a:off x="140800" y="792000"/>
            <a:ext cx="8836800" cy="0"/>
          </a:xfrm>
          <a:prstGeom prst="straightConnector1">
            <a:avLst/>
          </a:prstGeom>
          <a:noFill/>
          <a:ln w="9525" cap="flat" cmpd="sng">
            <a:solidFill>
              <a:srgbClr val="CCCCCC"/>
            </a:solidFill>
            <a:prstDash val="solid"/>
            <a:round/>
            <a:headEnd type="none" w="med" len="med"/>
            <a:tailEnd type="none" w="med" len="med"/>
          </a:ln>
        </p:spPr>
      </p:cxnSp>
      <p:sp>
        <p:nvSpPr>
          <p:cNvPr id="1698" name="Google Shape;1698;p118"/>
          <p:cNvSpPr/>
          <p:nvPr/>
        </p:nvSpPr>
        <p:spPr>
          <a:xfrm>
            <a:off x="2190349" y="2384801"/>
            <a:ext cx="1815000" cy="1504200"/>
          </a:xfrm>
          <a:prstGeom prst="triangle">
            <a:avLst>
              <a:gd name="adj" fmla="val 50000"/>
            </a:avLst>
          </a:prstGeom>
          <a:solidFill>
            <a:srgbClr val="D9EAD3"/>
          </a:solidFill>
          <a:ln w="19050" cap="flat" cmpd="sng">
            <a:solidFill>
              <a:srgbClr val="274E1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18"/>
          <p:cNvSpPr txBox="1">
            <a:spLocks noGrp="1"/>
          </p:cNvSpPr>
          <p:nvPr>
            <p:ph type="title"/>
          </p:nvPr>
        </p:nvSpPr>
        <p:spPr>
          <a:xfrm>
            <a:off x="2190349" y="3564265"/>
            <a:ext cx="1831800" cy="324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800" dirty="0">
                <a:solidFill>
                  <a:srgbClr val="434343"/>
                </a:solidFill>
              </a:rPr>
              <a:t>Unit Test</a:t>
            </a:r>
            <a:endParaRPr sz="800" dirty="0">
              <a:solidFill>
                <a:srgbClr val="434343"/>
              </a:solidFill>
            </a:endParaRPr>
          </a:p>
        </p:txBody>
      </p:sp>
      <p:sp>
        <p:nvSpPr>
          <p:cNvPr id="1700" name="Google Shape;1700;p118"/>
          <p:cNvSpPr txBox="1">
            <a:spLocks noGrp="1"/>
          </p:cNvSpPr>
          <p:nvPr>
            <p:ph type="title"/>
          </p:nvPr>
        </p:nvSpPr>
        <p:spPr>
          <a:xfrm>
            <a:off x="2377705" y="3260618"/>
            <a:ext cx="1458000" cy="292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800" b="1" dirty="0">
                <a:solidFill>
                  <a:srgbClr val="434343"/>
                </a:solidFill>
              </a:rPr>
              <a:t>Contract tests</a:t>
            </a:r>
            <a:endParaRPr sz="800" b="1" dirty="0">
              <a:solidFill>
                <a:srgbClr val="434343"/>
              </a:solidFill>
            </a:endParaRPr>
          </a:p>
        </p:txBody>
      </p:sp>
      <p:cxnSp>
        <p:nvCxnSpPr>
          <p:cNvPr id="1701" name="Google Shape;1701;p118"/>
          <p:cNvCxnSpPr/>
          <p:nvPr/>
        </p:nvCxnSpPr>
        <p:spPr>
          <a:xfrm>
            <a:off x="2430251" y="3553052"/>
            <a:ext cx="1358700" cy="7500"/>
          </a:xfrm>
          <a:prstGeom prst="straightConnector1">
            <a:avLst/>
          </a:prstGeom>
          <a:noFill/>
          <a:ln w="19050" cap="flat" cmpd="sng">
            <a:solidFill>
              <a:srgbClr val="274E13"/>
            </a:solidFill>
            <a:prstDash val="dash"/>
            <a:round/>
            <a:headEnd type="none" w="med" len="med"/>
            <a:tailEnd type="none" w="med" len="med"/>
          </a:ln>
        </p:spPr>
      </p:cxnSp>
      <p:sp>
        <p:nvSpPr>
          <p:cNvPr id="1702" name="Google Shape;1702;p118"/>
          <p:cNvSpPr txBox="1">
            <a:spLocks noGrp="1"/>
          </p:cNvSpPr>
          <p:nvPr>
            <p:ph type="title"/>
          </p:nvPr>
        </p:nvSpPr>
        <p:spPr>
          <a:xfrm>
            <a:off x="2578517" y="2826797"/>
            <a:ext cx="1052100" cy="43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C396A"/>
              </a:buClr>
              <a:buFont typeface="Arial"/>
              <a:buNone/>
            </a:pPr>
            <a:r>
              <a:rPr lang="en" sz="800" dirty="0">
                <a:solidFill>
                  <a:srgbClr val="434343"/>
                </a:solidFill>
              </a:rPr>
              <a:t>Integration </a:t>
            </a:r>
            <a:endParaRPr sz="800">
              <a:solidFill>
                <a:srgbClr val="434343"/>
              </a:solidFill>
            </a:endParaRPr>
          </a:p>
          <a:p>
            <a:pPr marL="0" lvl="0" indent="0" algn="ctr" rtl="0">
              <a:spcBef>
                <a:spcPts val="0"/>
              </a:spcBef>
              <a:spcAft>
                <a:spcPts val="0"/>
              </a:spcAft>
              <a:buClr>
                <a:srgbClr val="0C396A"/>
              </a:buClr>
              <a:buFont typeface="Arial"/>
              <a:buNone/>
            </a:pPr>
            <a:r>
              <a:rPr lang="en" sz="800" dirty="0">
                <a:solidFill>
                  <a:srgbClr val="434343"/>
                </a:solidFill>
              </a:rPr>
              <a:t>+ </a:t>
            </a:r>
            <a:r>
              <a:rPr lang="en" sz="800" b="1" dirty="0">
                <a:solidFill>
                  <a:srgbClr val="434343"/>
                </a:solidFill>
              </a:rPr>
              <a:t>functional</a:t>
            </a:r>
            <a:endParaRPr sz="800" b="1" dirty="0">
              <a:solidFill>
                <a:srgbClr val="434343"/>
              </a:solidFill>
            </a:endParaRPr>
          </a:p>
        </p:txBody>
      </p:sp>
      <p:cxnSp>
        <p:nvCxnSpPr>
          <p:cNvPr id="1703" name="Google Shape;1703;p118"/>
          <p:cNvCxnSpPr/>
          <p:nvPr/>
        </p:nvCxnSpPr>
        <p:spPr>
          <a:xfrm>
            <a:off x="2607624" y="3271254"/>
            <a:ext cx="1006200" cy="0"/>
          </a:xfrm>
          <a:prstGeom prst="straightConnector1">
            <a:avLst/>
          </a:prstGeom>
          <a:noFill/>
          <a:ln w="19050" cap="flat" cmpd="sng">
            <a:solidFill>
              <a:srgbClr val="274E13"/>
            </a:solidFill>
            <a:prstDash val="dash"/>
            <a:round/>
            <a:headEnd type="none" w="med" len="med"/>
            <a:tailEnd type="none" w="med" len="med"/>
          </a:ln>
        </p:spPr>
      </p:cxnSp>
      <p:sp>
        <p:nvSpPr>
          <p:cNvPr id="1704" name="Google Shape;1704;p118"/>
          <p:cNvSpPr txBox="1">
            <a:spLocks noGrp="1"/>
          </p:cNvSpPr>
          <p:nvPr>
            <p:ph type="title"/>
          </p:nvPr>
        </p:nvSpPr>
        <p:spPr>
          <a:xfrm>
            <a:off x="2712126" y="2489484"/>
            <a:ext cx="782100" cy="324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700" dirty="0">
                <a:solidFill>
                  <a:srgbClr val="434343"/>
                </a:solidFill>
              </a:rPr>
              <a:t>E2E</a:t>
            </a:r>
            <a:endParaRPr sz="700" dirty="0">
              <a:solidFill>
                <a:srgbClr val="434343"/>
              </a:solidFill>
            </a:endParaRPr>
          </a:p>
        </p:txBody>
      </p:sp>
      <p:cxnSp>
        <p:nvCxnSpPr>
          <p:cNvPr id="1705" name="Google Shape;1705;p118"/>
          <p:cNvCxnSpPr/>
          <p:nvPr/>
        </p:nvCxnSpPr>
        <p:spPr>
          <a:xfrm>
            <a:off x="2902305" y="2762500"/>
            <a:ext cx="390900" cy="0"/>
          </a:xfrm>
          <a:prstGeom prst="straightConnector1">
            <a:avLst/>
          </a:prstGeom>
          <a:noFill/>
          <a:ln w="19050" cap="flat" cmpd="sng">
            <a:solidFill>
              <a:srgbClr val="274E13"/>
            </a:solidFill>
            <a:prstDash val="dash"/>
            <a:round/>
            <a:headEnd type="none" w="med" len="med"/>
            <a:tailEnd type="none" w="med" len="med"/>
          </a:ln>
        </p:spPr>
      </p:cxnSp>
      <p:cxnSp>
        <p:nvCxnSpPr>
          <p:cNvPr id="1706" name="Google Shape;1706;p118"/>
          <p:cNvCxnSpPr/>
          <p:nvPr/>
        </p:nvCxnSpPr>
        <p:spPr>
          <a:xfrm>
            <a:off x="3897475" y="2750700"/>
            <a:ext cx="3804300" cy="0"/>
          </a:xfrm>
          <a:prstGeom prst="straightConnector1">
            <a:avLst/>
          </a:prstGeom>
          <a:noFill/>
          <a:ln w="19050" cap="flat" cmpd="sng">
            <a:solidFill>
              <a:srgbClr val="274E13"/>
            </a:solidFill>
            <a:prstDash val="dash"/>
            <a:round/>
            <a:headEnd type="none" w="med" len="med"/>
            <a:tailEnd type="none" w="med" len="med"/>
          </a:ln>
        </p:spPr>
      </p:cxnSp>
      <p:sp>
        <p:nvSpPr>
          <p:cNvPr id="1707" name="Google Shape;1707;p118"/>
          <p:cNvSpPr txBox="1"/>
          <p:nvPr/>
        </p:nvSpPr>
        <p:spPr>
          <a:xfrm rot="-571">
            <a:off x="4760705" y="2832488"/>
            <a:ext cx="1805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Cheaper</a:t>
            </a:r>
            <a:endParaRPr sz="800" dirty="0">
              <a:solidFill>
                <a:srgbClr val="999999"/>
              </a:solidFill>
            </a:endParaRPr>
          </a:p>
        </p:txBody>
      </p:sp>
      <p:sp>
        <p:nvSpPr>
          <p:cNvPr id="1708" name="Google Shape;1708;p118"/>
          <p:cNvSpPr txBox="1"/>
          <p:nvPr/>
        </p:nvSpPr>
        <p:spPr>
          <a:xfrm rot="-571">
            <a:off x="4795780" y="2416797"/>
            <a:ext cx="1805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Expensive</a:t>
            </a:r>
            <a:endParaRPr sz="800" dirty="0">
              <a:solidFill>
                <a:srgbClr val="999999"/>
              </a:solidFill>
            </a:endParaRPr>
          </a:p>
        </p:txBody>
      </p:sp>
      <p:sp>
        <p:nvSpPr>
          <p:cNvPr id="1709" name="Google Shape;1709;p118"/>
          <p:cNvSpPr txBox="1"/>
          <p:nvPr/>
        </p:nvSpPr>
        <p:spPr>
          <a:xfrm>
            <a:off x="2190349" y="3966700"/>
            <a:ext cx="18318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Number of tests</a:t>
            </a:r>
            <a:endParaRPr sz="800" dirty="0">
              <a:solidFill>
                <a:srgbClr val="999999"/>
              </a:solidFill>
            </a:endParaRPr>
          </a:p>
        </p:txBody>
      </p:sp>
      <p:cxnSp>
        <p:nvCxnSpPr>
          <p:cNvPr id="1710" name="Google Shape;1710;p118"/>
          <p:cNvCxnSpPr/>
          <p:nvPr/>
        </p:nvCxnSpPr>
        <p:spPr>
          <a:xfrm rot="10800000">
            <a:off x="1891170" y="2379603"/>
            <a:ext cx="0" cy="1513800"/>
          </a:xfrm>
          <a:prstGeom prst="straightConnector1">
            <a:avLst/>
          </a:prstGeom>
          <a:noFill/>
          <a:ln w="9525" cap="flat" cmpd="sng">
            <a:solidFill>
              <a:srgbClr val="D9D9D9"/>
            </a:solidFill>
            <a:prstDash val="solid"/>
            <a:round/>
            <a:headEnd type="none" w="med" len="med"/>
            <a:tailEnd type="triangle" w="med" len="med"/>
          </a:ln>
        </p:spPr>
      </p:cxnSp>
      <p:sp>
        <p:nvSpPr>
          <p:cNvPr id="1711" name="Google Shape;1711;p118"/>
          <p:cNvSpPr txBox="1"/>
          <p:nvPr/>
        </p:nvSpPr>
        <p:spPr>
          <a:xfrm rot="-5400000">
            <a:off x="775575" y="2866726"/>
            <a:ext cx="1485000" cy="52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dirty="0">
                <a:solidFill>
                  <a:srgbClr val="999999"/>
                </a:solidFill>
              </a:rPr>
              <a:t>Speed</a:t>
            </a:r>
            <a:endParaRPr sz="800">
              <a:solidFill>
                <a:srgbClr val="999999"/>
              </a:solidFill>
            </a:endParaRPr>
          </a:p>
          <a:p>
            <a:pPr marL="0" lvl="0" indent="0" algn="ctr" rtl="0">
              <a:spcBef>
                <a:spcPts val="0"/>
              </a:spcBef>
              <a:spcAft>
                <a:spcPts val="0"/>
              </a:spcAft>
              <a:buClr>
                <a:schemeClr val="dk1"/>
              </a:buClr>
              <a:buSzPts val="1100"/>
              <a:buFont typeface="Arial"/>
              <a:buNone/>
            </a:pPr>
            <a:r>
              <a:rPr lang="en" sz="800" dirty="0">
                <a:solidFill>
                  <a:srgbClr val="999999"/>
                </a:solidFill>
              </a:rPr>
              <a:t>Cost of feedback $</a:t>
            </a:r>
            <a:endParaRPr sz="800">
              <a:solidFill>
                <a:srgbClr val="999999"/>
              </a:solidFill>
            </a:endParaRPr>
          </a:p>
          <a:p>
            <a:pPr marL="0" lvl="0" indent="0" algn="ctr" rtl="0">
              <a:spcBef>
                <a:spcPts val="0"/>
              </a:spcBef>
              <a:spcAft>
                <a:spcPts val="0"/>
              </a:spcAft>
              <a:buNone/>
            </a:pPr>
            <a:r>
              <a:rPr lang="en" sz="800" dirty="0">
                <a:solidFill>
                  <a:srgbClr val="999999"/>
                </a:solidFill>
              </a:rPr>
              <a:t>Confidence</a:t>
            </a:r>
            <a:endParaRPr sz="800" dirty="0">
              <a:solidFill>
                <a:srgbClr val="999999"/>
              </a:solidFill>
            </a:endParaRPr>
          </a:p>
        </p:txBody>
      </p:sp>
      <p:sp>
        <p:nvSpPr>
          <p:cNvPr id="1712" name="Google Shape;1712;p118"/>
          <p:cNvSpPr txBox="1"/>
          <p:nvPr/>
        </p:nvSpPr>
        <p:spPr>
          <a:xfrm rot="3595261">
            <a:off x="2870662" y="2949652"/>
            <a:ext cx="1805890" cy="25604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a:t>
            </a:r>
            <a:endParaRPr sz="800" dirty="0">
              <a:solidFill>
                <a:srgbClr val="999999"/>
              </a:solidFill>
            </a:endParaRPr>
          </a:p>
        </p:txBody>
      </p:sp>
      <p:grpSp>
        <p:nvGrpSpPr>
          <p:cNvPr id="1713" name="Google Shape;1713;p118"/>
          <p:cNvGrpSpPr/>
          <p:nvPr/>
        </p:nvGrpSpPr>
        <p:grpSpPr>
          <a:xfrm>
            <a:off x="3494225" y="1784585"/>
            <a:ext cx="3107251" cy="675315"/>
            <a:chOff x="3435650" y="3567035"/>
            <a:chExt cx="3107251" cy="675315"/>
          </a:xfrm>
        </p:grpSpPr>
        <p:cxnSp>
          <p:nvCxnSpPr>
            <p:cNvPr id="1714" name="Google Shape;1714;p118"/>
            <p:cNvCxnSpPr/>
            <p:nvPr/>
          </p:nvCxnSpPr>
          <p:spPr>
            <a:xfrm flipH="1">
              <a:off x="3435650" y="3733250"/>
              <a:ext cx="1505700" cy="509100"/>
            </a:xfrm>
            <a:prstGeom prst="straightConnector1">
              <a:avLst/>
            </a:prstGeom>
            <a:noFill/>
            <a:ln w="19050" cap="flat" cmpd="sng">
              <a:solidFill>
                <a:srgbClr val="FF00FF"/>
              </a:solidFill>
              <a:prstDash val="solid"/>
              <a:round/>
              <a:headEnd type="none" w="med" len="med"/>
              <a:tailEnd type="triangle" w="med" len="med"/>
            </a:ln>
          </p:spPr>
        </p:cxnSp>
        <p:sp>
          <p:nvSpPr>
            <p:cNvPr id="1715" name="Google Shape;1715;p118"/>
            <p:cNvSpPr txBox="1"/>
            <p:nvPr/>
          </p:nvSpPr>
          <p:spPr>
            <a:xfrm rot="-659">
              <a:off x="4977501" y="3567185"/>
              <a:ext cx="1565400" cy="25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FF00FF"/>
                  </a:solidFill>
                </a:rPr>
                <a:t>Further savings</a:t>
              </a:r>
              <a:endParaRPr sz="1000" b="1" dirty="0">
                <a:solidFill>
                  <a:srgbClr val="FF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3"/>
                                        </p:tgtEl>
                                        <p:attrNameLst>
                                          <p:attrName>style.visibility</p:attrName>
                                        </p:attrNameLst>
                                      </p:cBhvr>
                                      <p:to>
                                        <p:strVal val="visible"/>
                                      </p:to>
                                    </p:set>
                                    <p:animEffect transition="in" filter="fade">
                                      <p:cBhvr>
                                        <p:cTn id="7" dur="1000"/>
                                        <p:tgtEl>
                                          <p:spTgt spid="1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19"/>
        <p:cNvGrpSpPr/>
        <p:nvPr/>
      </p:nvGrpSpPr>
      <p:grpSpPr>
        <a:xfrm>
          <a:off x="0" y="0"/>
          <a:ext cx="0" cy="0"/>
          <a:chOff x="0" y="0"/>
          <a:chExt cx="0" cy="0"/>
        </a:xfrm>
      </p:grpSpPr>
      <p:sp>
        <p:nvSpPr>
          <p:cNvPr id="1720" name="Google Shape;1720;p119"/>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19"/>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REDUCING THE COST</a:t>
            </a:r>
            <a:endParaRPr sz="800">
              <a:solidFill>
                <a:srgbClr val="FFFFFF"/>
              </a:solidFill>
              <a:latin typeface="Open Sans"/>
              <a:ea typeface="Open Sans"/>
              <a:cs typeface="Open Sans"/>
              <a:sym typeface="Open Sans"/>
            </a:endParaRPr>
          </a:p>
        </p:txBody>
      </p:sp>
      <p:sp>
        <p:nvSpPr>
          <p:cNvPr id="1722" name="Google Shape;1722;p119"/>
          <p:cNvSpPr txBox="1"/>
          <p:nvPr/>
        </p:nvSpPr>
        <p:spPr>
          <a:xfrm>
            <a:off x="36850" y="336750"/>
            <a:ext cx="7985400" cy="47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latin typeface="Open Sans"/>
                <a:ea typeface="Open Sans"/>
                <a:cs typeface="Open Sans"/>
                <a:sym typeface="Open Sans"/>
              </a:rPr>
              <a:t>step 4: continuous testing and monitoring</a:t>
            </a:r>
            <a:endParaRPr sz="1800">
              <a:solidFill>
                <a:srgbClr val="2DCBB1"/>
              </a:solidFill>
              <a:latin typeface="Open Sans Light"/>
              <a:ea typeface="Open Sans Light"/>
              <a:cs typeface="Open Sans Light"/>
              <a:sym typeface="Open Sans Light"/>
            </a:endParaRPr>
          </a:p>
        </p:txBody>
      </p:sp>
      <p:cxnSp>
        <p:nvCxnSpPr>
          <p:cNvPr id="1723" name="Google Shape;1723;p119"/>
          <p:cNvCxnSpPr/>
          <p:nvPr/>
        </p:nvCxnSpPr>
        <p:spPr>
          <a:xfrm>
            <a:off x="140800" y="792000"/>
            <a:ext cx="8836800" cy="0"/>
          </a:xfrm>
          <a:prstGeom prst="straightConnector1">
            <a:avLst/>
          </a:prstGeom>
          <a:noFill/>
          <a:ln w="9525" cap="flat" cmpd="sng">
            <a:solidFill>
              <a:srgbClr val="CCCCCC"/>
            </a:solidFill>
            <a:prstDash val="solid"/>
            <a:round/>
            <a:headEnd type="none" w="med" len="med"/>
            <a:tailEnd type="none" w="med" len="med"/>
          </a:ln>
        </p:spPr>
      </p:cxnSp>
      <p:sp>
        <p:nvSpPr>
          <p:cNvPr id="1724" name="Google Shape;1724;p119"/>
          <p:cNvSpPr/>
          <p:nvPr/>
        </p:nvSpPr>
        <p:spPr>
          <a:xfrm>
            <a:off x="2190349" y="2918201"/>
            <a:ext cx="1815000" cy="1504200"/>
          </a:xfrm>
          <a:prstGeom prst="triangle">
            <a:avLst>
              <a:gd name="adj" fmla="val 50000"/>
            </a:avLst>
          </a:prstGeom>
          <a:solidFill>
            <a:srgbClr val="D9EAD3"/>
          </a:solidFill>
          <a:ln w="19050" cap="flat" cmpd="sng">
            <a:solidFill>
              <a:srgbClr val="274E1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9"/>
          <p:cNvSpPr txBox="1">
            <a:spLocks noGrp="1"/>
          </p:cNvSpPr>
          <p:nvPr>
            <p:ph type="title"/>
          </p:nvPr>
        </p:nvSpPr>
        <p:spPr>
          <a:xfrm>
            <a:off x="2190349" y="4097665"/>
            <a:ext cx="1831800" cy="324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800">
                <a:solidFill>
                  <a:srgbClr val="434343"/>
                </a:solidFill>
              </a:rPr>
              <a:t>Unit Test</a:t>
            </a:r>
            <a:endParaRPr sz="800">
              <a:solidFill>
                <a:srgbClr val="434343"/>
              </a:solidFill>
            </a:endParaRPr>
          </a:p>
        </p:txBody>
      </p:sp>
      <p:sp>
        <p:nvSpPr>
          <p:cNvPr id="1726" name="Google Shape;1726;p119"/>
          <p:cNvSpPr txBox="1">
            <a:spLocks noGrp="1"/>
          </p:cNvSpPr>
          <p:nvPr>
            <p:ph type="title"/>
          </p:nvPr>
        </p:nvSpPr>
        <p:spPr>
          <a:xfrm>
            <a:off x="2377705" y="3794018"/>
            <a:ext cx="1458000" cy="292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800" b="1">
                <a:solidFill>
                  <a:srgbClr val="434343"/>
                </a:solidFill>
              </a:rPr>
              <a:t>Contract tests</a:t>
            </a:r>
            <a:endParaRPr sz="800" b="1">
              <a:solidFill>
                <a:srgbClr val="434343"/>
              </a:solidFill>
            </a:endParaRPr>
          </a:p>
        </p:txBody>
      </p:sp>
      <p:cxnSp>
        <p:nvCxnSpPr>
          <p:cNvPr id="1727" name="Google Shape;1727;p119"/>
          <p:cNvCxnSpPr/>
          <p:nvPr/>
        </p:nvCxnSpPr>
        <p:spPr>
          <a:xfrm>
            <a:off x="2430251" y="4086452"/>
            <a:ext cx="1358700" cy="7500"/>
          </a:xfrm>
          <a:prstGeom prst="straightConnector1">
            <a:avLst/>
          </a:prstGeom>
          <a:noFill/>
          <a:ln w="19050" cap="flat" cmpd="sng">
            <a:solidFill>
              <a:srgbClr val="274E13"/>
            </a:solidFill>
            <a:prstDash val="dash"/>
            <a:round/>
            <a:headEnd type="none" w="med" len="med"/>
            <a:tailEnd type="none" w="med" len="med"/>
          </a:ln>
        </p:spPr>
      </p:cxnSp>
      <p:sp>
        <p:nvSpPr>
          <p:cNvPr id="1728" name="Google Shape;1728;p119"/>
          <p:cNvSpPr txBox="1">
            <a:spLocks noGrp="1"/>
          </p:cNvSpPr>
          <p:nvPr>
            <p:ph type="title"/>
          </p:nvPr>
        </p:nvSpPr>
        <p:spPr>
          <a:xfrm>
            <a:off x="2578517" y="3360197"/>
            <a:ext cx="1052100" cy="43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C396A"/>
              </a:buClr>
              <a:buFont typeface="Arial"/>
              <a:buNone/>
            </a:pPr>
            <a:r>
              <a:rPr lang="en" sz="800">
                <a:solidFill>
                  <a:srgbClr val="434343"/>
                </a:solidFill>
              </a:rPr>
              <a:t>Integration </a:t>
            </a:r>
            <a:endParaRPr sz="800">
              <a:solidFill>
                <a:srgbClr val="434343"/>
              </a:solidFill>
            </a:endParaRPr>
          </a:p>
          <a:p>
            <a:pPr marL="0" lvl="0" indent="0" algn="ctr" rtl="0">
              <a:spcBef>
                <a:spcPts val="0"/>
              </a:spcBef>
              <a:spcAft>
                <a:spcPts val="0"/>
              </a:spcAft>
              <a:buClr>
                <a:srgbClr val="0C396A"/>
              </a:buClr>
              <a:buFont typeface="Arial"/>
              <a:buNone/>
            </a:pPr>
            <a:r>
              <a:rPr lang="en" sz="800">
                <a:solidFill>
                  <a:srgbClr val="434343"/>
                </a:solidFill>
              </a:rPr>
              <a:t>+ </a:t>
            </a:r>
            <a:r>
              <a:rPr lang="en" sz="800" b="1">
                <a:solidFill>
                  <a:srgbClr val="434343"/>
                </a:solidFill>
              </a:rPr>
              <a:t>functional</a:t>
            </a:r>
            <a:endParaRPr sz="800" b="1">
              <a:solidFill>
                <a:srgbClr val="434343"/>
              </a:solidFill>
            </a:endParaRPr>
          </a:p>
        </p:txBody>
      </p:sp>
      <p:cxnSp>
        <p:nvCxnSpPr>
          <p:cNvPr id="1729" name="Google Shape;1729;p119"/>
          <p:cNvCxnSpPr/>
          <p:nvPr/>
        </p:nvCxnSpPr>
        <p:spPr>
          <a:xfrm>
            <a:off x="2607624" y="3804654"/>
            <a:ext cx="1006200" cy="0"/>
          </a:xfrm>
          <a:prstGeom prst="straightConnector1">
            <a:avLst/>
          </a:prstGeom>
          <a:noFill/>
          <a:ln w="19050" cap="flat" cmpd="sng">
            <a:solidFill>
              <a:srgbClr val="274E13"/>
            </a:solidFill>
            <a:prstDash val="dash"/>
            <a:round/>
            <a:headEnd type="none" w="med" len="med"/>
            <a:tailEnd type="none" w="med" len="med"/>
          </a:ln>
        </p:spPr>
      </p:cxnSp>
      <p:sp>
        <p:nvSpPr>
          <p:cNvPr id="1730" name="Google Shape;1730;p119"/>
          <p:cNvSpPr txBox="1">
            <a:spLocks noGrp="1"/>
          </p:cNvSpPr>
          <p:nvPr>
            <p:ph type="title"/>
          </p:nvPr>
        </p:nvSpPr>
        <p:spPr>
          <a:xfrm>
            <a:off x="2712126" y="3022884"/>
            <a:ext cx="782100" cy="324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C396A"/>
              </a:buClr>
              <a:buFont typeface="Arial"/>
              <a:buNone/>
            </a:pPr>
            <a:r>
              <a:rPr lang="en" sz="700">
                <a:solidFill>
                  <a:srgbClr val="434343"/>
                </a:solidFill>
              </a:rPr>
              <a:t>E2E</a:t>
            </a:r>
            <a:endParaRPr sz="700">
              <a:solidFill>
                <a:srgbClr val="434343"/>
              </a:solidFill>
            </a:endParaRPr>
          </a:p>
        </p:txBody>
      </p:sp>
      <p:cxnSp>
        <p:nvCxnSpPr>
          <p:cNvPr id="1731" name="Google Shape;1731;p119"/>
          <p:cNvCxnSpPr/>
          <p:nvPr/>
        </p:nvCxnSpPr>
        <p:spPr>
          <a:xfrm>
            <a:off x="2902305" y="3295900"/>
            <a:ext cx="390900" cy="0"/>
          </a:xfrm>
          <a:prstGeom prst="straightConnector1">
            <a:avLst/>
          </a:prstGeom>
          <a:noFill/>
          <a:ln w="19050" cap="flat" cmpd="sng">
            <a:solidFill>
              <a:srgbClr val="274E13"/>
            </a:solidFill>
            <a:prstDash val="dash"/>
            <a:round/>
            <a:headEnd type="none" w="med" len="med"/>
            <a:tailEnd type="none" w="med" len="med"/>
          </a:ln>
        </p:spPr>
      </p:cxnSp>
      <p:cxnSp>
        <p:nvCxnSpPr>
          <p:cNvPr id="1732" name="Google Shape;1732;p119"/>
          <p:cNvCxnSpPr/>
          <p:nvPr/>
        </p:nvCxnSpPr>
        <p:spPr>
          <a:xfrm>
            <a:off x="3383375" y="3284100"/>
            <a:ext cx="4318500" cy="0"/>
          </a:xfrm>
          <a:prstGeom prst="straightConnector1">
            <a:avLst/>
          </a:prstGeom>
          <a:noFill/>
          <a:ln w="19050" cap="flat" cmpd="sng">
            <a:solidFill>
              <a:srgbClr val="274E13"/>
            </a:solidFill>
            <a:prstDash val="dash"/>
            <a:round/>
            <a:headEnd type="none" w="med" len="med"/>
            <a:tailEnd type="none" w="med" len="med"/>
          </a:ln>
        </p:spPr>
      </p:cxnSp>
      <p:sp>
        <p:nvSpPr>
          <p:cNvPr id="1733" name="Google Shape;1733;p119"/>
          <p:cNvSpPr txBox="1"/>
          <p:nvPr/>
        </p:nvSpPr>
        <p:spPr>
          <a:xfrm rot="-571">
            <a:off x="4760705" y="3365888"/>
            <a:ext cx="1805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999999"/>
                </a:solidFill>
              </a:rPr>
              <a:t>Cheaper</a:t>
            </a:r>
            <a:endParaRPr sz="800">
              <a:solidFill>
                <a:srgbClr val="999999"/>
              </a:solidFill>
            </a:endParaRPr>
          </a:p>
        </p:txBody>
      </p:sp>
      <p:sp>
        <p:nvSpPr>
          <p:cNvPr id="1734" name="Google Shape;1734;p119"/>
          <p:cNvSpPr txBox="1"/>
          <p:nvPr/>
        </p:nvSpPr>
        <p:spPr>
          <a:xfrm rot="-571">
            <a:off x="4795780" y="2950197"/>
            <a:ext cx="1805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999999"/>
                </a:solidFill>
              </a:rPr>
              <a:t>Expensive</a:t>
            </a:r>
            <a:endParaRPr sz="800">
              <a:solidFill>
                <a:srgbClr val="999999"/>
              </a:solidFill>
            </a:endParaRPr>
          </a:p>
        </p:txBody>
      </p:sp>
      <p:sp>
        <p:nvSpPr>
          <p:cNvPr id="1735" name="Google Shape;1735;p119"/>
          <p:cNvSpPr txBox="1"/>
          <p:nvPr/>
        </p:nvSpPr>
        <p:spPr>
          <a:xfrm>
            <a:off x="2190349" y="4500100"/>
            <a:ext cx="18318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999999"/>
                </a:solidFill>
              </a:rPr>
              <a:t>Number of tests</a:t>
            </a:r>
            <a:endParaRPr sz="800">
              <a:solidFill>
                <a:srgbClr val="999999"/>
              </a:solidFill>
            </a:endParaRPr>
          </a:p>
        </p:txBody>
      </p:sp>
      <p:cxnSp>
        <p:nvCxnSpPr>
          <p:cNvPr id="1736" name="Google Shape;1736;p119"/>
          <p:cNvCxnSpPr/>
          <p:nvPr/>
        </p:nvCxnSpPr>
        <p:spPr>
          <a:xfrm rot="10800000">
            <a:off x="1891170" y="1333803"/>
            <a:ext cx="0" cy="3093000"/>
          </a:xfrm>
          <a:prstGeom prst="straightConnector1">
            <a:avLst/>
          </a:prstGeom>
          <a:noFill/>
          <a:ln w="9525" cap="flat" cmpd="sng">
            <a:solidFill>
              <a:srgbClr val="D9D9D9"/>
            </a:solidFill>
            <a:prstDash val="solid"/>
            <a:round/>
            <a:headEnd type="none" w="med" len="med"/>
            <a:tailEnd type="triangle" w="med" len="med"/>
          </a:ln>
        </p:spPr>
      </p:cxnSp>
      <p:sp>
        <p:nvSpPr>
          <p:cNvPr id="1737" name="Google Shape;1737;p119"/>
          <p:cNvSpPr txBox="1"/>
          <p:nvPr/>
        </p:nvSpPr>
        <p:spPr>
          <a:xfrm rot="-5400000">
            <a:off x="775575" y="3400126"/>
            <a:ext cx="1485000" cy="52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800">
                <a:solidFill>
                  <a:srgbClr val="999999"/>
                </a:solidFill>
              </a:rPr>
              <a:t>Speed</a:t>
            </a:r>
            <a:endParaRPr sz="800">
              <a:solidFill>
                <a:srgbClr val="999999"/>
              </a:solidFill>
            </a:endParaRPr>
          </a:p>
          <a:p>
            <a:pPr marL="0" lvl="0" indent="0" algn="ctr" rtl="0">
              <a:spcBef>
                <a:spcPts val="0"/>
              </a:spcBef>
              <a:spcAft>
                <a:spcPts val="0"/>
              </a:spcAft>
              <a:buClr>
                <a:schemeClr val="dk1"/>
              </a:buClr>
              <a:buSzPts val="1100"/>
              <a:buFont typeface="Arial"/>
              <a:buNone/>
            </a:pPr>
            <a:r>
              <a:rPr lang="en" sz="800">
                <a:solidFill>
                  <a:srgbClr val="999999"/>
                </a:solidFill>
              </a:rPr>
              <a:t>Cost of feedback $</a:t>
            </a:r>
            <a:endParaRPr sz="800">
              <a:solidFill>
                <a:srgbClr val="999999"/>
              </a:solidFill>
            </a:endParaRPr>
          </a:p>
          <a:p>
            <a:pPr marL="0" lvl="0" indent="0" algn="ctr" rtl="0">
              <a:spcBef>
                <a:spcPts val="0"/>
              </a:spcBef>
              <a:spcAft>
                <a:spcPts val="0"/>
              </a:spcAft>
              <a:buNone/>
            </a:pPr>
            <a:r>
              <a:rPr lang="en" sz="800">
                <a:solidFill>
                  <a:srgbClr val="999999"/>
                </a:solidFill>
              </a:rPr>
              <a:t>Confidence</a:t>
            </a:r>
            <a:endParaRPr sz="800">
              <a:solidFill>
                <a:srgbClr val="999999"/>
              </a:solidFill>
            </a:endParaRPr>
          </a:p>
        </p:txBody>
      </p:sp>
      <p:cxnSp>
        <p:nvCxnSpPr>
          <p:cNvPr id="1738" name="Google Shape;1738;p119"/>
          <p:cNvCxnSpPr/>
          <p:nvPr/>
        </p:nvCxnSpPr>
        <p:spPr>
          <a:xfrm>
            <a:off x="153600" y="2586725"/>
            <a:ext cx="8836800" cy="0"/>
          </a:xfrm>
          <a:prstGeom prst="straightConnector1">
            <a:avLst/>
          </a:prstGeom>
          <a:noFill/>
          <a:ln w="9525" cap="flat" cmpd="sng">
            <a:solidFill>
              <a:srgbClr val="434343"/>
            </a:solidFill>
            <a:prstDash val="solid"/>
            <a:round/>
            <a:headEnd type="none" w="med" len="med"/>
            <a:tailEnd type="none" w="med" len="med"/>
          </a:ln>
        </p:spPr>
      </p:cxnSp>
      <p:sp>
        <p:nvSpPr>
          <p:cNvPr id="1739" name="Google Shape;1739;p119"/>
          <p:cNvSpPr/>
          <p:nvPr/>
        </p:nvSpPr>
        <p:spPr>
          <a:xfrm>
            <a:off x="560989" y="1383788"/>
            <a:ext cx="346500" cy="3249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19"/>
          <p:cNvSpPr/>
          <p:nvPr/>
        </p:nvSpPr>
        <p:spPr>
          <a:xfrm rot="10800000">
            <a:off x="1004939" y="1349013"/>
            <a:ext cx="346500" cy="3249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19"/>
          <p:cNvSpPr txBox="1"/>
          <p:nvPr/>
        </p:nvSpPr>
        <p:spPr>
          <a:xfrm>
            <a:off x="2814875" y="1212438"/>
            <a:ext cx="4835100" cy="1410900"/>
          </a:xfrm>
          <a:prstGeom prst="rect">
            <a:avLst/>
          </a:prstGeom>
          <a:noFill/>
          <a:ln>
            <a:noFill/>
          </a:ln>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rgbClr val="666666"/>
              </a:buClr>
              <a:buSzPts val="900"/>
              <a:buFont typeface="Open Sans"/>
              <a:buChar char="●"/>
            </a:pPr>
            <a:r>
              <a:rPr lang="en" sz="900" dirty="0">
                <a:solidFill>
                  <a:srgbClr val="666666"/>
                </a:solidFill>
                <a:latin typeface="Open Sans"/>
                <a:ea typeface="Open Sans"/>
                <a:cs typeface="Open Sans"/>
                <a:sym typeface="Open Sans"/>
              </a:rPr>
              <a:t>Canaries, smoke tests and automated rollbacks</a:t>
            </a:r>
            <a:endParaRPr sz="900" dirty="0">
              <a:solidFill>
                <a:srgbClr val="666666"/>
              </a:solidFill>
              <a:latin typeface="Open Sans"/>
              <a:ea typeface="Open Sans"/>
              <a:cs typeface="Open Sans"/>
              <a:sym typeface="Open Sans"/>
            </a:endParaRPr>
          </a:p>
          <a:p>
            <a:pPr marL="457200" lvl="0" indent="-285750" algn="l" rtl="0">
              <a:lnSpc>
                <a:spcPct val="115000"/>
              </a:lnSpc>
              <a:spcBef>
                <a:spcPts val="0"/>
              </a:spcBef>
              <a:spcAft>
                <a:spcPts val="0"/>
              </a:spcAft>
              <a:buClr>
                <a:srgbClr val="666666"/>
              </a:buClr>
              <a:buSzPts val="900"/>
              <a:buFont typeface="Open Sans"/>
              <a:buChar char="●"/>
            </a:pPr>
            <a:r>
              <a:rPr lang="en" sz="900" dirty="0">
                <a:solidFill>
                  <a:srgbClr val="666666"/>
                </a:solidFill>
                <a:latin typeface="Open Sans"/>
                <a:ea typeface="Open Sans"/>
                <a:cs typeface="Open Sans"/>
                <a:sym typeface="Open Sans"/>
              </a:rPr>
              <a:t>Semantic monitoring / synthetic transactions</a:t>
            </a:r>
            <a:endParaRPr sz="900">
              <a:solidFill>
                <a:srgbClr val="666666"/>
              </a:solidFill>
              <a:latin typeface="Open Sans"/>
              <a:ea typeface="Open Sans"/>
              <a:cs typeface="Open Sans"/>
              <a:sym typeface="Open Sans"/>
            </a:endParaRPr>
          </a:p>
          <a:p>
            <a:pPr marL="457200" lvl="0" indent="-285750" algn="l" rtl="0">
              <a:lnSpc>
                <a:spcPct val="115000"/>
              </a:lnSpc>
              <a:spcBef>
                <a:spcPts val="0"/>
              </a:spcBef>
              <a:spcAft>
                <a:spcPts val="0"/>
              </a:spcAft>
              <a:buClr>
                <a:srgbClr val="666666"/>
              </a:buClr>
              <a:buSzPts val="900"/>
              <a:buFont typeface="Open Sans"/>
              <a:buChar char="●"/>
            </a:pPr>
            <a:r>
              <a:rPr lang="en" sz="900" dirty="0">
                <a:solidFill>
                  <a:srgbClr val="666666"/>
                </a:solidFill>
                <a:latin typeface="Open Sans"/>
                <a:ea typeface="Open Sans"/>
                <a:cs typeface="Open Sans"/>
                <a:sym typeface="Open Sans"/>
              </a:rPr>
              <a:t>Improved telemetry and observability</a:t>
            </a:r>
            <a:endParaRPr sz="900">
              <a:solidFill>
                <a:srgbClr val="666666"/>
              </a:solidFill>
              <a:latin typeface="Open Sans"/>
              <a:ea typeface="Open Sans"/>
              <a:cs typeface="Open Sans"/>
              <a:sym typeface="Open Sans"/>
            </a:endParaRPr>
          </a:p>
          <a:p>
            <a:pPr marL="457200" lvl="0" indent="-285750" algn="l" rtl="0">
              <a:lnSpc>
                <a:spcPct val="115000"/>
              </a:lnSpc>
              <a:spcBef>
                <a:spcPts val="0"/>
              </a:spcBef>
              <a:spcAft>
                <a:spcPts val="0"/>
              </a:spcAft>
              <a:buClr>
                <a:srgbClr val="666666"/>
              </a:buClr>
              <a:buSzPts val="900"/>
              <a:buFont typeface="Open Sans"/>
              <a:buChar char="●"/>
            </a:pPr>
            <a:r>
              <a:rPr lang="en" sz="900" dirty="0">
                <a:solidFill>
                  <a:srgbClr val="666666"/>
                </a:solidFill>
                <a:latin typeface="Open Sans"/>
                <a:ea typeface="Open Sans"/>
                <a:cs typeface="Open Sans"/>
                <a:sym typeface="Open Sans"/>
              </a:rPr>
              <a:t>Aggregated logging and access for the team</a:t>
            </a:r>
            <a:endParaRPr sz="900">
              <a:solidFill>
                <a:srgbClr val="666666"/>
              </a:solidFill>
              <a:latin typeface="Open Sans"/>
              <a:ea typeface="Open Sans"/>
              <a:cs typeface="Open Sans"/>
              <a:sym typeface="Open Sans"/>
            </a:endParaRPr>
          </a:p>
          <a:p>
            <a:pPr marL="457200" lvl="0" indent="-285750" algn="l" rtl="0">
              <a:lnSpc>
                <a:spcPct val="115000"/>
              </a:lnSpc>
              <a:spcBef>
                <a:spcPts val="0"/>
              </a:spcBef>
              <a:spcAft>
                <a:spcPts val="0"/>
              </a:spcAft>
              <a:buClr>
                <a:srgbClr val="666666"/>
              </a:buClr>
              <a:buSzPts val="900"/>
              <a:buFont typeface="Open Sans"/>
              <a:buChar char="●"/>
            </a:pPr>
            <a:r>
              <a:rPr lang="en" sz="900" dirty="0">
                <a:solidFill>
                  <a:srgbClr val="666666"/>
                </a:solidFill>
                <a:latin typeface="Open Sans"/>
                <a:ea typeface="Open Sans"/>
                <a:cs typeface="Open Sans"/>
                <a:sym typeface="Open Sans"/>
              </a:rPr>
              <a:t>Tune monitoring &amp; alerting</a:t>
            </a:r>
            <a:endParaRPr sz="900" dirty="0">
              <a:solidFill>
                <a:srgbClr val="666666"/>
              </a:solidFill>
              <a:latin typeface="Open Sans"/>
              <a:ea typeface="Open Sans"/>
              <a:cs typeface="Open Sans"/>
              <a:sym typeface="Open Sans"/>
            </a:endParaRPr>
          </a:p>
        </p:txBody>
      </p:sp>
      <p:sp>
        <p:nvSpPr>
          <p:cNvPr id="1742" name="Google Shape;1742;p119"/>
          <p:cNvSpPr txBox="1"/>
          <p:nvPr/>
        </p:nvSpPr>
        <p:spPr>
          <a:xfrm>
            <a:off x="157125" y="2307343"/>
            <a:ext cx="1966200" cy="2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rgbClr val="666666"/>
                </a:solidFill>
                <a:latin typeface="Open Sans"/>
                <a:ea typeface="Open Sans"/>
                <a:cs typeface="Open Sans"/>
                <a:sym typeface="Open Sans"/>
              </a:rPr>
              <a:t>Post deployment</a:t>
            </a:r>
            <a:endParaRPr sz="800" dirty="0">
              <a:solidFill>
                <a:srgbClr val="666666"/>
              </a:solidFill>
              <a:latin typeface="Open Sans"/>
              <a:ea typeface="Open Sans"/>
              <a:cs typeface="Open Sans"/>
              <a:sym typeface="Open Sans"/>
            </a:endParaRPr>
          </a:p>
        </p:txBody>
      </p:sp>
      <p:sp>
        <p:nvSpPr>
          <p:cNvPr id="1743" name="Google Shape;1743;p119"/>
          <p:cNvSpPr txBox="1"/>
          <p:nvPr/>
        </p:nvSpPr>
        <p:spPr>
          <a:xfrm>
            <a:off x="157125" y="2594775"/>
            <a:ext cx="1966200" cy="2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rgbClr val="666666"/>
                </a:solidFill>
                <a:latin typeface="Open Sans"/>
                <a:ea typeface="Open Sans"/>
                <a:cs typeface="Open Sans"/>
                <a:sym typeface="Open Sans"/>
              </a:rPr>
              <a:t>Before deployment</a:t>
            </a:r>
            <a:endParaRPr sz="800" dirty="0">
              <a:solidFill>
                <a:srgbClr val="666666"/>
              </a:solidFill>
              <a:latin typeface="Open Sans"/>
              <a:ea typeface="Open Sans"/>
              <a:cs typeface="Open Sans"/>
              <a:sym typeface="Open Sans"/>
            </a:endParaRPr>
          </a:p>
        </p:txBody>
      </p:sp>
      <p:sp>
        <p:nvSpPr>
          <p:cNvPr id="1744" name="Google Shape;1744;p119"/>
          <p:cNvSpPr txBox="1"/>
          <p:nvPr/>
        </p:nvSpPr>
        <p:spPr>
          <a:xfrm rot="-571">
            <a:off x="73919" y="1773660"/>
            <a:ext cx="1805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dirty="0">
                <a:solidFill>
                  <a:srgbClr val="999999"/>
                </a:solidFill>
              </a:rPr>
              <a:t>Continuous testing</a:t>
            </a:r>
            <a:endParaRPr sz="800" dirty="0">
              <a:solidFill>
                <a:srgbClr val="999999"/>
              </a:solidFill>
            </a:endParaRPr>
          </a:p>
        </p:txBody>
      </p:sp>
      <p:grpSp>
        <p:nvGrpSpPr>
          <p:cNvPr id="1745" name="Google Shape;1745;p119"/>
          <p:cNvGrpSpPr/>
          <p:nvPr/>
        </p:nvGrpSpPr>
        <p:grpSpPr>
          <a:xfrm>
            <a:off x="5944775" y="1211329"/>
            <a:ext cx="3045601" cy="344421"/>
            <a:chOff x="3426350" y="3564329"/>
            <a:chExt cx="3045601" cy="344421"/>
          </a:xfrm>
        </p:grpSpPr>
        <p:cxnSp>
          <p:nvCxnSpPr>
            <p:cNvPr id="1746" name="Google Shape;1746;p119"/>
            <p:cNvCxnSpPr/>
            <p:nvPr/>
          </p:nvCxnSpPr>
          <p:spPr>
            <a:xfrm flipH="1">
              <a:off x="3426350" y="3733250"/>
              <a:ext cx="1515000" cy="175500"/>
            </a:xfrm>
            <a:prstGeom prst="straightConnector1">
              <a:avLst/>
            </a:prstGeom>
            <a:noFill/>
            <a:ln w="19050" cap="flat" cmpd="sng">
              <a:solidFill>
                <a:srgbClr val="FF00FF"/>
              </a:solidFill>
              <a:prstDash val="solid"/>
              <a:round/>
              <a:headEnd type="none" w="med" len="med"/>
              <a:tailEnd type="triangle" w="med" len="med"/>
            </a:ln>
          </p:spPr>
        </p:cxnSp>
        <p:sp>
          <p:nvSpPr>
            <p:cNvPr id="1747" name="Google Shape;1747;p119"/>
            <p:cNvSpPr txBox="1"/>
            <p:nvPr/>
          </p:nvSpPr>
          <p:spPr>
            <a:xfrm rot="-674">
              <a:off x="4941351" y="3564479"/>
              <a:ext cx="1530600" cy="25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FF00FF"/>
                  </a:solidFill>
                </a:rPr>
                <a:t>Investment here</a:t>
              </a:r>
              <a:endParaRPr sz="1000" b="1" dirty="0">
                <a:solidFill>
                  <a:srgbClr val="FF00FF"/>
                </a:solidFill>
              </a:endParaRPr>
            </a:p>
          </p:txBody>
        </p:sp>
      </p:grpSp>
      <p:cxnSp>
        <p:nvCxnSpPr>
          <p:cNvPr id="1748" name="Google Shape;1748;p119"/>
          <p:cNvCxnSpPr/>
          <p:nvPr/>
        </p:nvCxnSpPr>
        <p:spPr>
          <a:xfrm rot="10800000">
            <a:off x="1891170" y="2913003"/>
            <a:ext cx="0" cy="1513800"/>
          </a:xfrm>
          <a:prstGeom prst="straightConnector1">
            <a:avLst/>
          </a:prstGeom>
          <a:noFill/>
          <a:ln w="9525" cap="flat" cmpd="sng">
            <a:solidFill>
              <a:srgbClr val="D9D9D9"/>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8"/>
                                        </p:tgtEl>
                                        <p:attrNameLst>
                                          <p:attrName>style.visibility</p:attrName>
                                        </p:attrNameLst>
                                      </p:cBhvr>
                                      <p:to>
                                        <p:strVal val="visible"/>
                                      </p:to>
                                    </p:set>
                                    <p:animEffect transition="in" filter="fade">
                                      <p:cBhvr>
                                        <p:cTn id="7" dur="1000"/>
                                        <p:tgtEl>
                                          <p:spTgt spid="17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9"/>
                                        </p:tgtEl>
                                        <p:attrNameLst>
                                          <p:attrName>style.visibility</p:attrName>
                                        </p:attrNameLst>
                                      </p:cBhvr>
                                      <p:to>
                                        <p:strVal val="visible"/>
                                      </p:to>
                                    </p:set>
                                    <p:animEffect transition="in" filter="fade">
                                      <p:cBhvr>
                                        <p:cTn id="12" dur="1000"/>
                                        <p:tgtEl>
                                          <p:spTgt spid="1739"/>
                                        </p:tgtEl>
                                      </p:cBhvr>
                                    </p:animEffect>
                                  </p:childTnLst>
                                </p:cTn>
                              </p:par>
                              <p:par>
                                <p:cTn id="13" presetID="10" presetClass="entr" presetSubtype="0" fill="hold" nodeType="withEffect">
                                  <p:stCondLst>
                                    <p:cond delay="0"/>
                                  </p:stCondLst>
                                  <p:childTnLst>
                                    <p:set>
                                      <p:cBhvr>
                                        <p:cTn id="14" dur="1" fill="hold">
                                          <p:stCondLst>
                                            <p:cond delay="0"/>
                                          </p:stCondLst>
                                        </p:cTn>
                                        <p:tgtEl>
                                          <p:spTgt spid="1740"/>
                                        </p:tgtEl>
                                        <p:attrNameLst>
                                          <p:attrName>style.visibility</p:attrName>
                                        </p:attrNameLst>
                                      </p:cBhvr>
                                      <p:to>
                                        <p:strVal val="visible"/>
                                      </p:to>
                                    </p:set>
                                    <p:animEffect transition="in" filter="fade">
                                      <p:cBhvr>
                                        <p:cTn id="15" dur="1000"/>
                                        <p:tgtEl>
                                          <p:spTgt spid="1740"/>
                                        </p:tgtEl>
                                      </p:cBhvr>
                                    </p:animEffect>
                                  </p:childTnLst>
                                </p:cTn>
                              </p:par>
                              <p:par>
                                <p:cTn id="16" presetID="10" presetClass="entr" presetSubtype="0" fill="hold" nodeType="withEffect">
                                  <p:stCondLst>
                                    <p:cond delay="0"/>
                                  </p:stCondLst>
                                  <p:childTnLst>
                                    <p:set>
                                      <p:cBhvr>
                                        <p:cTn id="17" dur="1" fill="hold">
                                          <p:stCondLst>
                                            <p:cond delay="0"/>
                                          </p:stCondLst>
                                        </p:cTn>
                                        <p:tgtEl>
                                          <p:spTgt spid="1741"/>
                                        </p:tgtEl>
                                        <p:attrNameLst>
                                          <p:attrName>style.visibility</p:attrName>
                                        </p:attrNameLst>
                                      </p:cBhvr>
                                      <p:to>
                                        <p:strVal val="visible"/>
                                      </p:to>
                                    </p:set>
                                    <p:animEffect transition="in" filter="fade">
                                      <p:cBhvr>
                                        <p:cTn id="18" dur="1000"/>
                                        <p:tgtEl>
                                          <p:spTgt spid="1741"/>
                                        </p:tgtEl>
                                      </p:cBhvr>
                                    </p:animEffect>
                                  </p:childTnLst>
                                </p:cTn>
                              </p:par>
                              <p:par>
                                <p:cTn id="19" presetID="10" presetClass="entr" presetSubtype="0" fill="hold" nodeType="withEffect">
                                  <p:stCondLst>
                                    <p:cond delay="0"/>
                                  </p:stCondLst>
                                  <p:childTnLst>
                                    <p:set>
                                      <p:cBhvr>
                                        <p:cTn id="20" dur="1" fill="hold">
                                          <p:stCondLst>
                                            <p:cond delay="0"/>
                                          </p:stCondLst>
                                        </p:cTn>
                                        <p:tgtEl>
                                          <p:spTgt spid="1742"/>
                                        </p:tgtEl>
                                        <p:attrNameLst>
                                          <p:attrName>style.visibility</p:attrName>
                                        </p:attrNameLst>
                                      </p:cBhvr>
                                      <p:to>
                                        <p:strVal val="visible"/>
                                      </p:to>
                                    </p:set>
                                    <p:animEffect transition="in" filter="fade">
                                      <p:cBhvr>
                                        <p:cTn id="21" dur="1000"/>
                                        <p:tgtEl>
                                          <p:spTgt spid="1742"/>
                                        </p:tgtEl>
                                      </p:cBhvr>
                                    </p:animEffect>
                                  </p:childTnLst>
                                </p:cTn>
                              </p:par>
                              <p:par>
                                <p:cTn id="22" presetID="10" presetClass="entr" presetSubtype="0" fill="hold" nodeType="withEffect">
                                  <p:stCondLst>
                                    <p:cond delay="0"/>
                                  </p:stCondLst>
                                  <p:childTnLst>
                                    <p:set>
                                      <p:cBhvr>
                                        <p:cTn id="23" dur="1" fill="hold">
                                          <p:stCondLst>
                                            <p:cond delay="0"/>
                                          </p:stCondLst>
                                        </p:cTn>
                                        <p:tgtEl>
                                          <p:spTgt spid="1743"/>
                                        </p:tgtEl>
                                        <p:attrNameLst>
                                          <p:attrName>style.visibility</p:attrName>
                                        </p:attrNameLst>
                                      </p:cBhvr>
                                      <p:to>
                                        <p:strVal val="visible"/>
                                      </p:to>
                                    </p:set>
                                    <p:animEffect transition="in" filter="fade">
                                      <p:cBhvr>
                                        <p:cTn id="24" dur="1000"/>
                                        <p:tgtEl>
                                          <p:spTgt spid="1743"/>
                                        </p:tgtEl>
                                      </p:cBhvr>
                                    </p:animEffect>
                                  </p:childTnLst>
                                </p:cTn>
                              </p:par>
                              <p:par>
                                <p:cTn id="25" presetID="10" presetClass="entr" presetSubtype="0" fill="hold" nodeType="withEffect">
                                  <p:stCondLst>
                                    <p:cond delay="0"/>
                                  </p:stCondLst>
                                  <p:childTnLst>
                                    <p:set>
                                      <p:cBhvr>
                                        <p:cTn id="26" dur="1" fill="hold">
                                          <p:stCondLst>
                                            <p:cond delay="0"/>
                                          </p:stCondLst>
                                        </p:cTn>
                                        <p:tgtEl>
                                          <p:spTgt spid="1744"/>
                                        </p:tgtEl>
                                        <p:attrNameLst>
                                          <p:attrName>style.visibility</p:attrName>
                                        </p:attrNameLst>
                                      </p:cBhvr>
                                      <p:to>
                                        <p:strVal val="visible"/>
                                      </p:to>
                                    </p:set>
                                    <p:animEffect transition="in" filter="fade">
                                      <p:cBhvr>
                                        <p:cTn id="27" dur="1000"/>
                                        <p:tgtEl>
                                          <p:spTgt spid="1744"/>
                                        </p:tgtEl>
                                      </p:cBhvr>
                                    </p:animEffect>
                                  </p:childTnLst>
                                </p:cTn>
                              </p:par>
                              <p:par>
                                <p:cTn id="28" presetID="10" presetClass="entr" presetSubtype="0" fill="hold" nodeType="withEffect">
                                  <p:stCondLst>
                                    <p:cond delay="0"/>
                                  </p:stCondLst>
                                  <p:childTnLst>
                                    <p:set>
                                      <p:cBhvr>
                                        <p:cTn id="29" dur="1" fill="hold">
                                          <p:stCondLst>
                                            <p:cond delay="0"/>
                                          </p:stCondLst>
                                        </p:cTn>
                                        <p:tgtEl>
                                          <p:spTgt spid="1745"/>
                                        </p:tgtEl>
                                        <p:attrNameLst>
                                          <p:attrName>style.visibility</p:attrName>
                                        </p:attrNameLst>
                                      </p:cBhvr>
                                      <p:to>
                                        <p:strVal val="visible"/>
                                      </p:to>
                                    </p:set>
                                    <p:animEffect transition="in" filter="fade">
                                      <p:cBhvr>
                                        <p:cTn id="30" dur="1000"/>
                                        <p:tgtEl>
                                          <p:spTgt spid="1745"/>
                                        </p:tgtEl>
                                      </p:cBhvr>
                                    </p:animEffect>
                                  </p:childTnLst>
                                </p:cTn>
                              </p:par>
                              <p:par>
                                <p:cTn id="31" presetID="10" presetClass="entr" presetSubtype="0" fill="hold" nodeType="withEffect">
                                  <p:stCondLst>
                                    <p:cond delay="0"/>
                                  </p:stCondLst>
                                  <p:childTnLst>
                                    <p:set>
                                      <p:cBhvr>
                                        <p:cTn id="32" dur="1" fill="hold">
                                          <p:stCondLst>
                                            <p:cond delay="0"/>
                                          </p:stCondLst>
                                        </p:cTn>
                                        <p:tgtEl>
                                          <p:spTgt spid="1738"/>
                                        </p:tgtEl>
                                        <p:attrNameLst>
                                          <p:attrName>style.visibility</p:attrName>
                                        </p:attrNameLst>
                                      </p:cBhvr>
                                      <p:to>
                                        <p:strVal val="visible"/>
                                      </p:to>
                                    </p:set>
                                    <p:animEffect transition="in" filter="fade">
                                      <p:cBhvr>
                                        <p:cTn id="33" dur="1000"/>
                                        <p:tgtEl>
                                          <p:spTgt spid="1738"/>
                                        </p:tgtEl>
                                      </p:cBhvr>
                                    </p:animEffect>
                                  </p:childTnLst>
                                </p:cTn>
                              </p:par>
                              <p:par>
                                <p:cTn id="34" presetID="10" presetClass="entr" presetSubtype="0" fill="hold" nodeType="withEffect">
                                  <p:stCondLst>
                                    <p:cond delay="0"/>
                                  </p:stCondLst>
                                  <p:childTnLst>
                                    <p:set>
                                      <p:cBhvr>
                                        <p:cTn id="35" dur="1" fill="hold">
                                          <p:stCondLst>
                                            <p:cond delay="0"/>
                                          </p:stCondLst>
                                        </p:cTn>
                                        <p:tgtEl>
                                          <p:spTgt spid="1736"/>
                                        </p:tgtEl>
                                        <p:attrNameLst>
                                          <p:attrName>style.visibility</p:attrName>
                                        </p:attrNameLst>
                                      </p:cBhvr>
                                      <p:to>
                                        <p:strVal val="visible"/>
                                      </p:to>
                                    </p:set>
                                    <p:animEffect transition="in" filter="fade">
                                      <p:cBhvr>
                                        <p:cTn id="36" dur="1000"/>
                                        <p:tgtEl>
                                          <p:spTgt spid="1736"/>
                                        </p:tgtEl>
                                      </p:cBhvr>
                                    </p:animEffect>
                                  </p:childTnLst>
                                </p:cTn>
                              </p:par>
                              <p:par>
                                <p:cTn id="37" presetID="10" presetClass="exit" presetSubtype="0" fill="hold" nodeType="withEffect">
                                  <p:stCondLst>
                                    <p:cond delay="0"/>
                                  </p:stCondLst>
                                  <p:childTnLst>
                                    <p:animEffect transition="out" filter="fade">
                                      <p:cBhvr>
                                        <p:cTn id="38" dur="1000"/>
                                        <p:tgtEl>
                                          <p:spTgt spid="1748"/>
                                        </p:tgtEl>
                                      </p:cBhvr>
                                    </p:animEffect>
                                    <p:set>
                                      <p:cBhvr>
                                        <p:cTn id="39" dur="1" fill="hold">
                                          <p:stCondLst>
                                            <p:cond delay="1000"/>
                                          </p:stCondLst>
                                        </p:cTn>
                                        <p:tgtEl>
                                          <p:spTgt spid="17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44">
          <a:extLst>
            <a:ext uri="{FF2B5EF4-FFF2-40B4-BE49-F238E27FC236}">
              <a16:creationId xmlns:a16="http://schemas.microsoft.com/office/drawing/2014/main" id="{7E66ABFA-2A9F-04E4-4484-4DECAC7328F1}"/>
            </a:ext>
          </a:extLst>
        </p:cNvPr>
        <p:cNvGrpSpPr/>
        <p:nvPr/>
      </p:nvGrpSpPr>
      <p:grpSpPr>
        <a:xfrm>
          <a:off x="0" y="0"/>
          <a:ext cx="0" cy="0"/>
          <a:chOff x="0" y="0"/>
          <a:chExt cx="0" cy="0"/>
        </a:xfrm>
      </p:grpSpPr>
      <p:sp>
        <p:nvSpPr>
          <p:cNvPr id="1245" name="Google Shape;1245;p90">
            <a:extLst>
              <a:ext uri="{FF2B5EF4-FFF2-40B4-BE49-F238E27FC236}">
                <a16:creationId xmlns:a16="http://schemas.microsoft.com/office/drawing/2014/main" id="{99C1128C-3682-4DBA-B630-1F149DD5367E}"/>
              </a:ext>
            </a:extLst>
          </p:cNvPr>
          <p:cNvSpPr txBox="1"/>
          <p:nvPr/>
        </p:nvSpPr>
        <p:spPr>
          <a:xfrm>
            <a:off x="0" y="382375"/>
            <a:ext cx="9144000" cy="402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dirty="0">
                <a:solidFill>
                  <a:schemeClr val="tx1"/>
                </a:solidFill>
                <a:latin typeface="Open Sans"/>
                <a:ea typeface="Open Sans"/>
                <a:cs typeface="Open Sans"/>
                <a:sym typeface="Open Sans"/>
              </a:rPr>
              <a:t>WORKSHOP</a:t>
            </a:r>
            <a:endParaRPr sz="1800" dirty="0">
              <a:solidFill>
                <a:schemeClr val="tx1"/>
              </a:solidFill>
              <a:latin typeface="Open Sans"/>
              <a:ea typeface="Open Sans"/>
              <a:cs typeface="Open Sans"/>
              <a:sym typeface="Open Sans"/>
            </a:endParaRPr>
          </a:p>
          <a:p>
            <a:pPr marL="0" lvl="0" indent="0" algn="ctr" rtl="0">
              <a:lnSpc>
                <a:spcPct val="115000"/>
              </a:lnSpc>
              <a:spcBef>
                <a:spcPts val="0"/>
              </a:spcBef>
              <a:spcAft>
                <a:spcPts val="0"/>
              </a:spcAft>
              <a:buNone/>
            </a:pPr>
            <a:r>
              <a:rPr lang="en" dirty="0">
                <a:solidFill>
                  <a:schemeClr val="tx1"/>
                </a:solidFill>
                <a:latin typeface="Open Sans"/>
                <a:ea typeface="Open Sans"/>
                <a:cs typeface="Open Sans"/>
                <a:sym typeface="Open Sans"/>
              </a:rPr>
              <a:t>(https://</a:t>
            </a:r>
            <a:r>
              <a:rPr lang="en" dirty="0" err="1">
                <a:solidFill>
                  <a:schemeClr val="tx1"/>
                </a:solidFill>
                <a:latin typeface="Open Sans"/>
                <a:ea typeface="Open Sans"/>
                <a:cs typeface="Open Sans"/>
                <a:sym typeface="Open Sans"/>
              </a:rPr>
              <a:t>github.com</a:t>
            </a:r>
            <a:r>
              <a:rPr lang="en" dirty="0">
                <a:solidFill>
                  <a:schemeClr val="tx1"/>
                </a:solidFill>
                <a:latin typeface="Open Sans"/>
                <a:ea typeface="Open Sans"/>
                <a:cs typeface="Open Sans"/>
                <a:sym typeface="Open Sans"/>
              </a:rPr>
              <a:t>/pact-foundation/pact-workshop-</a:t>
            </a:r>
            <a:r>
              <a:rPr lang="en" dirty="0" err="1">
                <a:solidFill>
                  <a:schemeClr val="tx1"/>
                </a:solidFill>
                <a:latin typeface="Open Sans"/>
                <a:ea typeface="Open Sans"/>
                <a:cs typeface="Open Sans"/>
                <a:sym typeface="Open Sans"/>
              </a:rPr>
              <a:t>js</a:t>
            </a:r>
            <a:r>
              <a:rPr lang="en" dirty="0">
                <a:solidFill>
                  <a:schemeClr val="tx1"/>
                </a:solidFill>
                <a:latin typeface="Open Sans"/>
                <a:ea typeface="Open Sans"/>
                <a:cs typeface="Open Sans"/>
                <a:sym typeface="Open Sans"/>
              </a:rPr>
              <a:t>)</a:t>
            </a:r>
            <a:endParaRPr dirty="0">
              <a:solidFill>
                <a:schemeClr val="tx1"/>
              </a:solidFill>
              <a:latin typeface="Open Sans"/>
              <a:ea typeface="Open Sans"/>
              <a:cs typeface="Open Sans"/>
              <a:sym typeface="Open Sans"/>
            </a:endParaRPr>
          </a:p>
        </p:txBody>
      </p:sp>
      <p:pic>
        <p:nvPicPr>
          <p:cNvPr id="3" name="Google Shape;631;p64" descr="A black and white striped background&#10;&#10;Description automatically generated">
            <a:extLst>
              <a:ext uri="{FF2B5EF4-FFF2-40B4-BE49-F238E27FC236}">
                <a16:creationId xmlns:a16="http://schemas.microsoft.com/office/drawing/2014/main" id="{2691696A-F5D8-C667-D091-8DAA5ECB7910}"/>
              </a:ext>
            </a:extLst>
          </p:cNvPr>
          <p:cNvPicPr preferRelativeResize="0"/>
          <p:nvPr/>
        </p:nvPicPr>
        <p:blipFill>
          <a:blip r:embed="rId3">
            <a:alphaModFix/>
          </a:blip>
          <a:stretch>
            <a:fillRect/>
          </a:stretch>
        </p:blipFill>
        <p:spPr>
          <a:xfrm>
            <a:off x="7827500" y="316500"/>
            <a:ext cx="1316500" cy="2245800"/>
          </a:xfrm>
          <a:prstGeom prst="rect">
            <a:avLst/>
          </a:prstGeom>
          <a:noFill/>
          <a:ln>
            <a:noFill/>
          </a:ln>
        </p:spPr>
      </p:pic>
      <p:pic>
        <p:nvPicPr>
          <p:cNvPr id="7" name="Google Shape;633;p64" descr="A logo of a cup of coffee&#10;&#10;Description automatically generated">
            <a:extLst>
              <a:ext uri="{FF2B5EF4-FFF2-40B4-BE49-F238E27FC236}">
                <a16:creationId xmlns:a16="http://schemas.microsoft.com/office/drawing/2014/main" id="{CEA56AF3-E7A4-7B1F-BC02-D7122D36B53C}"/>
              </a:ext>
            </a:extLst>
          </p:cNvPr>
          <p:cNvPicPr preferRelativeResize="0"/>
          <p:nvPr/>
        </p:nvPicPr>
        <p:blipFill>
          <a:blip r:embed="rId4">
            <a:alphaModFix/>
          </a:blip>
          <a:stretch>
            <a:fillRect/>
          </a:stretch>
        </p:blipFill>
        <p:spPr>
          <a:xfrm>
            <a:off x="2125099" y="3215318"/>
            <a:ext cx="537699" cy="983525"/>
          </a:xfrm>
          <a:prstGeom prst="rect">
            <a:avLst/>
          </a:prstGeom>
          <a:noFill/>
          <a:ln>
            <a:noFill/>
          </a:ln>
        </p:spPr>
      </p:pic>
      <p:pic>
        <p:nvPicPr>
          <p:cNvPr id="9" name="Google Shape;634;p64" descr="A blue letter on a black background&#10;&#10;Description automatically generated">
            <a:extLst>
              <a:ext uri="{FF2B5EF4-FFF2-40B4-BE49-F238E27FC236}">
                <a16:creationId xmlns:a16="http://schemas.microsoft.com/office/drawing/2014/main" id="{215972C1-52E5-B343-A487-DA51294A208F}"/>
              </a:ext>
            </a:extLst>
          </p:cNvPr>
          <p:cNvPicPr preferRelativeResize="0"/>
          <p:nvPr/>
        </p:nvPicPr>
        <p:blipFill>
          <a:blip r:embed="rId5">
            <a:alphaModFix/>
          </a:blip>
          <a:stretch>
            <a:fillRect/>
          </a:stretch>
        </p:blipFill>
        <p:spPr>
          <a:xfrm>
            <a:off x="4197621" y="3546364"/>
            <a:ext cx="1174182" cy="441300"/>
          </a:xfrm>
          <a:prstGeom prst="rect">
            <a:avLst/>
          </a:prstGeom>
          <a:noFill/>
          <a:ln>
            <a:noFill/>
          </a:ln>
        </p:spPr>
      </p:pic>
      <p:pic>
        <p:nvPicPr>
          <p:cNvPr id="11" name="Google Shape;635;p64" descr="A red diamond on a black background&#10;&#10;Description automatically generated">
            <a:extLst>
              <a:ext uri="{FF2B5EF4-FFF2-40B4-BE49-F238E27FC236}">
                <a16:creationId xmlns:a16="http://schemas.microsoft.com/office/drawing/2014/main" id="{C1DA7A77-CFBA-44C2-6AC3-A7DEB4B63E26}"/>
              </a:ext>
            </a:extLst>
          </p:cNvPr>
          <p:cNvPicPr preferRelativeResize="0"/>
          <p:nvPr/>
        </p:nvPicPr>
        <p:blipFill>
          <a:blip r:embed="rId6">
            <a:alphaModFix/>
          </a:blip>
          <a:stretch>
            <a:fillRect/>
          </a:stretch>
        </p:blipFill>
        <p:spPr>
          <a:xfrm>
            <a:off x="7171517" y="3276915"/>
            <a:ext cx="991125" cy="1050825"/>
          </a:xfrm>
          <a:prstGeom prst="rect">
            <a:avLst/>
          </a:prstGeom>
          <a:noFill/>
          <a:ln>
            <a:noFill/>
          </a:ln>
        </p:spPr>
      </p:pic>
      <p:pic>
        <p:nvPicPr>
          <p:cNvPr id="19" name="Google Shape;639;p64" descr="A purple circle with white text&#10;&#10;Description automatically generated">
            <a:extLst>
              <a:ext uri="{FF2B5EF4-FFF2-40B4-BE49-F238E27FC236}">
                <a16:creationId xmlns:a16="http://schemas.microsoft.com/office/drawing/2014/main" id="{3DB97F16-38D6-C418-7451-AC22530F657C}"/>
              </a:ext>
            </a:extLst>
          </p:cNvPr>
          <p:cNvPicPr preferRelativeResize="0"/>
          <p:nvPr/>
        </p:nvPicPr>
        <p:blipFill>
          <a:blip r:embed="rId7">
            <a:alphaModFix/>
          </a:blip>
          <a:stretch>
            <a:fillRect/>
          </a:stretch>
        </p:blipFill>
        <p:spPr>
          <a:xfrm>
            <a:off x="3079532" y="3336204"/>
            <a:ext cx="856274" cy="856305"/>
          </a:xfrm>
          <a:prstGeom prst="rect">
            <a:avLst/>
          </a:prstGeom>
          <a:noFill/>
          <a:ln>
            <a:noFill/>
          </a:ln>
        </p:spPr>
      </p:pic>
      <p:pic>
        <p:nvPicPr>
          <p:cNvPr id="21" name="Google Shape;640;p64" descr="A yellow and black logo&#10;&#10;Description automatically generated">
            <a:extLst>
              <a:ext uri="{FF2B5EF4-FFF2-40B4-BE49-F238E27FC236}">
                <a16:creationId xmlns:a16="http://schemas.microsoft.com/office/drawing/2014/main" id="{D808E960-2AF6-9800-F2D3-E30D9C908706}"/>
              </a:ext>
            </a:extLst>
          </p:cNvPr>
          <p:cNvPicPr preferRelativeResize="0"/>
          <p:nvPr/>
        </p:nvPicPr>
        <p:blipFill>
          <a:blip r:embed="rId8">
            <a:alphaModFix/>
          </a:blip>
          <a:stretch>
            <a:fillRect/>
          </a:stretch>
        </p:blipFill>
        <p:spPr>
          <a:xfrm>
            <a:off x="851427" y="3386502"/>
            <a:ext cx="753525" cy="856275"/>
          </a:xfrm>
          <a:prstGeom prst="rect">
            <a:avLst/>
          </a:prstGeom>
          <a:noFill/>
          <a:ln>
            <a:noFill/>
          </a:ln>
        </p:spPr>
      </p:pic>
      <p:pic>
        <p:nvPicPr>
          <p:cNvPr id="23" name="Google Shape;641;p64" descr="A blue square with white letters on it&#10;&#10;Description automatically generated">
            <a:extLst>
              <a:ext uri="{FF2B5EF4-FFF2-40B4-BE49-F238E27FC236}">
                <a16:creationId xmlns:a16="http://schemas.microsoft.com/office/drawing/2014/main" id="{8AE5009C-BC31-B57F-15E8-A6735670027E}"/>
              </a:ext>
            </a:extLst>
          </p:cNvPr>
          <p:cNvPicPr preferRelativeResize="0"/>
          <p:nvPr/>
        </p:nvPicPr>
        <p:blipFill rotWithShape="1">
          <a:blip r:embed="rId9">
            <a:alphaModFix/>
          </a:blip>
          <a:srcRect l="30723" t="16583" r="32102" b="18536"/>
          <a:stretch/>
        </p:blipFill>
        <p:spPr>
          <a:xfrm>
            <a:off x="5725825" y="3275768"/>
            <a:ext cx="1050825" cy="1031594"/>
          </a:xfrm>
          <a:prstGeom prst="rect">
            <a:avLst/>
          </a:prstGeom>
          <a:noFill/>
          <a:ln>
            <a:noFill/>
          </a:ln>
        </p:spPr>
      </p:pic>
    </p:spTree>
    <p:extLst>
      <p:ext uri="{BB962C8B-B14F-4D97-AF65-F5344CB8AC3E}">
        <p14:creationId xmlns:p14="http://schemas.microsoft.com/office/powerpoint/2010/main" val="39708196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ABFC67A4-CEF8-9CD2-2EB9-1DA33D24BFC9}"/>
            </a:ext>
          </a:extLst>
        </p:cNvPr>
        <p:cNvGrpSpPr/>
        <p:nvPr/>
      </p:nvGrpSpPr>
      <p:grpSpPr>
        <a:xfrm>
          <a:off x="0" y="0"/>
          <a:ext cx="0" cy="0"/>
          <a:chOff x="0" y="0"/>
          <a:chExt cx="0" cy="0"/>
        </a:xfrm>
      </p:grpSpPr>
      <p:sp>
        <p:nvSpPr>
          <p:cNvPr id="162" name="Google Shape;162;p34">
            <a:extLst>
              <a:ext uri="{FF2B5EF4-FFF2-40B4-BE49-F238E27FC236}">
                <a16:creationId xmlns:a16="http://schemas.microsoft.com/office/drawing/2014/main" id="{841A8EDD-38A6-3705-D8CB-CE411B77C15E}"/>
              </a:ext>
            </a:extLst>
          </p:cNvPr>
          <p:cNvSpPr txBox="1"/>
          <p:nvPr/>
        </p:nvSpPr>
        <p:spPr>
          <a:xfrm>
            <a:off x="0" y="382375"/>
            <a:ext cx="9144000" cy="4022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dirty="0">
                <a:solidFill>
                  <a:schemeClr val="tx1"/>
                </a:solidFill>
                <a:latin typeface="Open Sans"/>
                <a:ea typeface="Open Sans"/>
                <a:cs typeface="Open Sans"/>
                <a:sym typeface="Open Sans"/>
              </a:rPr>
              <a:t>WORKSHOP</a:t>
            </a:r>
            <a:endParaRPr sz="1800" dirty="0">
              <a:solidFill>
                <a:schemeClr val="tx1"/>
              </a:solidFill>
              <a:latin typeface="Open Sans"/>
              <a:ea typeface="Open Sans"/>
              <a:cs typeface="Open Sans"/>
              <a:sym typeface="Open Sans"/>
            </a:endParaRPr>
          </a:p>
          <a:p>
            <a:pPr marL="0" lvl="0" indent="0" algn="ctr" rtl="0">
              <a:lnSpc>
                <a:spcPct val="115000"/>
              </a:lnSpc>
              <a:spcBef>
                <a:spcPts val="0"/>
              </a:spcBef>
              <a:spcAft>
                <a:spcPts val="0"/>
              </a:spcAft>
              <a:buNone/>
            </a:pPr>
            <a:r>
              <a:rPr lang="en" dirty="0">
                <a:solidFill>
                  <a:schemeClr val="tx1"/>
                </a:solidFill>
                <a:latin typeface="Open Sans"/>
                <a:ea typeface="Open Sans"/>
                <a:cs typeface="Open Sans"/>
                <a:sym typeface="Open Sans"/>
              </a:rPr>
              <a:t>(https://</a:t>
            </a:r>
            <a:r>
              <a:rPr lang="en" dirty="0" err="1">
                <a:solidFill>
                  <a:schemeClr val="tx1"/>
                </a:solidFill>
                <a:latin typeface="Open Sans"/>
                <a:ea typeface="Open Sans"/>
                <a:cs typeface="Open Sans"/>
                <a:sym typeface="Open Sans"/>
              </a:rPr>
              <a:t>github.com</a:t>
            </a:r>
            <a:r>
              <a:rPr lang="en" dirty="0">
                <a:solidFill>
                  <a:schemeClr val="tx1"/>
                </a:solidFill>
                <a:latin typeface="Open Sans"/>
                <a:ea typeface="Open Sans"/>
                <a:cs typeface="Open Sans"/>
                <a:sym typeface="Open Sans"/>
              </a:rPr>
              <a:t>/pact-foundation/pact-workshop-</a:t>
            </a:r>
            <a:r>
              <a:rPr lang="en" dirty="0" err="1">
                <a:solidFill>
                  <a:schemeClr val="tx1"/>
                </a:solidFill>
                <a:latin typeface="Open Sans"/>
                <a:ea typeface="Open Sans"/>
                <a:cs typeface="Open Sans"/>
                <a:sym typeface="Open Sans"/>
              </a:rPr>
              <a:t>js</a:t>
            </a:r>
            <a:r>
              <a:rPr lang="en" dirty="0">
                <a:solidFill>
                  <a:schemeClr val="tx1"/>
                </a:solidFill>
                <a:latin typeface="Open Sans"/>
                <a:ea typeface="Open Sans"/>
                <a:cs typeface="Open Sans"/>
                <a:sym typeface="Open Sans"/>
              </a:rPr>
              <a:t>)</a:t>
            </a:r>
            <a:endParaRPr dirty="0">
              <a:solidFill>
                <a:schemeClr val="tx1"/>
              </a:solidFill>
              <a:latin typeface="Open Sans"/>
              <a:ea typeface="Open Sans"/>
              <a:cs typeface="Open Sans"/>
              <a:sym typeface="Open Sans"/>
            </a:endParaRPr>
          </a:p>
        </p:txBody>
      </p:sp>
      <p:sp>
        <p:nvSpPr>
          <p:cNvPr id="167" name="Google Shape;167;p34">
            <a:extLst>
              <a:ext uri="{FF2B5EF4-FFF2-40B4-BE49-F238E27FC236}">
                <a16:creationId xmlns:a16="http://schemas.microsoft.com/office/drawing/2014/main" id="{BF058F30-2574-6BA5-11C4-211D53340961}"/>
              </a:ext>
            </a:extLst>
          </p:cNvPr>
          <p:cNvSpPr txBox="1"/>
          <p:nvPr/>
        </p:nvSpPr>
        <p:spPr>
          <a:xfrm>
            <a:off x="578575" y="863700"/>
            <a:ext cx="71619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Clr>
                <a:srgbClr val="000000"/>
              </a:buClr>
              <a:buSzPts val="1100"/>
              <a:buFont typeface="Arial"/>
              <a:buNone/>
            </a:pPr>
            <a:endParaRPr sz="1800" i="1" dirty="0">
              <a:solidFill>
                <a:srgbClr val="2DCBB1"/>
              </a:solidFill>
              <a:latin typeface="Open Sans"/>
              <a:ea typeface="Open Sans"/>
              <a:cs typeface="Open Sans"/>
              <a:sym typeface="Open Sans"/>
            </a:endParaRPr>
          </a:p>
        </p:txBody>
      </p:sp>
      <p:sp>
        <p:nvSpPr>
          <p:cNvPr id="168" name="Google Shape;168;p34">
            <a:extLst>
              <a:ext uri="{FF2B5EF4-FFF2-40B4-BE49-F238E27FC236}">
                <a16:creationId xmlns:a16="http://schemas.microsoft.com/office/drawing/2014/main" id="{0CCB99ED-4E22-852C-1F42-2CE084D72B1B}"/>
              </a:ext>
            </a:extLst>
          </p:cNvPr>
          <p:cNvSpPr txBox="1"/>
          <p:nvPr/>
        </p:nvSpPr>
        <p:spPr>
          <a:xfrm rot="-1799872">
            <a:off x="-645040" y="870861"/>
            <a:ext cx="5115329" cy="400128"/>
          </a:xfrm>
          <a:prstGeom prst="rect">
            <a:avLst/>
          </a:prstGeom>
          <a:solidFill>
            <a:srgbClr val="ED7D3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REMINDER</a:t>
            </a:r>
            <a:endParaRPr>
              <a:solidFill>
                <a:schemeClr val="lt1"/>
              </a:solidFill>
            </a:endParaRPr>
          </a:p>
        </p:txBody>
      </p:sp>
      <p:sp>
        <p:nvSpPr>
          <p:cNvPr id="169" name="Google Shape;169;p34">
            <a:extLst>
              <a:ext uri="{FF2B5EF4-FFF2-40B4-BE49-F238E27FC236}">
                <a16:creationId xmlns:a16="http://schemas.microsoft.com/office/drawing/2014/main" id="{1573A9A3-7919-29BD-47EA-15C14370B9DC}"/>
              </a:ext>
            </a:extLst>
          </p:cNvPr>
          <p:cNvSpPr txBox="1"/>
          <p:nvPr/>
        </p:nvSpPr>
        <p:spPr>
          <a:xfrm>
            <a:off x="676775" y="3005150"/>
            <a:ext cx="5824200" cy="218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solidFill>
                  <a:schemeClr val="lt1"/>
                </a:solidFill>
                <a:latin typeface="Open Sans"/>
                <a:ea typeface="Open Sans"/>
                <a:cs typeface="Open Sans"/>
                <a:sym typeface="Open Sans"/>
              </a:rPr>
              <a:t>Pre-requisites</a:t>
            </a:r>
            <a:endParaRPr sz="10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000">
              <a:solidFill>
                <a:schemeClr val="lt1"/>
              </a:solidFill>
              <a:latin typeface="Open Sans"/>
              <a:ea typeface="Open Sans"/>
              <a:cs typeface="Open Sans"/>
              <a:sym typeface="Open Sans"/>
            </a:endParaRPr>
          </a:p>
          <a:p>
            <a:pPr marL="457200" indent="-292100">
              <a:lnSpc>
                <a:spcPct val="115000"/>
              </a:lnSpc>
              <a:buClr>
                <a:schemeClr val="lt1"/>
              </a:buClr>
              <a:buSzPts val="1000"/>
              <a:buFont typeface="Open Sans"/>
              <a:buAutoNum type="arabicPeriod"/>
            </a:pPr>
            <a:r>
              <a:rPr lang="en" sz="1000" dirty="0">
                <a:solidFill>
                  <a:schemeClr val="lt1"/>
                </a:solidFill>
                <a:latin typeface="Open Sans"/>
                <a:ea typeface="Open Sans"/>
                <a:cs typeface="Open Sans"/>
                <a:sym typeface="Open Sans"/>
              </a:rPr>
              <a:t>Node.js 16, 18 or 20</a:t>
            </a:r>
            <a:endParaRPr sz="1000" dirty="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AutoNum type="arabicPeriod"/>
            </a:pPr>
            <a:r>
              <a:rPr lang="en" sz="1000" dirty="0">
                <a:solidFill>
                  <a:schemeClr val="lt1"/>
                </a:solidFill>
                <a:latin typeface="Open Sans"/>
                <a:ea typeface="Open Sans"/>
                <a:cs typeface="Open Sans"/>
                <a:sym typeface="Open Sans"/>
              </a:rPr>
              <a:t>Clone project</a:t>
            </a:r>
            <a:endParaRPr sz="1000" dirty="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AutoNum type="arabicPeriod"/>
            </a:pPr>
            <a:r>
              <a:rPr lang="en" sz="1000" dirty="0">
                <a:solidFill>
                  <a:schemeClr val="lt1"/>
                </a:solidFill>
                <a:latin typeface="Open Sans"/>
                <a:ea typeface="Open Sans"/>
                <a:cs typeface="Open Sans"/>
                <a:sym typeface="Open Sans"/>
              </a:rPr>
              <a:t>Run </a:t>
            </a:r>
            <a:r>
              <a:rPr lang="en" sz="1000" dirty="0" err="1">
                <a:solidFill>
                  <a:schemeClr val="lt1"/>
                </a:solidFill>
                <a:latin typeface="Courier New"/>
                <a:ea typeface="Courier New"/>
                <a:cs typeface="Courier New"/>
                <a:sym typeface="Courier New"/>
              </a:rPr>
              <a:t>npm</a:t>
            </a:r>
            <a:r>
              <a:rPr lang="en" sz="1000" dirty="0">
                <a:solidFill>
                  <a:schemeClr val="lt1"/>
                </a:solidFill>
                <a:latin typeface="Courier New"/>
                <a:ea typeface="Courier New"/>
                <a:cs typeface="Courier New"/>
                <a:sym typeface="Courier New"/>
              </a:rPr>
              <a:t> </a:t>
            </a:r>
            <a:r>
              <a:rPr lang="en" sz="1000" dirty="0" err="1">
                <a:solidFill>
                  <a:schemeClr val="lt1"/>
                </a:solidFill>
                <a:latin typeface="Courier New"/>
                <a:ea typeface="Courier New"/>
                <a:cs typeface="Courier New"/>
                <a:sym typeface="Courier New"/>
              </a:rPr>
              <a:t>i</a:t>
            </a:r>
            <a:endParaRPr sz="1000" dirty="0" err="1">
              <a:solidFill>
                <a:schemeClr val="lt1"/>
              </a:solidFill>
              <a:latin typeface="Courier New"/>
              <a:ea typeface="Courier New"/>
              <a:cs typeface="Courier New"/>
              <a:sym typeface="Courier New"/>
            </a:endParaRPr>
          </a:p>
          <a:p>
            <a:pPr marL="457200" lvl="0" indent="-292100" algn="l" rtl="0">
              <a:lnSpc>
                <a:spcPct val="115000"/>
              </a:lnSpc>
              <a:spcBef>
                <a:spcPts val="0"/>
              </a:spcBef>
              <a:spcAft>
                <a:spcPts val="0"/>
              </a:spcAft>
              <a:buClr>
                <a:schemeClr val="lt1"/>
              </a:buClr>
              <a:buSzPts val="1000"/>
              <a:buAutoNum type="arabicPeriod"/>
            </a:pPr>
            <a:r>
              <a:rPr lang="en" sz="1000" dirty="0">
                <a:solidFill>
                  <a:schemeClr val="lt1"/>
                </a:solidFill>
                <a:latin typeface="Open Sans"/>
                <a:ea typeface="Open Sans"/>
                <a:cs typeface="Open Sans"/>
                <a:sym typeface="Open Sans"/>
              </a:rPr>
              <a:t>Have a </a:t>
            </a:r>
            <a:r>
              <a:rPr lang="en" sz="1000" dirty="0" err="1">
                <a:solidFill>
                  <a:schemeClr val="lt1"/>
                </a:solidFill>
                <a:latin typeface="Open Sans"/>
                <a:ea typeface="Open Sans"/>
                <a:cs typeface="Open Sans"/>
                <a:sym typeface="Open Sans"/>
              </a:rPr>
              <a:t>PactFlow</a:t>
            </a:r>
            <a:r>
              <a:rPr lang="en" sz="1000" dirty="0">
                <a:solidFill>
                  <a:schemeClr val="lt1"/>
                </a:solidFill>
                <a:latin typeface="Open Sans"/>
                <a:ea typeface="Open Sans"/>
                <a:cs typeface="Open Sans"/>
                <a:sym typeface="Open Sans"/>
              </a:rPr>
              <a:t> account and a read-write API token</a:t>
            </a:r>
            <a:endParaRPr sz="1000" dirty="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AutoNum type="arabicPeriod"/>
            </a:pPr>
            <a:r>
              <a:rPr lang="en" sz="1000" dirty="0">
                <a:solidFill>
                  <a:schemeClr val="lt1"/>
                </a:solidFill>
                <a:latin typeface="Open Sans"/>
                <a:ea typeface="Open Sans"/>
                <a:cs typeface="Open Sans"/>
                <a:sym typeface="Open Sans"/>
              </a:rPr>
              <a:t>Comfortable operating a command line / terminal</a:t>
            </a:r>
            <a:endParaRPr sz="1000" dirty="0">
              <a:solidFill>
                <a:schemeClr val="lt1"/>
              </a:solidFill>
              <a:latin typeface="Open Sans"/>
              <a:ea typeface="Open Sans"/>
              <a:cs typeface="Open Sans"/>
              <a:sym typeface="Open Sans"/>
            </a:endParaRPr>
          </a:p>
          <a:p>
            <a:pPr marL="457200" lvl="0" indent="-292100" algn="l" rtl="0">
              <a:lnSpc>
                <a:spcPct val="115000"/>
              </a:lnSpc>
              <a:spcBef>
                <a:spcPts val="0"/>
              </a:spcBef>
              <a:spcAft>
                <a:spcPts val="0"/>
              </a:spcAft>
              <a:buClr>
                <a:schemeClr val="lt1"/>
              </a:buClr>
              <a:buSzPts val="1000"/>
              <a:buFont typeface="Open Sans"/>
              <a:buAutoNum type="arabicPeriod"/>
            </a:pPr>
            <a:r>
              <a:rPr lang="en" sz="1000" dirty="0">
                <a:solidFill>
                  <a:schemeClr val="lt1"/>
                </a:solidFill>
                <a:latin typeface="Open Sans"/>
                <a:ea typeface="Open Sans"/>
                <a:cs typeface="Open Sans"/>
                <a:sym typeface="Open Sans"/>
              </a:rPr>
              <a:t>OSX or Linux environment ideal</a:t>
            </a:r>
            <a:endParaRPr sz="1000" dirty="0">
              <a:solidFill>
                <a:schemeClr val="lt1"/>
              </a:solidFill>
              <a:latin typeface="Open Sans"/>
              <a:ea typeface="Open Sans"/>
              <a:cs typeface="Open Sans"/>
              <a:sym typeface="Open Sans"/>
            </a:endParaRPr>
          </a:p>
          <a:p>
            <a:pPr marL="0" lvl="0" indent="0" algn="l" rtl="0">
              <a:lnSpc>
                <a:spcPct val="115000"/>
              </a:lnSpc>
              <a:spcBef>
                <a:spcPts val="0"/>
              </a:spcBef>
              <a:spcAft>
                <a:spcPts val="0"/>
              </a:spcAft>
              <a:buNone/>
            </a:pPr>
            <a:endParaRPr sz="1000">
              <a:solidFill>
                <a:schemeClr val="lt1"/>
              </a:solidFill>
              <a:latin typeface="Open Sans"/>
              <a:ea typeface="Open Sans"/>
              <a:cs typeface="Open Sans"/>
              <a:sym typeface="Open Sans"/>
            </a:endParaRPr>
          </a:p>
        </p:txBody>
      </p:sp>
      <p:pic>
        <p:nvPicPr>
          <p:cNvPr id="3" name="Picture 2" descr="A black and white sign with white text&#10;&#10;Description automatically generated">
            <a:extLst>
              <a:ext uri="{FF2B5EF4-FFF2-40B4-BE49-F238E27FC236}">
                <a16:creationId xmlns:a16="http://schemas.microsoft.com/office/drawing/2014/main" id="{E4029C46-0988-B6C2-447A-66C4B5519080}"/>
              </a:ext>
            </a:extLst>
          </p:cNvPr>
          <p:cNvPicPr>
            <a:picLocks noChangeAspect="1"/>
          </p:cNvPicPr>
          <p:nvPr/>
        </p:nvPicPr>
        <p:blipFill>
          <a:blip r:embed="rId3"/>
          <a:stretch>
            <a:fillRect/>
          </a:stretch>
        </p:blipFill>
        <p:spPr>
          <a:xfrm>
            <a:off x="7099887" y="4497203"/>
            <a:ext cx="1733341" cy="485195"/>
          </a:xfrm>
          <a:prstGeom prst="rect">
            <a:avLst/>
          </a:prstGeom>
        </p:spPr>
      </p:pic>
    </p:spTree>
    <p:extLst>
      <p:ext uri="{BB962C8B-B14F-4D97-AF65-F5344CB8AC3E}">
        <p14:creationId xmlns:p14="http://schemas.microsoft.com/office/powerpoint/2010/main" val="37906604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66">
          <a:extLst>
            <a:ext uri="{FF2B5EF4-FFF2-40B4-BE49-F238E27FC236}">
              <a16:creationId xmlns:a16="http://schemas.microsoft.com/office/drawing/2014/main" id="{2BC7B6BA-6FC2-B6D8-FDAD-3CFF34E0DCF1}"/>
            </a:ext>
          </a:extLst>
        </p:cNvPr>
        <p:cNvGrpSpPr/>
        <p:nvPr/>
      </p:nvGrpSpPr>
      <p:grpSpPr>
        <a:xfrm>
          <a:off x="0" y="0"/>
          <a:ext cx="0" cy="0"/>
          <a:chOff x="0" y="0"/>
          <a:chExt cx="0" cy="0"/>
        </a:xfrm>
      </p:grpSpPr>
      <p:sp>
        <p:nvSpPr>
          <p:cNvPr id="1267" name="Google Shape;1267;p92">
            <a:extLst>
              <a:ext uri="{FF2B5EF4-FFF2-40B4-BE49-F238E27FC236}">
                <a16:creationId xmlns:a16="http://schemas.microsoft.com/office/drawing/2014/main" id="{B6050521-FF15-450A-96ED-B6F04E8B1516}"/>
              </a:ext>
            </a:extLst>
          </p:cNvPr>
          <p:cNvSpPr txBox="1"/>
          <p:nvPr/>
        </p:nvSpPr>
        <p:spPr>
          <a:xfrm>
            <a:off x="112650" y="1480650"/>
            <a:ext cx="4012500" cy="16953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666666"/>
              </a:buClr>
              <a:buSzPts val="1200"/>
              <a:buFont typeface="Open Sans"/>
              <a:buChar char="●"/>
            </a:pPr>
            <a:r>
              <a:rPr lang="en" sz="1200">
                <a:solidFill>
                  <a:srgbClr val="666666"/>
                </a:solidFill>
                <a:latin typeface="Open Sans"/>
                <a:ea typeface="Open Sans"/>
                <a:cs typeface="Open Sans"/>
                <a:sym typeface="Open Sans"/>
              </a:rPr>
              <a:t>Workshop arranged as a series of steps, each in a separate branch</a:t>
            </a:r>
            <a:endParaRPr sz="1200">
              <a:solidFill>
                <a:srgbClr val="666666"/>
              </a:solidFill>
              <a:latin typeface="Open Sans"/>
              <a:ea typeface="Open Sans"/>
              <a:cs typeface="Open Sans"/>
              <a:sym typeface="Open Sans"/>
            </a:endParaRPr>
          </a:p>
          <a:p>
            <a:pPr marL="457200" lvl="0" indent="-304800" algn="l" rtl="0">
              <a:spcBef>
                <a:spcPts val="0"/>
              </a:spcBef>
              <a:spcAft>
                <a:spcPts val="0"/>
              </a:spcAft>
              <a:buClr>
                <a:srgbClr val="666666"/>
              </a:buClr>
              <a:buSzPts val="1200"/>
              <a:buFont typeface="Open Sans"/>
              <a:buChar char="●"/>
            </a:pPr>
            <a:r>
              <a:rPr lang="en" sz="1200">
                <a:solidFill>
                  <a:srgbClr val="666666"/>
                </a:solidFill>
                <a:latin typeface="Open Sans"/>
                <a:ea typeface="Open Sans"/>
                <a:cs typeface="Open Sans"/>
                <a:sym typeface="Open Sans"/>
              </a:rPr>
              <a:t>We will progress each step as a group, but you are encouraged to explore as we go</a:t>
            </a:r>
            <a:endParaRPr sz="1200">
              <a:solidFill>
                <a:srgbClr val="666666"/>
              </a:solidFill>
              <a:latin typeface="Open Sans"/>
              <a:ea typeface="Open Sans"/>
              <a:cs typeface="Open Sans"/>
              <a:sym typeface="Open Sans"/>
            </a:endParaRPr>
          </a:p>
          <a:p>
            <a:pPr marL="457200" lvl="0" indent="-304800" algn="l" rtl="0">
              <a:spcBef>
                <a:spcPts val="0"/>
              </a:spcBef>
              <a:spcAft>
                <a:spcPts val="0"/>
              </a:spcAft>
              <a:buClr>
                <a:srgbClr val="666666"/>
              </a:buClr>
              <a:buSzPts val="1200"/>
              <a:buFont typeface="Open Sans"/>
              <a:buChar char="●"/>
            </a:pPr>
            <a:r>
              <a:rPr lang="en" sz="1200">
                <a:solidFill>
                  <a:srgbClr val="666666"/>
                </a:solidFill>
                <a:latin typeface="Open Sans"/>
                <a:ea typeface="Open Sans"/>
                <a:cs typeface="Open Sans"/>
                <a:sym typeface="Open Sans"/>
              </a:rPr>
              <a:t>Q&amp;A will be available at the end of each step</a:t>
            </a:r>
            <a:endParaRPr sz="1200">
              <a:solidFill>
                <a:srgbClr val="666666"/>
              </a:solidFill>
              <a:latin typeface="Open Sans"/>
              <a:ea typeface="Open Sans"/>
              <a:cs typeface="Open Sans"/>
              <a:sym typeface="Open Sans"/>
            </a:endParaRPr>
          </a:p>
          <a:p>
            <a:pPr marL="457200" lvl="0" indent="-304800" algn="l" rtl="0">
              <a:spcBef>
                <a:spcPts val="0"/>
              </a:spcBef>
              <a:spcAft>
                <a:spcPts val="0"/>
              </a:spcAft>
              <a:buClr>
                <a:srgbClr val="666666"/>
              </a:buClr>
              <a:buSzPts val="1200"/>
              <a:buFont typeface="Open Sans"/>
              <a:buChar char="●"/>
            </a:pPr>
            <a:r>
              <a:rPr lang="en" sz="1200">
                <a:solidFill>
                  <a:srgbClr val="666666"/>
                </a:solidFill>
                <a:latin typeface="Open Sans"/>
                <a:ea typeface="Open Sans"/>
                <a:cs typeface="Open Sans"/>
                <a:sym typeface="Open Sans"/>
              </a:rPr>
              <a:t>Each step has specific </a:t>
            </a:r>
            <a:r>
              <a:rPr lang="en" sz="12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learning objectives</a:t>
            </a:r>
            <a:endParaRPr sz="1200">
              <a:solidFill>
                <a:srgbClr val="666666"/>
              </a:solidFill>
              <a:latin typeface="Open Sans"/>
              <a:ea typeface="Open Sans"/>
              <a:cs typeface="Open Sans"/>
              <a:sym typeface="Open Sans"/>
            </a:endParaRPr>
          </a:p>
          <a:p>
            <a:pPr marL="0" lvl="0" indent="0" algn="l" rtl="0">
              <a:spcBef>
                <a:spcPts val="0"/>
              </a:spcBef>
              <a:spcAft>
                <a:spcPts val="0"/>
              </a:spcAft>
              <a:buNone/>
            </a:pPr>
            <a:endParaRPr sz="1200">
              <a:solidFill>
                <a:srgbClr val="666666"/>
              </a:solidFill>
              <a:latin typeface="Open Sans"/>
              <a:ea typeface="Open Sans"/>
              <a:cs typeface="Open Sans"/>
              <a:sym typeface="Open Sans"/>
            </a:endParaRPr>
          </a:p>
          <a:p>
            <a:pPr marL="0" lvl="0" indent="0" algn="l" rtl="0">
              <a:spcBef>
                <a:spcPts val="0"/>
              </a:spcBef>
              <a:spcAft>
                <a:spcPts val="0"/>
              </a:spcAft>
              <a:buNone/>
            </a:pPr>
            <a:r>
              <a:rPr lang="en" sz="1200" b="1">
                <a:solidFill>
                  <a:srgbClr val="666666"/>
                </a:solidFill>
                <a:latin typeface="Open Sans"/>
                <a:ea typeface="Open Sans"/>
                <a:cs typeface="Open Sans"/>
                <a:sym typeface="Open Sans"/>
              </a:rPr>
              <a:t>✨ Follow the README!</a:t>
            </a:r>
            <a:endParaRPr sz="1200" b="1">
              <a:solidFill>
                <a:srgbClr val="666666"/>
              </a:solidFill>
              <a:latin typeface="Open Sans"/>
              <a:ea typeface="Open Sans"/>
              <a:cs typeface="Open Sans"/>
              <a:sym typeface="Open Sans"/>
            </a:endParaRPr>
          </a:p>
        </p:txBody>
      </p:sp>
      <p:sp>
        <p:nvSpPr>
          <p:cNvPr id="1268" name="Google Shape;1268;p92">
            <a:extLst>
              <a:ext uri="{FF2B5EF4-FFF2-40B4-BE49-F238E27FC236}">
                <a16:creationId xmlns:a16="http://schemas.microsoft.com/office/drawing/2014/main" id="{AA518E1E-C085-97E7-C231-C5732A9C1E40}"/>
              </a:ext>
            </a:extLst>
          </p:cNvPr>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92">
            <a:extLst>
              <a:ext uri="{FF2B5EF4-FFF2-40B4-BE49-F238E27FC236}">
                <a16:creationId xmlns:a16="http://schemas.microsoft.com/office/drawing/2014/main" id="{A269CEC4-D708-6BF4-F801-94C88957F932}"/>
              </a:ext>
            </a:extLst>
          </p:cNvPr>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AGENDA + HOUSEKEEPING</a:t>
            </a:r>
            <a:endParaRPr sz="800">
              <a:solidFill>
                <a:srgbClr val="FFFFFF"/>
              </a:solidFill>
              <a:latin typeface="Open Sans Light"/>
              <a:ea typeface="Open Sans Light"/>
              <a:cs typeface="Open Sans Light"/>
              <a:sym typeface="Open Sans Light"/>
            </a:endParaRPr>
          </a:p>
        </p:txBody>
      </p:sp>
      <p:pic>
        <p:nvPicPr>
          <p:cNvPr id="1270" name="Google Shape;1270;p92">
            <a:extLst>
              <a:ext uri="{FF2B5EF4-FFF2-40B4-BE49-F238E27FC236}">
                <a16:creationId xmlns:a16="http://schemas.microsoft.com/office/drawing/2014/main" id="{874CF641-65EB-4739-DEA6-59F00C26C7E2}"/>
              </a:ext>
            </a:extLst>
          </p:cNvPr>
          <p:cNvPicPr preferRelativeResize="0"/>
          <p:nvPr/>
        </p:nvPicPr>
        <p:blipFill>
          <a:blip r:embed="rId4">
            <a:alphaModFix/>
          </a:blip>
          <a:stretch>
            <a:fillRect/>
          </a:stretch>
        </p:blipFill>
        <p:spPr>
          <a:xfrm>
            <a:off x="4243064" y="1178100"/>
            <a:ext cx="4900937" cy="3965400"/>
          </a:xfrm>
          <a:prstGeom prst="rect">
            <a:avLst/>
          </a:prstGeom>
          <a:noFill/>
          <a:ln>
            <a:noFill/>
          </a:ln>
        </p:spPr>
      </p:pic>
      <p:sp>
        <p:nvSpPr>
          <p:cNvPr id="1271" name="Google Shape;1271;p92">
            <a:extLst>
              <a:ext uri="{FF2B5EF4-FFF2-40B4-BE49-F238E27FC236}">
                <a16:creationId xmlns:a16="http://schemas.microsoft.com/office/drawing/2014/main" id="{60E29D88-7BCE-52BD-BD57-A570CCF2C7B0}"/>
              </a:ext>
            </a:extLst>
          </p:cNvPr>
          <p:cNvSpPr txBox="1"/>
          <p:nvPr/>
        </p:nvSpPr>
        <p:spPr>
          <a:xfrm>
            <a:off x="264225" y="421950"/>
            <a:ext cx="7734300" cy="65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latin typeface="Open Sans"/>
                <a:ea typeface="Open Sans"/>
                <a:cs typeface="Open Sans"/>
                <a:sym typeface="Open Sans"/>
              </a:rPr>
              <a:t>Participating</a:t>
            </a:r>
            <a:endParaRPr sz="3000">
              <a:solidFill>
                <a:srgbClr val="2DCBB1"/>
              </a:solidFill>
              <a:latin typeface="Open Sans Light"/>
              <a:ea typeface="Open Sans Light"/>
              <a:cs typeface="Open Sans Light"/>
              <a:sym typeface="Open Sans Light"/>
            </a:endParaRPr>
          </a:p>
        </p:txBody>
      </p:sp>
      <p:sp>
        <p:nvSpPr>
          <p:cNvPr id="1272" name="Google Shape;1272;p92">
            <a:extLst>
              <a:ext uri="{FF2B5EF4-FFF2-40B4-BE49-F238E27FC236}">
                <a16:creationId xmlns:a16="http://schemas.microsoft.com/office/drawing/2014/main" id="{35276BDD-907F-9AAA-7E5C-4AE6AD0EF143}"/>
              </a:ext>
            </a:extLst>
          </p:cNvPr>
          <p:cNvSpPr txBox="1"/>
          <p:nvPr/>
        </p:nvSpPr>
        <p:spPr>
          <a:xfrm>
            <a:off x="264225" y="1003700"/>
            <a:ext cx="4080300" cy="532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700">
                <a:solidFill>
                  <a:srgbClr val="2DCBB1"/>
                </a:solidFill>
                <a:latin typeface="Open Sans Light"/>
                <a:ea typeface="Open Sans Light"/>
                <a:cs typeface="Open Sans Light"/>
                <a:sym typeface="Open Sans Light"/>
              </a:rPr>
              <a:t>Getting the most out of the workshop</a:t>
            </a:r>
            <a:endParaRPr sz="2400">
              <a:solidFill>
                <a:srgbClr val="2DCBB1"/>
              </a:solidFill>
              <a:latin typeface="Open Sans Light"/>
              <a:ea typeface="Open Sans Light"/>
              <a:cs typeface="Open Sans Light"/>
              <a:sym typeface="Open Sans Light"/>
            </a:endParaRPr>
          </a:p>
        </p:txBody>
      </p:sp>
      <p:cxnSp>
        <p:nvCxnSpPr>
          <p:cNvPr id="1273" name="Google Shape;1273;p92">
            <a:extLst>
              <a:ext uri="{FF2B5EF4-FFF2-40B4-BE49-F238E27FC236}">
                <a16:creationId xmlns:a16="http://schemas.microsoft.com/office/drawing/2014/main" id="{7811A4E6-2072-350D-CA18-F0457BD11B63}"/>
              </a:ext>
            </a:extLst>
          </p:cNvPr>
          <p:cNvCxnSpPr>
            <a:stCxn id="1267" idx="2"/>
          </p:cNvCxnSpPr>
          <p:nvPr/>
        </p:nvCxnSpPr>
        <p:spPr>
          <a:xfrm rot="-5400000" flipH="1">
            <a:off x="2825400" y="2469450"/>
            <a:ext cx="711900" cy="2124900"/>
          </a:xfrm>
          <a:prstGeom prst="curvedConnector2">
            <a:avLst/>
          </a:prstGeom>
          <a:noFill/>
          <a:ln w="38100" cap="flat" cmpd="sng">
            <a:solidFill>
              <a:srgbClr val="FF00FF"/>
            </a:solidFill>
            <a:prstDash val="solid"/>
            <a:round/>
            <a:headEnd type="none" w="med" len="med"/>
            <a:tailEnd type="triangle" w="med" len="med"/>
          </a:ln>
        </p:spPr>
      </p:cxnSp>
    </p:spTree>
    <p:extLst>
      <p:ext uri="{BB962C8B-B14F-4D97-AF65-F5344CB8AC3E}">
        <p14:creationId xmlns:p14="http://schemas.microsoft.com/office/powerpoint/2010/main" val="40022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3"/>
                                        </p:tgtEl>
                                        <p:attrNameLst>
                                          <p:attrName>style.visibility</p:attrName>
                                        </p:attrNameLst>
                                      </p:cBhvr>
                                      <p:to>
                                        <p:strVal val="visible"/>
                                      </p:to>
                                    </p:set>
                                    <p:animEffect transition="in" filter="fade">
                                      <p:cBhvr>
                                        <p:cTn id="7" dur="1000"/>
                                        <p:tgtEl>
                                          <p:spTgt spid="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77">
          <a:extLst>
            <a:ext uri="{FF2B5EF4-FFF2-40B4-BE49-F238E27FC236}">
              <a16:creationId xmlns:a16="http://schemas.microsoft.com/office/drawing/2014/main" id="{05FD12EE-5088-477C-E821-A82944A70C74}"/>
            </a:ext>
          </a:extLst>
        </p:cNvPr>
        <p:cNvGrpSpPr/>
        <p:nvPr/>
      </p:nvGrpSpPr>
      <p:grpSpPr>
        <a:xfrm>
          <a:off x="0" y="0"/>
          <a:ext cx="0" cy="0"/>
          <a:chOff x="0" y="0"/>
          <a:chExt cx="0" cy="0"/>
        </a:xfrm>
      </p:grpSpPr>
      <p:sp>
        <p:nvSpPr>
          <p:cNvPr id="1278" name="Google Shape;1278;p93">
            <a:extLst>
              <a:ext uri="{FF2B5EF4-FFF2-40B4-BE49-F238E27FC236}">
                <a16:creationId xmlns:a16="http://schemas.microsoft.com/office/drawing/2014/main" id="{5C6D42B5-12F1-3AD2-74BC-0E0C393AD173}"/>
              </a:ext>
            </a:extLst>
          </p:cNvPr>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93">
            <a:extLst>
              <a:ext uri="{FF2B5EF4-FFF2-40B4-BE49-F238E27FC236}">
                <a16:creationId xmlns:a16="http://schemas.microsoft.com/office/drawing/2014/main" id="{F2172D2C-9F4F-B99D-A1B6-7BB5CDD27459}"/>
              </a:ext>
            </a:extLst>
          </p:cNvPr>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AGENDA + HOUSEKEEPING</a:t>
            </a:r>
            <a:endParaRPr sz="800">
              <a:solidFill>
                <a:srgbClr val="FFFFFF"/>
              </a:solidFill>
              <a:latin typeface="Open Sans Light"/>
              <a:ea typeface="Open Sans Light"/>
              <a:cs typeface="Open Sans Light"/>
              <a:sym typeface="Open Sans Light"/>
            </a:endParaRPr>
          </a:p>
        </p:txBody>
      </p:sp>
      <p:sp>
        <p:nvSpPr>
          <p:cNvPr id="1280" name="Google Shape;1280;p93">
            <a:extLst>
              <a:ext uri="{FF2B5EF4-FFF2-40B4-BE49-F238E27FC236}">
                <a16:creationId xmlns:a16="http://schemas.microsoft.com/office/drawing/2014/main" id="{6CE0C260-2D3D-1506-291A-0B03708DA805}"/>
              </a:ext>
            </a:extLst>
          </p:cNvPr>
          <p:cNvSpPr txBox="1"/>
          <p:nvPr/>
        </p:nvSpPr>
        <p:spPr>
          <a:xfrm>
            <a:off x="264225" y="421950"/>
            <a:ext cx="7734300" cy="65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latin typeface="Open Sans"/>
                <a:ea typeface="Open Sans"/>
                <a:cs typeface="Open Sans"/>
                <a:sym typeface="Open Sans"/>
              </a:rPr>
              <a:t>Participating</a:t>
            </a:r>
            <a:endParaRPr sz="3000">
              <a:solidFill>
                <a:srgbClr val="2DCBB1"/>
              </a:solidFill>
              <a:latin typeface="Open Sans Light"/>
              <a:ea typeface="Open Sans Light"/>
              <a:cs typeface="Open Sans Light"/>
              <a:sym typeface="Open Sans Light"/>
            </a:endParaRPr>
          </a:p>
        </p:txBody>
      </p:sp>
      <p:sp>
        <p:nvSpPr>
          <p:cNvPr id="1281" name="Google Shape;1281;p93">
            <a:extLst>
              <a:ext uri="{FF2B5EF4-FFF2-40B4-BE49-F238E27FC236}">
                <a16:creationId xmlns:a16="http://schemas.microsoft.com/office/drawing/2014/main" id="{7281AE6F-721E-DEF8-A4DA-DC6F9F69921F}"/>
              </a:ext>
            </a:extLst>
          </p:cNvPr>
          <p:cNvSpPr txBox="1"/>
          <p:nvPr/>
        </p:nvSpPr>
        <p:spPr>
          <a:xfrm>
            <a:off x="264225" y="1003700"/>
            <a:ext cx="4080300" cy="532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700">
                <a:solidFill>
                  <a:srgbClr val="2DCBB1"/>
                </a:solidFill>
                <a:latin typeface="Open Sans Light"/>
                <a:ea typeface="Open Sans Light"/>
                <a:cs typeface="Open Sans Light"/>
                <a:sym typeface="Open Sans Light"/>
              </a:rPr>
              <a:t>Where am I?</a:t>
            </a:r>
            <a:endParaRPr sz="2400">
              <a:solidFill>
                <a:srgbClr val="2DCBB1"/>
              </a:solidFill>
              <a:latin typeface="Open Sans Light"/>
              <a:ea typeface="Open Sans Light"/>
              <a:cs typeface="Open Sans Light"/>
              <a:sym typeface="Open Sans Light"/>
            </a:endParaRPr>
          </a:p>
        </p:txBody>
      </p:sp>
      <p:pic>
        <p:nvPicPr>
          <p:cNvPr id="1282" name="Google Shape;1282;p93">
            <a:extLst>
              <a:ext uri="{FF2B5EF4-FFF2-40B4-BE49-F238E27FC236}">
                <a16:creationId xmlns:a16="http://schemas.microsoft.com/office/drawing/2014/main" id="{16022F37-DA9D-A580-EB04-D74ECC2C6E1D}"/>
              </a:ext>
            </a:extLst>
          </p:cNvPr>
          <p:cNvPicPr preferRelativeResize="0"/>
          <p:nvPr/>
        </p:nvPicPr>
        <p:blipFill>
          <a:blip r:embed="rId3">
            <a:alphaModFix/>
          </a:blip>
          <a:stretch>
            <a:fillRect/>
          </a:stretch>
        </p:blipFill>
        <p:spPr>
          <a:xfrm>
            <a:off x="-25390" y="2190750"/>
            <a:ext cx="5810250" cy="2952750"/>
          </a:xfrm>
          <a:prstGeom prst="rect">
            <a:avLst/>
          </a:prstGeom>
          <a:noFill/>
          <a:ln>
            <a:noFill/>
          </a:ln>
        </p:spPr>
      </p:pic>
      <p:pic>
        <p:nvPicPr>
          <p:cNvPr id="1283" name="Google Shape;1283;p93">
            <a:extLst>
              <a:ext uri="{FF2B5EF4-FFF2-40B4-BE49-F238E27FC236}">
                <a16:creationId xmlns:a16="http://schemas.microsoft.com/office/drawing/2014/main" id="{A0A47037-5EEA-6B5C-6045-3BD262DB836A}"/>
              </a:ext>
            </a:extLst>
          </p:cNvPr>
          <p:cNvPicPr preferRelativeResize="0"/>
          <p:nvPr/>
        </p:nvPicPr>
        <p:blipFill rotWithShape="1">
          <a:blip r:embed="rId4">
            <a:alphaModFix/>
          </a:blip>
          <a:srcRect r="29760"/>
          <a:stretch/>
        </p:blipFill>
        <p:spPr>
          <a:xfrm>
            <a:off x="4378500" y="858639"/>
            <a:ext cx="4765499" cy="1896136"/>
          </a:xfrm>
          <a:prstGeom prst="rect">
            <a:avLst/>
          </a:prstGeom>
          <a:noFill/>
          <a:ln>
            <a:noFill/>
          </a:ln>
        </p:spPr>
      </p:pic>
      <p:cxnSp>
        <p:nvCxnSpPr>
          <p:cNvPr id="1284" name="Google Shape;1284;p93">
            <a:extLst>
              <a:ext uri="{FF2B5EF4-FFF2-40B4-BE49-F238E27FC236}">
                <a16:creationId xmlns:a16="http://schemas.microsoft.com/office/drawing/2014/main" id="{7A8F41EB-9257-E61D-DD38-D8BD266AF764}"/>
              </a:ext>
            </a:extLst>
          </p:cNvPr>
          <p:cNvCxnSpPr/>
          <p:nvPr/>
        </p:nvCxnSpPr>
        <p:spPr>
          <a:xfrm flipH="1">
            <a:off x="1137700" y="1577525"/>
            <a:ext cx="411900" cy="3141000"/>
          </a:xfrm>
          <a:prstGeom prst="straightConnector1">
            <a:avLst/>
          </a:prstGeom>
          <a:noFill/>
          <a:ln w="38100" cap="flat" cmpd="sng">
            <a:solidFill>
              <a:srgbClr val="FF00FF"/>
            </a:solidFill>
            <a:prstDash val="solid"/>
            <a:round/>
            <a:headEnd type="none" w="med" len="med"/>
            <a:tailEnd type="stealth" w="med" len="med"/>
          </a:ln>
        </p:spPr>
      </p:cxnSp>
      <p:cxnSp>
        <p:nvCxnSpPr>
          <p:cNvPr id="1285" name="Google Shape;1285;p93">
            <a:extLst>
              <a:ext uri="{FF2B5EF4-FFF2-40B4-BE49-F238E27FC236}">
                <a16:creationId xmlns:a16="http://schemas.microsoft.com/office/drawing/2014/main" id="{7C1F1ADE-E004-C6BF-C390-47C3BE39C91F}"/>
              </a:ext>
            </a:extLst>
          </p:cNvPr>
          <p:cNvCxnSpPr/>
          <p:nvPr/>
        </p:nvCxnSpPr>
        <p:spPr>
          <a:xfrm>
            <a:off x="1800875" y="1375100"/>
            <a:ext cx="5333100" cy="446700"/>
          </a:xfrm>
          <a:prstGeom prst="straightConnector1">
            <a:avLst/>
          </a:prstGeom>
          <a:noFill/>
          <a:ln w="38100" cap="flat" cmpd="sng">
            <a:solidFill>
              <a:srgbClr val="FF00FF"/>
            </a:solidFill>
            <a:prstDash val="solid"/>
            <a:round/>
            <a:headEnd type="none" w="med" len="med"/>
            <a:tailEnd type="stealth" w="med" len="med"/>
          </a:ln>
        </p:spPr>
      </p:cxnSp>
    </p:spTree>
    <p:extLst>
      <p:ext uri="{BB962C8B-B14F-4D97-AF65-F5344CB8AC3E}">
        <p14:creationId xmlns:p14="http://schemas.microsoft.com/office/powerpoint/2010/main" val="24241551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89">
          <a:extLst>
            <a:ext uri="{FF2B5EF4-FFF2-40B4-BE49-F238E27FC236}">
              <a16:creationId xmlns:a16="http://schemas.microsoft.com/office/drawing/2014/main" id="{03A797AA-B22C-84C3-C368-8DED7D0A81FB}"/>
            </a:ext>
          </a:extLst>
        </p:cNvPr>
        <p:cNvGrpSpPr/>
        <p:nvPr/>
      </p:nvGrpSpPr>
      <p:grpSpPr>
        <a:xfrm>
          <a:off x="0" y="0"/>
          <a:ext cx="0" cy="0"/>
          <a:chOff x="0" y="0"/>
          <a:chExt cx="0" cy="0"/>
        </a:xfrm>
      </p:grpSpPr>
      <p:sp>
        <p:nvSpPr>
          <p:cNvPr id="1290" name="Google Shape;1290;p94">
            <a:extLst>
              <a:ext uri="{FF2B5EF4-FFF2-40B4-BE49-F238E27FC236}">
                <a16:creationId xmlns:a16="http://schemas.microsoft.com/office/drawing/2014/main" id="{7D2EC296-1066-4440-842D-17A2C49718C6}"/>
              </a:ext>
            </a:extLst>
          </p:cNvPr>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94">
            <a:extLst>
              <a:ext uri="{FF2B5EF4-FFF2-40B4-BE49-F238E27FC236}">
                <a16:creationId xmlns:a16="http://schemas.microsoft.com/office/drawing/2014/main" id="{4595283F-71BB-EDB7-4075-6DC481E2A343}"/>
              </a:ext>
            </a:extLst>
          </p:cNvPr>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WORKSHOP: USE CASE</a:t>
            </a:r>
            <a:endParaRPr sz="800">
              <a:solidFill>
                <a:srgbClr val="FFFFFF"/>
              </a:solidFill>
              <a:latin typeface="Open Sans Light"/>
              <a:ea typeface="Open Sans Light"/>
              <a:cs typeface="Open Sans Light"/>
              <a:sym typeface="Open Sans Light"/>
            </a:endParaRPr>
          </a:p>
        </p:txBody>
      </p:sp>
      <p:sp>
        <p:nvSpPr>
          <p:cNvPr id="1296" name="Google Shape;1296;p94">
            <a:extLst>
              <a:ext uri="{FF2B5EF4-FFF2-40B4-BE49-F238E27FC236}">
                <a16:creationId xmlns:a16="http://schemas.microsoft.com/office/drawing/2014/main" id="{D2D5B79E-A99A-BB8C-A268-44081CF27D6A}"/>
              </a:ext>
            </a:extLst>
          </p:cNvPr>
          <p:cNvSpPr/>
          <p:nvPr/>
        </p:nvSpPr>
        <p:spPr>
          <a:xfrm>
            <a:off x="3377338" y="2952238"/>
            <a:ext cx="1344600" cy="493800"/>
          </a:xfrm>
          <a:prstGeom prst="rect">
            <a:avLst/>
          </a:prstGeom>
          <a:noFill/>
          <a:ln w="19050" cap="flat" cmpd="sng">
            <a:solidFill>
              <a:srgbClr val="F9CB9C"/>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tx1"/>
                </a:solidFill>
              </a:rPr>
              <a:t>Product API</a:t>
            </a:r>
            <a:endParaRPr sz="1200" dirty="0">
              <a:solidFill>
                <a:schemeClr val="tx1"/>
              </a:solidFill>
            </a:endParaRPr>
          </a:p>
        </p:txBody>
      </p:sp>
      <p:grpSp>
        <p:nvGrpSpPr>
          <p:cNvPr id="1297" name="Google Shape;1297;p94">
            <a:extLst>
              <a:ext uri="{FF2B5EF4-FFF2-40B4-BE49-F238E27FC236}">
                <a16:creationId xmlns:a16="http://schemas.microsoft.com/office/drawing/2014/main" id="{43518780-FB66-69FB-A1F5-04FA8808A4B0}"/>
              </a:ext>
            </a:extLst>
          </p:cNvPr>
          <p:cNvGrpSpPr/>
          <p:nvPr/>
        </p:nvGrpSpPr>
        <p:grpSpPr>
          <a:xfrm>
            <a:off x="4049638" y="2399125"/>
            <a:ext cx="719400" cy="553200"/>
            <a:chOff x="1730588" y="2500746"/>
            <a:chExt cx="719400" cy="553200"/>
          </a:xfrm>
        </p:grpSpPr>
        <p:cxnSp>
          <p:nvCxnSpPr>
            <p:cNvPr id="1298" name="Google Shape;1298;p94">
              <a:extLst>
                <a:ext uri="{FF2B5EF4-FFF2-40B4-BE49-F238E27FC236}">
                  <a16:creationId xmlns:a16="http://schemas.microsoft.com/office/drawing/2014/main" id="{32AA8704-5BB4-A80E-CF98-58CBB5D36BD5}"/>
                </a:ext>
              </a:extLst>
            </p:cNvPr>
            <p:cNvCxnSpPr>
              <a:stCxn id="1299" idx="2"/>
              <a:endCxn id="1296" idx="0"/>
            </p:cNvCxnSpPr>
            <p:nvPr/>
          </p:nvCxnSpPr>
          <p:spPr>
            <a:xfrm>
              <a:off x="1730607" y="2500746"/>
              <a:ext cx="0" cy="553200"/>
            </a:xfrm>
            <a:prstGeom prst="straightConnector1">
              <a:avLst/>
            </a:prstGeom>
            <a:noFill/>
            <a:ln w="19050" cap="flat" cmpd="sng">
              <a:solidFill>
                <a:srgbClr val="666666"/>
              </a:solidFill>
              <a:prstDash val="solid"/>
              <a:round/>
              <a:headEnd type="triangle" w="med" len="med"/>
              <a:tailEnd type="triangle" w="med" len="med"/>
            </a:ln>
          </p:spPr>
        </p:cxnSp>
        <p:sp>
          <p:nvSpPr>
            <p:cNvPr id="1300" name="Google Shape;1300;p94">
              <a:extLst>
                <a:ext uri="{FF2B5EF4-FFF2-40B4-BE49-F238E27FC236}">
                  <a16:creationId xmlns:a16="http://schemas.microsoft.com/office/drawing/2014/main" id="{2BB6512E-3577-C573-503C-E58940340216}"/>
                </a:ext>
              </a:extLst>
            </p:cNvPr>
            <p:cNvSpPr txBox="1"/>
            <p:nvPr/>
          </p:nvSpPr>
          <p:spPr>
            <a:xfrm>
              <a:off x="1730588" y="2671097"/>
              <a:ext cx="719400" cy="16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JSON/HTTP</a:t>
              </a:r>
              <a:endParaRPr sz="600">
                <a:solidFill>
                  <a:srgbClr val="999999"/>
                </a:solidFill>
                <a:latin typeface="Open Sans"/>
                <a:ea typeface="Open Sans"/>
                <a:cs typeface="Open Sans"/>
                <a:sym typeface="Open Sans"/>
              </a:endParaRPr>
            </a:p>
          </p:txBody>
        </p:sp>
      </p:grpSp>
      <p:pic>
        <p:nvPicPr>
          <p:cNvPr id="1299" name="Google Shape;1299;p94">
            <a:extLst>
              <a:ext uri="{FF2B5EF4-FFF2-40B4-BE49-F238E27FC236}">
                <a16:creationId xmlns:a16="http://schemas.microsoft.com/office/drawing/2014/main" id="{26919BBF-867E-0251-F229-3377E2619C0E}"/>
              </a:ext>
            </a:extLst>
          </p:cNvPr>
          <p:cNvPicPr preferRelativeResize="0"/>
          <p:nvPr/>
        </p:nvPicPr>
        <p:blipFill>
          <a:blip r:embed="rId3">
            <a:alphaModFix/>
          </a:blip>
          <a:stretch>
            <a:fillRect/>
          </a:stretch>
        </p:blipFill>
        <p:spPr>
          <a:xfrm>
            <a:off x="3703732" y="1847100"/>
            <a:ext cx="691849" cy="552025"/>
          </a:xfrm>
          <a:prstGeom prst="rect">
            <a:avLst/>
          </a:prstGeom>
          <a:noFill/>
          <a:ln>
            <a:noFill/>
          </a:ln>
        </p:spPr>
      </p:pic>
      <p:pic>
        <p:nvPicPr>
          <p:cNvPr id="1301" name="Google Shape;1301;p94">
            <a:extLst>
              <a:ext uri="{FF2B5EF4-FFF2-40B4-BE49-F238E27FC236}">
                <a16:creationId xmlns:a16="http://schemas.microsoft.com/office/drawing/2014/main" id="{7A164FFD-7677-97DC-88E1-E16051C18CCC}"/>
              </a:ext>
            </a:extLst>
          </p:cNvPr>
          <p:cNvPicPr preferRelativeResize="0"/>
          <p:nvPr/>
        </p:nvPicPr>
        <p:blipFill>
          <a:blip r:embed="rId4">
            <a:alphaModFix/>
          </a:blip>
          <a:stretch>
            <a:fillRect/>
          </a:stretch>
        </p:blipFill>
        <p:spPr>
          <a:xfrm>
            <a:off x="3848004" y="2100537"/>
            <a:ext cx="211651" cy="149642"/>
          </a:xfrm>
          <a:prstGeom prst="rect">
            <a:avLst/>
          </a:prstGeom>
          <a:noFill/>
          <a:ln>
            <a:noFill/>
          </a:ln>
        </p:spPr>
      </p:pic>
      <p:pic>
        <p:nvPicPr>
          <p:cNvPr id="1302" name="Google Shape;1302;p94">
            <a:extLst>
              <a:ext uri="{FF2B5EF4-FFF2-40B4-BE49-F238E27FC236}">
                <a16:creationId xmlns:a16="http://schemas.microsoft.com/office/drawing/2014/main" id="{8573472F-6102-7F19-EA2D-99AFA35491A0}"/>
              </a:ext>
            </a:extLst>
          </p:cNvPr>
          <p:cNvPicPr preferRelativeResize="0"/>
          <p:nvPr/>
        </p:nvPicPr>
        <p:blipFill>
          <a:blip r:embed="rId5">
            <a:alphaModFix/>
          </a:blip>
          <a:stretch>
            <a:fillRect/>
          </a:stretch>
        </p:blipFill>
        <p:spPr>
          <a:xfrm>
            <a:off x="3752900" y="1697450"/>
            <a:ext cx="149650" cy="149650"/>
          </a:xfrm>
          <a:prstGeom prst="rect">
            <a:avLst/>
          </a:prstGeom>
          <a:noFill/>
          <a:ln>
            <a:noFill/>
          </a:ln>
        </p:spPr>
      </p:pic>
      <p:pic>
        <p:nvPicPr>
          <p:cNvPr id="1303" name="Google Shape;1303;p94">
            <a:extLst>
              <a:ext uri="{FF2B5EF4-FFF2-40B4-BE49-F238E27FC236}">
                <a16:creationId xmlns:a16="http://schemas.microsoft.com/office/drawing/2014/main" id="{E0A1E3D6-B477-6A15-DEC4-7D8D8223CEC8}"/>
              </a:ext>
            </a:extLst>
          </p:cNvPr>
          <p:cNvPicPr preferRelativeResize="0"/>
          <p:nvPr/>
        </p:nvPicPr>
        <p:blipFill>
          <a:blip r:embed="rId5">
            <a:alphaModFix/>
          </a:blip>
          <a:stretch>
            <a:fillRect/>
          </a:stretch>
        </p:blipFill>
        <p:spPr>
          <a:xfrm>
            <a:off x="3436000" y="2741525"/>
            <a:ext cx="149650" cy="149650"/>
          </a:xfrm>
          <a:prstGeom prst="rect">
            <a:avLst/>
          </a:prstGeom>
          <a:noFill/>
          <a:ln>
            <a:noFill/>
          </a:ln>
        </p:spPr>
      </p:pic>
      <p:pic>
        <p:nvPicPr>
          <p:cNvPr id="3" name="Picture 2" descr="A black and white sign with white text&#10;&#10;Description automatically generated">
            <a:extLst>
              <a:ext uri="{FF2B5EF4-FFF2-40B4-BE49-F238E27FC236}">
                <a16:creationId xmlns:a16="http://schemas.microsoft.com/office/drawing/2014/main" id="{6D2CC327-F389-5BC6-4773-B8DB32121649}"/>
              </a:ext>
            </a:extLst>
          </p:cNvPr>
          <p:cNvPicPr>
            <a:picLocks noChangeAspect="1"/>
          </p:cNvPicPr>
          <p:nvPr/>
        </p:nvPicPr>
        <p:blipFill>
          <a:blip r:embed="rId6"/>
          <a:stretch>
            <a:fillRect/>
          </a:stretch>
        </p:blipFill>
        <p:spPr>
          <a:xfrm>
            <a:off x="7099887" y="4497203"/>
            <a:ext cx="1733341" cy="485195"/>
          </a:xfrm>
          <a:prstGeom prst="rect">
            <a:avLst/>
          </a:prstGeom>
        </p:spPr>
      </p:pic>
    </p:spTree>
    <p:extLst>
      <p:ext uri="{BB962C8B-B14F-4D97-AF65-F5344CB8AC3E}">
        <p14:creationId xmlns:p14="http://schemas.microsoft.com/office/powerpoint/2010/main" val="848306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07">
          <a:extLst>
            <a:ext uri="{FF2B5EF4-FFF2-40B4-BE49-F238E27FC236}">
              <a16:creationId xmlns:a16="http://schemas.microsoft.com/office/drawing/2014/main" id="{61A4F947-DE86-809A-E5F7-B65583DFA4DB}"/>
            </a:ext>
          </a:extLst>
        </p:cNvPr>
        <p:cNvGrpSpPr/>
        <p:nvPr/>
      </p:nvGrpSpPr>
      <p:grpSpPr>
        <a:xfrm>
          <a:off x="0" y="0"/>
          <a:ext cx="0" cy="0"/>
          <a:chOff x="0" y="0"/>
          <a:chExt cx="0" cy="0"/>
        </a:xfrm>
      </p:grpSpPr>
      <p:sp>
        <p:nvSpPr>
          <p:cNvPr id="1308" name="Google Shape;1308;p95">
            <a:extLst>
              <a:ext uri="{FF2B5EF4-FFF2-40B4-BE49-F238E27FC236}">
                <a16:creationId xmlns:a16="http://schemas.microsoft.com/office/drawing/2014/main" id="{AA83DC81-E355-8AA2-D771-E7E7A6AE4CCF}"/>
              </a:ext>
            </a:extLst>
          </p:cNvPr>
          <p:cNvSpPr/>
          <p:nvPr/>
        </p:nvSpPr>
        <p:spPr>
          <a:xfrm>
            <a:off x="0" y="-3"/>
            <a:ext cx="9144000" cy="31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5">
            <a:extLst>
              <a:ext uri="{FF2B5EF4-FFF2-40B4-BE49-F238E27FC236}">
                <a16:creationId xmlns:a16="http://schemas.microsoft.com/office/drawing/2014/main" id="{1229BC9B-5951-A58A-8076-35AEE93B6DFF}"/>
              </a:ext>
            </a:extLst>
          </p:cNvPr>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rgbClr val="FFFFFF"/>
                </a:solidFill>
                <a:latin typeface="Open Sans"/>
                <a:ea typeface="Open Sans"/>
                <a:cs typeface="Open Sans"/>
                <a:sym typeface="Open Sans"/>
              </a:rPr>
              <a:t>AGENDA + HOUSEKEEPING</a:t>
            </a:r>
            <a:endParaRPr sz="800">
              <a:solidFill>
                <a:srgbClr val="FFFFFF"/>
              </a:solidFill>
              <a:latin typeface="Open Sans Light"/>
              <a:ea typeface="Open Sans Light"/>
              <a:cs typeface="Open Sans Light"/>
              <a:sym typeface="Open Sans Light"/>
            </a:endParaRPr>
          </a:p>
        </p:txBody>
      </p:sp>
      <p:pic>
        <p:nvPicPr>
          <p:cNvPr id="1310" name="Google Shape;1310;p95">
            <a:extLst>
              <a:ext uri="{FF2B5EF4-FFF2-40B4-BE49-F238E27FC236}">
                <a16:creationId xmlns:a16="http://schemas.microsoft.com/office/drawing/2014/main" id="{A5E40CBC-47A4-7D79-F9F5-C90F2149CC6E}"/>
              </a:ext>
            </a:extLst>
          </p:cNvPr>
          <p:cNvPicPr preferRelativeResize="0"/>
          <p:nvPr/>
        </p:nvPicPr>
        <p:blipFill rotWithShape="1">
          <a:blip r:embed="rId3">
            <a:alphaModFix/>
          </a:blip>
          <a:srcRect b="26508"/>
          <a:stretch/>
        </p:blipFill>
        <p:spPr>
          <a:xfrm>
            <a:off x="0" y="1853226"/>
            <a:ext cx="9144000" cy="2805726"/>
          </a:xfrm>
          <a:prstGeom prst="rect">
            <a:avLst/>
          </a:prstGeom>
          <a:noFill/>
          <a:ln>
            <a:noFill/>
          </a:ln>
        </p:spPr>
      </p:pic>
      <p:sp>
        <p:nvSpPr>
          <p:cNvPr id="1311" name="Google Shape;1311;p95">
            <a:extLst>
              <a:ext uri="{FF2B5EF4-FFF2-40B4-BE49-F238E27FC236}">
                <a16:creationId xmlns:a16="http://schemas.microsoft.com/office/drawing/2014/main" id="{163F71C9-8E01-FDD7-47A7-1E1076E9350E}"/>
              </a:ext>
            </a:extLst>
          </p:cNvPr>
          <p:cNvSpPr txBox="1"/>
          <p:nvPr/>
        </p:nvSpPr>
        <p:spPr>
          <a:xfrm>
            <a:off x="0" y="4658950"/>
            <a:ext cx="6868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hlinkClick r:id="rId4"/>
              </a:rPr>
              <a:t>https://docs.pactflow.io/#configuring-your-api-token</a:t>
            </a:r>
            <a:r>
              <a:rPr lang="en" sz="1000"/>
              <a:t> </a:t>
            </a:r>
            <a:endParaRPr sz="1000"/>
          </a:p>
        </p:txBody>
      </p:sp>
      <p:cxnSp>
        <p:nvCxnSpPr>
          <p:cNvPr id="1312" name="Google Shape;1312;p95">
            <a:extLst>
              <a:ext uri="{FF2B5EF4-FFF2-40B4-BE49-F238E27FC236}">
                <a16:creationId xmlns:a16="http://schemas.microsoft.com/office/drawing/2014/main" id="{D005F88B-6264-A5D8-594A-84764C3BC487}"/>
              </a:ext>
            </a:extLst>
          </p:cNvPr>
          <p:cNvCxnSpPr/>
          <p:nvPr/>
        </p:nvCxnSpPr>
        <p:spPr>
          <a:xfrm>
            <a:off x="4620875" y="1172675"/>
            <a:ext cx="2568600" cy="1800900"/>
          </a:xfrm>
          <a:prstGeom prst="straightConnector1">
            <a:avLst/>
          </a:prstGeom>
          <a:noFill/>
          <a:ln w="38100" cap="flat" cmpd="sng">
            <a:solidFill>
              <a:srgbClr val="FF00FF"/>
            </a:solidFill>
            <a:prstDash val="solid"/>
            <a:round/>
            <a:headEnd type="none" w="med" len="med"/>
            <a:tailEnd type="triangle" w="med" len="med"/>
          </a:ln>
        </p:spPr>
      </p:cxnSp>
      <p:sp>
        <p:nvSpPr>
          <p:cNvPr id="1313" name="Google Shape;1313;p95">
            <a:extLst>
              <a:ext uri="{FF2B5EF4-FFF2-40B4-BE49-F238E27FC236}">
                <a16:creationId xmlns:a16="http://schemas.microsoft.com/office/drawing/2014/main" id="{973B22C7-54F9-E707-A85C-FC3163495B4D}"/>
              </a:ext>
            </a:extLst>
          </p:cNvPr>
          <p:cNvSpPr txBox="1"/>
          <p:nvPr/>
        </p:nvSpPr>
        <p:spPr>
          <a:xfrm>
            <a:off x="264225" y="421950"/>
            <a:ext cx="7734300" cy="65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latin typeface="Open Sans"/>
                <a:ea typeface="Open Sans"/>
                <a:cs typeface="Open Sans"/>
                <a:sym typeface="Open Sans"/>
              </a:rPr>
              <a:t>Fetching your API Token (step 12)</a:t>
            </a:r>
            <a:endParaRPr sz="3000">
              <a:solidFill>
                <a:srgbClr val="2DCBB1"/>
              </a:solidFill>
              <a:latin typeface="Open Sans Light"/>
              <a:ea typeface="Open Sans Light"/>
              <a:cs typeface="Open Sans Light"/>
              <a:sym typeface="Open Sans Light"/>
            </a:endParaRPr>
          </a:p>
        </p:txBody>
      </p:sp>
      <p:sp>
        <p:nvSpPr>
          <p:cNvPr id="1314" name="Google Shape;1314;p95">
            <a:extLst>
              <a:ext uri="{FF2B5EF4-FFF2-40B4-BE49-F238E27FC236}">
                <a16:creationId xmlns:a16="http://schemas.microsoft.com/office/drawing/2014/main" id="{9FEC3F28-7826-5D8B-A814-EC4289B7E8C9}"/>
              </a:ext>
            </a:extLst>
          </p:cNvPr>
          <p:cNvSpPr txBox="1"/>
          <p:nvPr/>
        </p:nvSpPr>
        <p:spPr>
          <a:xfrm>
            <a:off x="264225" y="1003700"/>
            <a:ext cx="7180200" cy="532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r>
              <a:rPr lang="en" sz="1700">
                <a:solidFill>
                  <a:srgbClr val="2DCBB1"/>
                </a:solidFill>
                <a:latin typeface="Open Sans Light"/>
                <a:ea typeface="Open Sans Light"/>
                <a:cs typeface="Open Sans Light"/>
                <a:sym typeface="Open Sans Light"/>
              </a:rPr>
              <a:t>Settings &gt; API Tokens &gt; read/write token</a:t>
            </a:r>
            <a:endParaRPr sz="2400">
              <a:solidFill>
                <a:srgbClr val="2DCBB1"/>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424698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12"/>
        <p:cNvGrpSpPr/>
        <p:nvPr/>
      </p:nvGrpSpPr>
      <p:grpSpPr>
        <a:xfrm>
          <a:off x="0" y="0"/>
          <a:ext cx="0" cy="0"/>
          <a:chOff x="0" y="0"/>
          <a:chExt cx="0" cy="0"/>
        </a:xfrm>
      </p:grpSpPr>
      <p:sp>
        <p:nvSpPr>
          <p:cNvPr id="313" name="Google Shape;313;p41"/>
          <p:cNvSpPr/>
          <p:nvPr/>
        </p:nvSpPr>
        <p:spPr>
          <a:xfrm>
            <a:off x="0" y="-3"/>
            <a:ext cx="9144000" cy="316500"/>
          </a:xfrm>
          <a:prstGeom prst="rect">
            <a:avLst/>
          </a:prstGeom>
          <a:solidFill>
            <a:srgbClr val="ED7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1"/>
          <p:cNvSpPr txBox="1"/>
          <p:nvPr/>
        </p:nvSpPr>
        <p:spPr>
          <a:xfrm>
            <a:off x="36850" y="30425"/>
            <a:ext cx="8072700" cy="25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lt1"/>
                </a:solidFill>
                <a:latin typeface="Open Sans"/>
                <a:ea typeface="Open Sans"/>
                <a:cs typeface="Open Sans"/>
                <a:sym typeface="Open Sans"/>
              </a:rPr>
              <a:t>HOW WE TEST MICROSERVICES NOW</a:t>
            </a:r>
            <a:endParaRPr sz="800">
              <a:solidFill>
                <a:srgbClr val="FFFFFF"/>
              </a:solidFill>
              <a:latin typeface="Open Sans"/>
              <a:ea typeface="Open Sans"/>
              <a:cs typeface="Open Sans"/>
              <a:sym typeface="Open Sans"/>
            </a:endParaRPr>
          </a:p>
        </p:txBody>
      </p:sp>
      <p:grpSp>
        <p:nvGrpSpPr>
          <p:cNvPr id="315" name="Google Shape;315;p41"/>
          <p:cNvGrpSpPr/>
          <p:nvPr/>
        </p:nvGrpSpPr>
        <p:grpSpPr>
          <a:xfrm>
            <a:off x="757252" y="1200125"/>
            <a:ext cx="6596492" cy="3167100"/>
            <a:chOff x="1243027" y="1200150"/>
            <a:chExt cx="6596492" cy="3167100"/>
          </a:xfrm>
        </p:grpSpPr>
        <p:sp>
          <p:nvSpPr>
            <p:cNvPr id="316" name="Google Shape;316;p41"/>
            <p:cNvSpPr/>
            <p:nvPr/>
          </p:nvSpPr>
          <p:spPr>
            <a:xfrm>
              <a:off x="1243027" y="1200150"/>
              <a:ext cx="599700" cy="3167100"/>
            </a:xfrm>
            <a:prstGeom prst="rect">
              <a:avLst/>
            </a:prstGeom>
            <a:solidFill>
              <a:srgbClr val="CCCCCC">
                <a:alpha val="1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1"/>
            <p:cNvSpPr/>
            <p:nvPr/>
          </p:nvSpPr>
          <p:spPr>
            <a:xfrm>
              <a:off x="2442385" y="1200150"/>
              <a:ext cx="599700" cy="3167100"/>
            </a:xfrm>
            <a:prstGeom prst="rect">
              <a:avLst/>
            </a:prstGeom>
            <a:solidFill>
              <a:srgbClr val="CCCCCC">
                <a:alpha val="1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1"/>
            <p:cNvSpPr/>
            <p:nvPr/>
          </p:nvSpPr>
          <p:spPr>
            <a:xfrm>
              <a:off x="3641743" y="1200150"/>
              <a:ext cx="599700" cy="3167100"/>
            </a:xfrm>
            <a:prstGeom prst="rect">
              <a:avLst/>
            </a:prstGeom>
            <a:solidFill>
              <a:srgbClr val="CCCCCC">
                <a:alpha val="1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1"/>
            <p:cNvSpPr/>
            <p:nvPr/>
          </p:nvSpPr>
          <p:spPr>
            <a:xfrm>
              <a:off x="4841102" y="1200150"/>
              <a:ext cx="599700" cy="3167100"/>
            </a:xfrm>
            <a:prstGeom prst="rect">
              <a:avLst/>
            </a:prstGeom>
            <a:solidFill>
              <a:srgbClr val="CCCCCC">
                <a:alpha val="1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1"/>
            <p:cNvSpPr/>
            <p:nvPr/>
          </p:nvSpPr>
          <p:spPr>
            <a:xfrm>
              <a:off x="6040460" y="1200150"/>
              <a:ext cx="599700" cy="3167100"/>
            </a:xfrm>
            <a:prstGeom prst="rect">
              <a:avLst/>
            </a:prstGeom>
            <a:solidFill>
              <a:srgbClr val="CCCCCC">
                <a:alpha val="1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1"/>
            <p:cNvSpPr/>
            <p:nvPr/>
          </p:nvSpPr>
          <p:spPr>
            <a:xfrm>
              <a:off x="7239818" y="1200150"/>
              <a:ext cx="599700" cy="3167100"/>
            </a:xfrm>
            <a:prstGeom prst="rect">
              <a:avLst/>
            </a:prstGeom>
            <a:solidFill>
              <a:srgbClr val="CCCCCC">
                <a:alpha val="1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41"/>
          <p:cNvGrpSpPr/>
          <p:nvPr/>
        </p:nvGrpSpPr>
        <p:grpSpPr>
          <a:xfrm>
            <a:off x="1356931" y="1200150"/>
            <a:ext cx="6596492" cy="3167100"/>
            <a:chOff x="1842706" y="1200150"/>
            <a:chExt cx="6596492" cy="3167100"/>
          </a:xfrm>
        </p:grpSpPr>
        <p:sp>
          <p:nvSpPr>
            <p:cNvPr id="323" name="Google Shape;323;p41"/>
            <p:cNvSpPr/>
            <p:nvPr/>
          </p:nvSpPr>
          <p:spPr>
            <a:xfrm>
              <a:off x="1842706" y="1200150"/>
              <a:ext cx="599700" cy="3167100"/>
            </a:xfrm>
            <a:prstGeom prst="rect">
              <a:avLst/>
            </a:prstGeom>
            <a:solidFill>
              <a:srgbClr val="CCCCCC">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1"/>
            <p:cNvSpPr/>
            <p:nvPr/>
          </p:nvSpPr>
          <p:spPr>
            <a:xfrm>
              <a:off x="3042064" y="1200150"/>
              <a:ext cx="599700" cy="3167100"/>
            </a:xfrm>
            <a:prstGeom prst="rect">
              <a:avLst/>
            </a:prstGeom>
            <a:solidFill>
              <a:srgbClr val="CCCCCC">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1"/>
            <p:cNvSpPr/>
            <p:nvPr/>
          </p:nvSpPr>
          <p:spPr>
            <a:xfrm>
              <a:off x="4241423" y="1200150"/>
              <a:ext cx="599700" cy="3167100"/>
            </a:xfrm>
            <a:prstGeom prst="rect">
              <a:avLst/>
            </a:prstGeom>
            <a:solidFill>
              <a:srgbClr val="CCCCCC">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1"/>
            <p:cNvSpPr/>
            <p:nvPr/>
          </p:nvSpPr>
          <p:spPr>
            <a:xfrm>
              <a:off x="5440781" y="1200150"/>
              <a:ext cx="599700" cy="3167100"/>
            </a:xfrm>
            <a:prstGeom prst="rect">
              <a:avLst/>
            </a:prstGeom>
            <a:solidFill>
              <a:srgbClr val="CCCCCC">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1"/>
            <p:cNvSpPr/>
            <p:nvPr/>
          </p:nvSpPr>
          <p:spPr>
            <a:xfrm>
              <a:off x="6640139" y="1200150"/>
              <a:ext cx="599700" cy="3167100"/>
            </a:xfrm>
            <a:prstGeom prst="rect">
              <a:avLst/>
            </a:prstGeom>
            <a:solidFill>
              <a:srgbClr val="CCCCCC">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1"/>
            <p:cNvSpPr/>
            <p:nvPr/>
          </p:nvSpPr>
          <p:spPr>
            <a:xfrm>
              <a:off x="7839498" y="1200150"/>
              <a:ext cx="599700" cy="3167100"/>
            </a:xfrm>
            <a:prstGeom prst="rect">
              <a:avLst/>
            </a:prstGeom>
            <a:solidFill>
              <a:srgbClr val="CCCCCC">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41"/>
          <p:cNvSpPr txBox="1"/>
          <p:nvPr/>
        </p:nvSpPr>
        <p:spPr>
          <a:xfrm>
            <a:off x="605152" y="339200"/>
            <a:ext cx="3957300" cy="56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Open Sans"/>
                <a:ea typeface="Open Sans"/>
                <a:cs typeface="Open Sans"/>
                <a:sym typeface="Open Sans"/>
              </a:rPr>
              <a:t>Scaling</a:t>
            </a:r>
            <a:endParaRPr sz="3000">
              <a:solidFill>
                <a:srgbClr val="FFFFFF"/>
              </a:solidFill>
              <a:latin typeface="Open Sans"/>
              <a:ea typeface="Open Sans"/>
              <a:cs typeface="Open Sans"/>
              <a:sym typeface="Open Sans"/>
            </a:endParaRPr>
          </a:p>
        </p:txBody>
      </p:sp>
      <p:cxnSp>
        <p:nvCxnSpPr>
          <p:cNvPr id="330" name="Google Shape;330;p41"/>
          <p:cNvCxnSpPr/>
          <p:nvPr/>
        </p:nvCxnSpPr>
        <p:spPr>
          <a:xfrm>
            <a:off x="762000" y="1204925"/>
            <a:ext cx="0" cy="3152700"/>
          </a:xfrm>
          <a:prstGeom prst="straightConnector1">
            <a:avLst/>
          </a:prstGeom>
          <a:noFill/>
          <a:ln w="9525" cap="flat" cmpd="sng">
            <a:solidFill>
              <a:srgbClr val="EFEFEF"/>
            </a:solidFill>
            <a:prstDash val="solid"/>
            <a:round/>
            <a:headEnd type="none" w="med" len="med"/>
            <a:tailEnd type="none" w="med" len="med"/>
          </a:ln>
        </p:spPr>
      </p:cxnSp>
      <p:cxnSp>
        <p:nvCxnSpPr>
          <p:cNvPr id="331" name="Google Shape;331;p41"/>
          <p:cNvCxnSpPr/>
          <p:nvPr/>
        </p:nvCxnSpPr>
        <p:spPr>
          <a:xfrm>
            <a:off x="757250" y="4367225"/>
            <a:ext cx="7210500" cy="0"/>
          </a:xfrm>
          <a:prstGeom prst="straightConnector1">
            <a:avLst/>
          </a:prstGeom>
          <a:noFill/>
          <a:ln w="9525" cap="flat" cmpd="sng">
            <a:solidFill>
              <a:srgbClr val="EFEFEF"/>
            </a:solidFill>
            <a:prstDash val="solid"/>
            <a:round/>
            <a:headEnd type="none" w="med" len="med"/>
            <a:tailEnd type="none" w="med" len="med"/>
          </a:ln>
        </p:spPr>
      </p:cxnSp>
      <p:sp>
        <p:nvSpPr>
          <p:cNvPr id="332" name="Google Shape;332;p41"/>
          <p:cNvSpPr txBox="1"/>
          <p:nvPr/>
        </p:nvSpPr>
        <p:spPr>
          <a:xfrm>
            <a:off x="94975" y="2474088"/>
            <a:ext cx="685800" cy="69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rgbClr val="FFFFFF"/>
                </a:solidFill>
                <a:latin typeface="Open Sans"/>
                <a:ea typeface="Open Sans"/>
                <a:cs typeface="Open Sans"/>
                <a:sym typeface="Open Sans"/>
              </a:rPr>
              <a:t>Cost / Complexity / Time</a:t>
            </a:r>
            <a:endParaRPr sz="700">
              <a:solidFill>
                <a:srgbClr val="FFFFFF"/>
              </a:solidFill>
              <a:latin typeface="Open Sans"/>
              <a:ea typeface="Open Sans"/>
              <a:cs typeface="Open Sans"/>
              <a:sym typeface="Open Sans"/>
            </a:endParaRPr>
          </a:p>
        </p:txBody>
      </p:sp>
      <p:sp>
        <p:nvSpPr>
          <p:cNvPr id="333" name="Google Shape;333;p41"/>
          <p:cNvSpPr txBox="1"/>
          <p:nvPr/>
        </p:nvSpPr>
        <p:spPr>
          <a:xfrm>
            <a:off x="3833927" y="4552975"/>
            <a:ext cx="1642500" cy="26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solidFill>
                  <a:srgbClr val="FFFFFF"/>
                </a:solidFill>
                <a:latin typeface="Open Sans"/>
                <a:ea typeface="Open Sans"/>
                <a:cs typeface="Open Sans"/>
                <a:sym typeface="Open Sans"/>
              </a:rPr>
              <a:t>Number teams / components</a:t>
            </a:r>
            <a:endParaRPr sz="700">
              <a:solidFill>
                <a:srgbClr val="FFFFFF"/>
              </a:solidFill>
              <a:latin typeface="Open Sans"/>
              <a:ea typeface="Open Sans"/>
              <a:cs typeface="Open Sans"/>
              <a:sym typeface="Open Sans"/>
            </a:endParaRPr>
          </a:p>
        </p:txBody>
      </p:sp>
      <p:cxnSp>
        <p:nvCxnSpPr>
          <p:cNvPr id="334" name="Google Shape;334;p41"/>
          <p:cNvCxnSpPr>
            <a:endCxn id="335" idx="2"/>
          </p:cNvCxnSpPr>
          <p:nvPr/>
        </p:nvCxnSpPr>
        <p:spPr>
          <a:xfrm rot="10800000">
            <a:off x="3068825" y="1873488"/>
            <a:ext cx="0" cy="2031900"/>
          </a:xfrm>
          <a:prstGeom prst="straightConnector1">
            <a:avLst/>
          </a:prstGeom>
          <a:noFill/>
          <a:ln w="9525" cap="flat" cmpd="sng">
            <a:solidFill>
              <a:srgbClr val="F3F3F3"/>
            </a:solidFill>
            <a:prstDash val="dot"/>
            <a:round/>
            <a:headEnd type="oval" w="med" len="med"/>
            <a:tailEnd type="none" w="med" len="med"/>
          </a:ln>
        </p:spPr>
      </p:cxnSp>
      <p:cxnSp>
        <p:nvCxnSpPr>
          <p:cNvPr id="336" name="Google Shape;336;p41"/>
          <p:cNvCxnSpPr/>
          <p:nvPr/>
        </p:nvCxnSpPr>
        <p:spPr>
          <a:xfrm rot="10800000">
            <a:off x="4357950" y="2624000"/>
            <a:ext cx="0" cy="971700"/>
          </a:xfrm>
          <a:prstGeom prst="straightConnector1">
            <a:avLst/>
          </a:prstGeom>
          <a:noFill/>
          <a:ln w="9525" cap="flat" cmpd="sng">
            <a:solidFill>
              <a:srgbClr val="EFEFEF"/>
            </a:solidFill>
            <a:prstDash val="dot"/>
            <a:round/>
            <a:headEnd type="oval" w="med" len="med"/>
            <a:tailEnd type="none" w="med" len="med"/>
          </a:ln>
        </p:spPr>
      </p:cxnSp>
      <p:cxnSp>
        <p:nvCxnSpPr>
          <p:cNvPr id="337" name="Google Shape;337;p41"/>
          <p:cNvCxnSpPr>
            <a:endCxn id="338" idx="2"/>
          </p:cNvCxnSpPr>
          <p:nvPr/>
        </p:nvCxnSpPr>
        <p:spPr>
          <a:xfrm rot="10800000">
            <a:off x="5898700" y="1873488"/>
            <a:ext cx="0" cy="1217400"/>
          </a:xfrm>
          <a:prstGeom prst="straightConnector1">
            <a:avLst/>
          </a:prstGeom>
          <a:noFill/>
          <a:ln w="9525" cap="flat" cmpd="sng">
            <a:solidFill>
              <a:srgbClr val="D9D9D9"/>
            </a:solidFill>
            <a:prstDash val="dot"/>
            <a:round/>
            <a:headEnd type="oval" w="med" len="med"/>
            <a:tailEnd type="none" w="med" len="med"/>
          </a:ln>
        </p:spPr>
      </p:cxnSp>
      <p:sp>
        <p:nvSpPr>
          <p:cNvPr id="338" name="Google Shape;338;p41"/>
          <p:cNvSpPr/>
          <p:nvPr/>
        </p:nvSpPr>
        <p:spPr>
          <a:xfrm>
            <a:off x="5305750" y="1502688"/>
            <a:ext cx="1185900" cy="370800"/>
          </a:xfrm>
          <a:prstGeom prst="rect">
            <a:avLst/>
          </a:prstGeom>
          <a:solidFill>
            <a:srgbClr val="B9C3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Build time</a:t>
            </a:r>
            <a:endParaRPr sz="700">
              <a:solidFill>
                <a:srgbClr val="FFFFFF"/>
              </a:solidFill>
            </a:endParaRPr>
          </a:p>
        </p:txBody>
      </p:sp>
      <p:cxnSp>
        <p:nvCxnSpPr>
          <p:cNvPr id="339" name="Google Shape;339;p41"/>
          <p:cNvCxnSpPr/>
          <p:nvPr/>
        </p:nvCxnSpPr>
        <p:spPr>
          <a:xfrm rot="10800000" flipH="1">
            <a:off x="761925" y="3795863"/>
            <a:ext cx="7182000" cy="576000"/>
          </a:xfrm>
          <a:prstGeom prst="straightConnector1">
            <a:avLst/>
          </a:prstGeom>
          <a:noFill/>
          <a:ln w="9525" cap="flat" cmpd="sng">
            <a:solidFill>
              <a:srgbClr val="FF9900"/>
            </a:solidFill>
            <a:prstDash val="dash"/>
            <a:round/>
            <a:headEnd type="none" w="med" len="med"/>
            <a:tailEnd type="none" w="med" len="med"/>
          </a:ln>
        </p:spPr>
      </p:cxnSp>
      <p:sp>
        <p:nvSpPr>
          <p:cNvPr id="340" name="Google Shape;340;p41"/>
          <p:cNvSpPr/>
          <p:nvPr/>
        </p:nvSpPr>
        <p:spPr>
          <a:xfrm>
            <a:off x="7116425" y="2595875"/>
            <a:ext cx="1327500" cy="370800"/>
          </a:xfrm>
          <a:prstGeom prst="rect">
            <a:avLst/>
          </a:prstGeom>
          <a:solidFill>
            <a:srgbClr val="A64D7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 Environments</a:t>
            </a:r>
            <a:endParaRPr sz="700">
              <a:solidFill>
                <a:srgbClr val="FFFFFF"/>
              </a:solidFill>
            </a:endParaRPr>
          </a:p>
        </p:txBody>
      </p:sp>
      <p:sp>
        <p:nvSpPr>
          <p:cNvPr id="341" name="Google Shape;341;p41"/>
          <p:cNvSpPr/>
          <p:nvPr/>
        </p:nvSpPr>
        <p:spPr>
          <a:xfrm>
            <a:off x="3764988" y="2366750"/>
            <a:ext cx="1185900" cy="370800"/>
          </a:xfrm>
          <a:prstGeom prst="rect">
            <a:avLst/>
          </a:prstGeom>
          <a:solidFill>
            <a:srgbClr val="2DC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Risk associated with change</a:t>
            </a:r>
            <a:endParaRPr sz="700">
              <a:solidFill>
                <a:srgbClr val="FFFFFF"/>
              </a:solidFill>
            </a:endParaRPr>
          </a:p>
        </p:txBody>
      </p:sp>
      <p:sp>
        <p:nvSpPr>
          <p:cNvPr id="342" name="Google Shape;342;p41"/>
          <p:cNvSpPr/>
          <p:nvPr/>
        </p:nvSpPr>
        <p:spPr>
          <a:xfrm>
            <a:off x="762000" y="1200150"/>
            <a:ext cx="6791325" cy="3147975"/>
          </a:xfrm>
          <a:custGeom>
            <a:avLst/>
            <a:gdLst/>
            <a:ahLst/>
            <a:cxnLst/>
            <a:rect l="l" t="t" r="r" b="b"/>
            <a:pathLst>
              <a:path w="271653" h="125919" extrusionOk="0">
                <a:moveTo>
                  <a:pt x="0" y="125919"/>
                </a:moveTo>
                <a:cubicBezTo>
                  <a:pt x="14256" y="123570"/>
                  <a:pt x="56357" y="118809"/>
                  <a:pt x="85535" y="111824"/>
                </a:cubicBezTo>
                <a:cubicBezTo>
                  <a:pt x="114713" y="104839"/>
                  <a:pt x="149065" y="96076"/>
                  <a:pt x="175070" y="84011"/>
                </a:cubicBezTo>
                <a:cubicBezTo>
                  <a:pt x="201075" y="71946"/>
                  <a:pt x="225468" y="53436"/>
                  <a:pt x="241565" y="39434"/>
                </a:cubicBezTo>
                <a:cubicBezTo>
                  <a:pt x="257662" y="25432"/>
                  <a:pt x="266638" y="6572"/>
                  <a:pt x="271653" y="0"/>
                </a:cubicBezTo>
              </a:path>
            </a:pathLst>
          </a:custGeom>
          <a:noFill/>
          <a:ln w="19050" cap="flat" cmpd="sng">
            <a:solidFill>
              <a:srgbClr val="3DC5EC"/>
            </a:solidFill>
            <a:prstDash val="solid"/>
            <a:round/>
            <a:headEnd type="none" w="med" len="med"/>
            <a:tailEnd type="none" w="med" len="med"/>
          </a:ln>
        </p:spPr>
        <p:txBody>
          <a:bodyPr/>
          <a:lstStyle/>
          <a:p>
            <a:endParaRPr lang="en-US"/>
          </a:p>
        </p:txBody>
      </p:sp>
      <p:cxnSp>
        <p:nvCxnSpPr>
          <p:cNvPr id="343" name="Google Shape;343;p41"/>
          <p:cNvCxnSpPr/>
          <p:nvPr/>
        </p:nvCxnSpPr>
        <p:spPr>
          <a:xfrm rot="10800000" flipH="1">
            <a:off x="762000" y="3395675"/>
            <a:ext cx="7196100" cy="952500"/>
          </a:xfrm>
          <a:prstGeom prst="straightConnector1">
            <a:avLst/>
          </a:prstGeom>
          <a:noFill/>
          <a:ln w="9525" cap="flat" cmpd="sng">
            <a:solidFill>
              <a:schemeClr val="accent5"/>
            </a:solidFill>
            <a:prstDash val="dash"/>
            <a:round/>
            <a:headEnd type="none" w="med" len="med"/>
            <a:tailEnd type="none" w="med" len="med"/>
          </a:ln>
        </p:spPr>
      </p:cxnSp>
      <p:sp>
        <p:nvSpPr>
          <p:cNvPr id="344" name="Google Shape;344;p41"/>
          <p:cNvSpPr/>
          <p:nvPr/>
        </p:nvSpPr>
        <p:spPr>
          <a:xfrm>
            <a:off x="781050" y="1204925"/>
            <a:ext cx="7077075" cy="3143250"/>
          </a:xfrm>
          <a:custGeom>
            <a:avLst/>
            <a:gdLst/>
            <a:ahLst/>
            <a:cxnLst/>
            <a:rect l="l" t="t" r="r" b="b"/>
            <a:pathLst>
              <a:path w="283083" h="125730" extrusionOk="0">
                <a:moveTo>
                  <a:pt x="0" y="125730"/>
                </a:moveTo>
                <a:cubicBezTo>
                  <a:pt x="13145" y="123730"/>
                  <a:pt x="47752" y="120554"/>
                  <a:pt x="78867" y="113728"/>
                </a:cubicBezTo>
                <a:cubicBezTo>
                  <a:pt x="109982" y="106902"/>
                  <a:pt x="158941" y="96424"/>
                  <a:pt x="186690" y="84772"/>
                </a:cubicBezTo>
                <a:cubicBezTo>
                  <a:pt x="214440" y="73120"/>
                  <a:pt x="229299" y="57944"/>
                  <a:pt x="245364" y="43815"/>
                </a:cubicBezTo>
                <a:cubicBezTo>
                  <a:pt x="261430" y="29686"/>
                  <a:pt x="276797" y="7303"/>
                  <a:pt x="283083" y="0"/>
                </a:cubicBezTo>
              </a:path>
            </a:pathLst>
          </a:custGeom>
          <a:noFill/>
          <a:ln w="19050" cap="flat" cmpd="sng">
            <a:solidFill>
              <a:srgbClr val="B9C353"/>
            </a:solidFill>
            <a:prstDash val="solid"/>
            <a:round/>
            <a:headEnd type="none" w="med" len="med"/>
            <a:tailEnd type="none" w="med" len="med"/>
          </a:ln>
        </p:spPr>
        <p:txBody>
          <a:bodyPr/>
          <a:lstStyle/>
          <a:p>
            <a:endParaRPr lang="en-US"/>
          </a:p>
        </p:txBody>
      </p:sp>
      <p:sp>
        <p:nvSpPr>
          <p:cNvPr id="345" name="Google Shape;345;p41"/>
          <p:cNvSpPr txBox="1"/>
          <p:nvPr/>
        </p:nvSpPr>
        <p:spPr>
          <a:xfrm>
            <a:off x="7996525" y="3201400"/>
            <a:ext cx="1147500" cy="69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600" b="1">
                <a:solidFill>
                  <a:srgbClr val="FFFFFF"/>
                </a:solidFill>
                <a:latin typeface="Open Sans"/>
                <a:ea typeface="Open Sans"/>
                <a:cs typeface="Open Sans"/>
                <a:sym typeface="Open Sans"/>
              </a:rPr>
              <a:t>Teams + Components</a:t>
            </a:r>
            <a:endParaRPr sz="600" b="1">
              <a:solidFill>
                <a:srgbClr val="FFFFFF"/>
              </a:solidFill>
              <a:latin typeface="Open Sans"/>
              <a:ea typeface="Open Sans"/>
              <a:cs typeface="Open Sans"/>
              <a:sym typeface="Open Sans"/>
            </a:endParaRPr>
          </a:p>
          <a:p>
            <a:pPr marL="0" lvl="0" indent="0" algn="l" rtl="0">
              <a:lnSpc>
                <a:spcPct val="115000"/>
              </a:lnSpc>
              <a:spcBef>
                <a:spcPts val="0"/>
              </a:spcBef>
              <a:spcAft>
                <a:spcPts val="0"/>
              </a:spcAft>
              <a:buNone/>
            </a:pPr>
            <a:r>
              <a:rPr lang="en" sz="600">
                <a:solidFill>
                  <a:srgbClr val="FFFFFF"/>
                </a:solidFill>
                <a:latin typeface="Open Sans"/>
                <a:ea typeface="Open Sans"/>
                <a:cs typeface="Open Sans"/>
                <a:sym typeface="Open Sans"/>
              </a:rPr>
              <a:t>Linear increase in teams and components results in exponential increase in other factors</a:t>
            </a:r>
            <a:endParaRPr sz="600">
              <a:solidFill>
                <a:srgbClr val="FFFFFF"/>
              </a:solidFill>
            </a:endParaRPr>
          </a:p>
        </p:txBody>
      </p:sp>
      <p:sp>
        <p:nvSpPr>
          <p:cNvPr id="335" name="Google Shape;335;p41"/>
          <p:cNvSpPr/>
          <p:nvPr/>
        </p:nvSpPr>
        <p:spPr>
          <a:xfrm>
            <a:off x="2405075" y="1502688"/>
            <a:ext cx="1327500" cy="370800"/>
          </a:xfrm>
          <a:prstGeom prst="rect">
            <a:avLst/>
          </a:prstGeom>
          <a:solidFill>
            <a:srgbClr val="99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Developer idle time (queues)</a:t>
            </a:r>
            <a:endParaRPr sz="700">
              <a:solidFill>
                <a:srgbClr val="FFFFFF"/>
              </a:solidFill>
            </a:endParaRPr>
          </a:p>
        </p:txBody>
      </p:sp>
      <p:sp>
        <p:nvSpPr>
          <p:cNvPr id="346" name="Google Shape;346;p41"/>
          <p:cNvSpPr/>
          <p:nvPr/>
        </p:nvSpPr>
        <p:spPr>
          <a:xfrm>
            <a:off x="814400" y="1676400"/>
            <a:ext cx="7143750" cy="2681300"/>
          </a:xfrm>
          <a:custGeom>
            <a:avLst/>
            <a:gdLst/>
            <a:ahLst/>
            <a:cxnLst/>
            <a:rect l="l" t="t" r="r" b="b"/>
            <a:pathLst>
              <a:path w="285750" h="107252" extrusionOk="0">
                <a:moveTo>
                  <a:pt x="0" y="107252"/>
                </a:moveTo>
                <a:cubicBezTo>
                  <a:pt x="17399" y="104680"/>
                  <a:pt x="72866" y="98393"/>
                  <a:pt x="104394" y="91821"/>
                </a:cubicBezTo>
                <a:cubicBezTo>
                  <a:pt x="135922" y="85249"/>
                  <a:pt x="164877" y="77946"/>
                  <a:pt x="189166" y="67818"/>
                </a:cubicBezTo>
                <a:cubicBezTo>
                  <a:pt x="213455" y="57690"/>
                  <a:pt x="234029" y="42355"/>
                  <a:pt x="250126" y="31052"/>
                </a:cubicBezTo>
                <a:cubicBezTo>
                  <a:pt x="266223" y="19749"/>
                  <a:pt x="279813" y="5175"/>
                  <a:pt x="285750" y="0"/>
                </a:cubicBezTo>
              </a:path>
            </a:pathLst>
          </a:custGeom>
          <a:noFill/>
          <a:ln w="19050" cap="flat" cmpd="sng">
            <a:solidFill>
              <a:srgbClr val="A64D79"/>
            </a:solidFill>
            <a:prstDash val="solid"/>
            <a:round/>
            <a:headEnd type="none" w="med" len="med"/>
            <a:tailEnd type="none" w="med" len="med"/>
          </a:ln>
        </p:spPr>
        <p:txBody>
          <a:bodyPr/>
          <a:lstStyle/>
          <a:p>
            <a:endParaRPr lang="en-US"/>
          </a:p>
        </p:txBody>
      </p:sp>
      <p:sp>
        <p:nvSpPr>
          <p:cNvPr id="347" name="Google Shape;347;p41"/>
          <p:cNvSpPr/>
          <p:nvPr/>
        </p:nvSpPr>
        <p:spPr>
          <a:xfrm>
            <a:off x="809625" y="1200150"/>
            <a:ext cx="6424625" cy="3157550"/>
          </a:xfrm>
          <a:custGeom>
            <a:avLst/>
            <a:gdLst/>
            <a:ahLst/>
            <a:cxnLst/>
            <a:rect l="l" t="t" r="r" b="b"/>
            <a:pathLst>
              <a:path w="256985" h="126302" extrusionOk="0">
                <a:moveTo>
                  <a:pt x="0" y="126302"/>
                </a:moveTo>
                <a:cubicBezTo>
                  <a:pt x="15558" y="122810"/>
                  <a:pt x="67405" y="112681"/>
                  <a:pt x="93345" y="105347"/>
                </a:cubicBezTo>
                <a:cubicBezTo>
                  <a:pt x="119285" y="98013"/>
                  <a:pt x="133160" y="94107"/>
                  <a:pt x="155639" y="82296"/>
                </a:cubicBezTo>
                <a:cubicBezTo>
                  <a:pt x="178118" y="70485"/>
                  <a:pt x="211328" y="48197"/>
                  <a:pt x="228219" y="34481"/>
                </a:cubicBezTo>
                <a:cubicBezTo>
                  <a:pt x="245110" y="20765"/>
                  <a:pt x="252191" y="5747"/>
                  <a:pt x="256985" y="0"/>
                </a:cubicBezTo>
              </a:path>
            </a:pathLst>
          </a:custGeom>
          <a:noFill/>
          <a:ln w="19050" cap="flat" cmpd="sng">
            <a:solidFill>
              <a:srgbClr val="9900FF"/>
            </a:solidFill>
            <a:prstDash val="solid"/>
            <a:round/>
            <a:headEnd type="none" w="med" len="med"/>
            <a:tailEnd type="none" w="med" len="med"/>
          </a:ln>
        </p:spPr>
        <p:txBody>
          <a:bodyPr/>
          <a:lstStyle/>
          <a:p>
            <a:endParaRPr lang="en-US"/>
          </a:p>
        </p:txBody>
      </p:sp>
      <p:cxnSp>
        <p:nvCxnSpPr>
          <p:cNvPr id="348" name="Google Shape;348;p41"/>
          <p:cNvCxnSpPr>
            <a:stCxn id="340" idx="0"/>
          </p:cNvCxnSpPr>
          <p:nvPr/>
        </p:nvCxnSpPr>
        <p:spPr>
          <a:xfrm rot="10800000">
            <a:off x="7780175" y="1828775"/>
            <a:ext cx="0" cy="767100"/>
          </a:xfrm>
          <a:prstGeom prst="straightConnector1">
            <a:avLst/>
          </a:prstGeom>
          <a:noFill/>
          <a:ln w="9525" cap="flat" cmpd="sng">
            <a:solidFill>
              <a:srgbClr val="F3F3F3"/>
            </a:solidFill>
            <a:prstDash val="dot"/>
            <a:round/>
            <a:headEnd type="oval"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par>
                                <p:cTn id="8" presetID="10" presetClass="entr" presetSubtype="0"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Effect transition="in" filter="fade">
                                      <p:cBhvr>
                                        <p:cTn id="10" dur="1000"/>
                                        <p:tgtEl>
                                          <p:spTgt spid="346"/>
                                        </p:tgtEl>
                                      </p:cBhvr>
                                    </p:animEffect>
                                  </p:childTnLst>
                                </p:cTn>
                              </p:par>
                              <p:par>
                                <p:cTn id="11" presetID="10" presetClass="entr" presetSubtype="0" fill="hold" nodeType="withEffect">
                                  <p:stCondLst>
                                    <p:cond delay="0"/>
                                  </p:stCondLst>
                                  <p:childTnLst>
                                    <p:set>
                                      <p:cBhvr>
                                        <p:cTn id="12" dur="1" fill="hold">
                                          <p:stCondLst>
                                            <p:cond delay="0"/>
                                          </p:stCondLst>
                                        </p:cTn>
                                        <p:tgtEl>
                                          <p:spTgt spid="348"/>
                                        </p:tgtEl>
                                        <p:attrNameLst>
                                          <p:attrName>style.visibility</p:attrName>
                                        </p:attrNameLst>
                                      </p:cBhvr>
                                      <p:to>
                                        <p:strVal val="visible"/>
                                      </p:to>
                                    </p:set>
                                    <p:animEffect transition="in" filter="fade">
                                      <p:cBhvr>
                                        <p:cTn id="13" dur="1000"/>
                                        <p:tgtEl>
                                          <p:spTgt spid="3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7"/>
                                        </p:tgtEl>
                                        <p:attrNameLst>
                                          <p:attrName>style.visibility</p:attrName>
                                        </p:attrNameLst>
                                      </p:cBhvr>
                                      <p:to>
                                        <p:strVal val="visible"/>
                                      </p:to>
                                    </p:set>
                                    <p:animEffect transition="in" filter="fade">
                                      <p:cBhvr>
                                        <p:cTn id="18" dur="1000"/>
                                        <p:tgtEl>
                                          <p:spTgt spid="337"/>
                                        </p:tgtEl>
                                      </p:cBhvr>
                                    </p:animEffect>
                                  </p:childTnLst>
                                </p:cTn>
                              </p:par>
                              <p:par>
                                <p:cTn id="19" presetID="10" presetClass="entr" presetSubtype="0" fill="hold" nodeType="withEffect">
                                  <p:stCondLst>
                                    <p:cond delay="0"/>
                                  </p:stCondLst>
                                  <p:childTnLst>
                                    <p:set>
                                      <p:cBhvr>
                                        <p:cTn id="20" dur="1" fill="hold">
                                          <p:stCondLst>
                                            <p:cond delay="0"/>
                                          </p:stCondLst>
                                        </p:cTn>
                                        <p:tgtEl>
                                          <p:spTgt spid="338"/>
                                        </p:tgtEl>
                                        <p:attrNameLst>
                                          <p:attrName>style.visibility</p:attrName>
                                        </p:attrNameLst>
                                      </p:cBhvr>
                                      <p:to>
                                        <p:strVal val="visible"/>
                                      </p:to>
                                    </p:set>
                                    <p:animEffect transition="in" filter="fade">
                                      <p:cBhvr>
                                        <p:cTn id="21" dur="1000"/>
                                        <p:tgtEl>
                                          <p:spTgt spid="338"/>
                                        </p:tgtEl>
                                      </p:cBhvr>
                                    </p:animEffect>
                                  </p:childTnLst>
                                </p:cTn>
                              </p:par>
                              <p:par>
                                <p:cTn id="22" presetID="10" presetClass="entr" presetSubtype="0" fill="hold" nodeType="withEffect">
                                  <p:stCondLst>
                                    <p:cond delay="0"/>
                                  </p:stCondLst>
                                  <p:childTnLst>
                                    <p:set>
                                      <p:cBhvr>
                                        <p:cTn id="23" dur="1" fill="hold">
                                          <p:stCondLst>
                                            <p:cond delay="0"/>
                                          </p:stCondLst>
                                        </p:cTn>
                                        <p:tgtEl>
                                          <p:spTgt spid="344"/>
                                        </p:tgtEl>
                                        <p:attrNameLst>
                                          <p:attrName>style.visibility</p:attrName>
                                        </p:attrNameLst>
                                      </p:cBhvr>
                                      <p:to>
                                        <p:strVal val="visible"/>
                                      </p:to>
                                    </p:set>
                                    <p:animEffect transition="in" filter="fade">
                                      <p:cBhvr>
                                        <p:cTn id="24" dur="1000"/>
                                        <p:tgtEl>
                                          <p:spTgt spid="3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6"/>
                                        </p:tgtEl>
                                        <p:attrNameLst>
                                          <p:attrName>style.visibility</p:attrName>
                                        </p:attrNameLst>
                                      </p:cBhvr>
                                      <p:to>
                                        <p:strVal val="visible"/>
                                      </p:to>
                                    </p:set>
                                    <p:animEffect transition="in" filter="fade">
                                      <p:cBhvr>
                                        <p:cTn id="29" dur="1000"/>
                                        <p:tgtEl>
                                          <p:spTgt spid="336"/>
                                        </p:tgtEl>
                                      </p:cBhvr>
                                    </p:animEffect>
                                  </p:childTnLst>
                                </p:cTn>
                              </p:par>
                              <p:par>
                                <p:cTn id="30" presetID="10" presetClass="entr" presetSubtype="0" fill="hold" nodeType="withEffect">
                                  <p:stCondLst>
                                    <p:cond delay="0"/>
                                  </p:stCondLst>
                                  <p:childTnLst>
                                    <p:set>
                                      <p:cBhvr>
                                        <p:cTn id="31" dur="1" fill="hold">
                                          <p:stCondLst>
                                            <p:cond delay="0"/>
                                          </p:stCondLst>
                                        </p:cTn>
                                        <p:tgtEl>
                                          <p:spTgt spid="342"/>
                                        </p:tgtEl>
                                        <p:attrNameLst>
                                          <p:attrName>style.visibility</p:attrName>
                                        </p:attrNameLst>
                                      </p:cBhvr>
                                      <p:to>
                                        <p:strVal val="visible"/>
                                      </p:to>
                                    </p:set>
                                    <p:animEffect transition="in" filter="fade">
                                      <p:cBhvr>
                                        <p:cTn id="32" dur="1000"/>
                                        <p:tgtEl>
                                          <p:spTgt spid="342"/>
                                        </p:tgtEl>
                                      </p:cBhvr>
                                    </p:animEffect>
                                  </p:childTnLst>
                                </p:cTn>
                              </p:par>
                              <p:par>
                                <p:cTn id="33" presetID="10" presetClass="entr" presetSubtype="0"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Effect transition="in" filter="fade">
                                      <p:cBhvr>
                                        <p:cTn id="35" dur="1000"/>
                                        <p:tgtEl>
                                          <p:spTgt spid="3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4"/>
                                        </p:tgtEl>
                                        <p:attrNameLst>
                                          <p:attrName>style.visibility</p:attrName>
                                        </p:attrNameLst>
                                      </p:cBhvr>
                                      <p:to>
                                        <p:strVal val="visible"/>
                                      </p:to>
                                    </p:set>
                                    <p:animEffect transition="in" filter="fade">
                                      <p:cBhvr>
                                        <p:cTn id="40" dur="1000"/>
                                        <p:tgtEl>
                                          <p:spTgt spid="334"/>
                                        </p:tgtEl>
                                      </p:cBhvr>
                                    </p:animEffect>
                                  </p:childTnLst>
                                </p:cTn>
                              </p:par>
                              <p:par>
                                <p:cTn id="41" presetID="10" presetClass="entr" presetSubtype="0" fill="hold" nodeType="withEffect">
                                  <p:stCondLst>
                                    <p:cond delay="0"/>
                                  </p:stCondLst>
                                  <p:childTnLst>
                                    <p:set>
                                      <p:cBhvr>
                                        <p:cTn id="42" dur="1" fill="hold">
                                          <p:stCondLst>
                                            <p:cond delay="0"/>
                                          </p:stCondLst>
                                        </p:cTn>
                                        <p:tgtEl>
                                          <p:spTgt spid="347"/>
                                        </p:tgtEl>
                                        <p:attrNameLst>
                                          <p:attrName>style.visibility</p:attrName>
                                        </p:attrNameLst>
                                      </p:cBhvr>
                                      <p:to>
                                        <p:strVal val="visible"/>
                                      </p:to>
                                    </p:set>
                                    <p:animEffect transition="in" filter="fade">
                                      <p:cBhvr>
                                        <p:cTn id="43" dur="1000"/>
                                        <p:tgtEl>
                                          <p:spTgt spid="347"/>
                                        </p:tgtEl>
                                      </p:cBhvr>
                                    </p:animEffect>
                                  </p:childTnLst>
                                </p:cTn>
                              </p:par>
                              <p:par>
                                <p:cTn id="44" presetID="10" presetClass="entr" presetSubtype="0" fill="hold" nodeType="withEffect">
                                  <p:stCondLst>
                                    <p:cond delay="0"/>
                                  </p:stCondLst>
                                  <p:childTnLst>
                                    <p:set>
                                      <p:cBhvr>
                                        <p:cTn id="45" dur="1" fill="hold">
                                          <p:stCondLst>
                                            <p:cond delay="0"/>
                                          </p:stCondLst>
                                        </p:cTn>
                                        <p:tgtEl>
                                          <p:spTgt spid="335"/>
                                        </p:tgtEl>
                                        <p:attrNameLst>
                                          <p:attrName>style.visibility</p:attrName>
                                        </p:attrNameLst>
                                      </p:cBhvr>
                                      <p:to>
                                        <p:strVal val="visible"/>
                                      </p:to>
                                    </p:set>
                                    <p:animEffect transition="in" filter="fade">
                                      <p:cBhvr>
                                        <p:cTn id="46"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C9B0DB24E5A647BF63C0C084973C62" ma:contentTypeVersion="16" ma:contentTypeDescription="Create a new document." ma:contentTypeScope="" ma:versionID="598374a9366ecb721b5b7e9b0107625a">
  <xsd:schema xmlns:xsd="http://www.w3.org/2001/XMLSchema" xmlns:xs="http://www.w3.org/2001/XMLSchema" xmlns:p="http://schemas.microsoft.com/office/2006/metadata/properties" xmlns:ns2="9ba193e4-b27b-4437-888b-f0a434eacc3b" xmlns:ns3="9de7d4d5-5e83-4339-8943-9f1e4e0e5fa1" targetNamespace="http://schemas.microsoft.com/office/2006/metadata/properties" ma:root="true" ma:fieldsID="f44a38529de265ed9bf39856bfd22ac5" ns2:_="" ns3:_="">
    <xsd:import namespace="9ba193e4-b27b-4437-888b-f0a434eacc3b"/>
    <xsd:import namespace="9de7d4d5-5e83-4339-8943-9f1e4e0e5fa1"/>
    <xsd:element name="properties">
      <xsd:complexType>
        <xsd:sequence>
          <xsd:element name="documentManagement">
            <xsd:complexType>
              <xsd:all>
                <xsd:element ref="ns2:MigrationWizId" minOccurs="0"/>
                <xsd:element ref="ns2:MigrationWizIdPermissions" minOccurs="0"/>
                <xsd:element ref="ns2:MigrationWizIdVersion"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193e4-b27b-4437-888b-f0a434eacc3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27245e8-c906-4f4d-bb2e-97a8cc06bc0b"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e7d4d5-5e83-4339-8943-9f1e4e0e5fa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ae98b91-d4db-43e5-b6ab-ef8b4676175d}" ma:internalName="TaxCatchAll" ma:showField="CatchAllData" ma:web="9de7d4d5-5e83-4339-8943-9f1e4e0e5f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Version xmlns="9ba193e4-b27b-4437-888b-f0a434eacc3b">1XE_GM3vKy7p8IN_KeDq8leu9pipJhqHu-637678206140000000</MigrationWizIdVersion>
    <MigrationWizId xmlns="9ba193e4-b27b-4437-888b-f0a434eacc3b">1XE_GM3vKy7p8IN_KeDq8leu9pipJhqHu</MigrationWizId>
    <TaxCatchAll xmlns="9de7d4d5-5e83-4339-8943-9f1e4e0e5fa1" xsi:nil="true"/>
    <lcf76f155ced4ddcb4097134ff3c332f xmlns="9ba193e4-b27b-4437-888b-f0a434eacc3b">
      <Terms xmlns="http://schemas.microsoft.com/office/infopath/2007/PartnerControls"/>
    </lcf76f155ced4ddcb4097134ff3c332f>
    <MigrationWizIdPermissions xmlns="9ba193e4-b27b-4437-888b-f0a434eacc3b" xsi:nil="true"/>
  </documentManagement>
</p:properties>
</file>

<file path=customXml/itemProps1.xml><?xml version="1.0" encoding="utf-8"?>
<ds:datastoreItem xmlns:ds="http://schemas.openxmlformats.org/officeDocument/2006/customXml" ds:itemID="{7C557E64-EB72-4A2E-96DA-33C55799D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193e4-b27b-4437-888b-f0a434eacc3b"/>
    <ds:schemaRef ds:uri="9de7d4d5-5e83-4339-8943-9f1e4e0e5f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1B866E-4F15-4574-929C-C8EC8D0A1D2A}">
  <ds:schemaRefs>
    <ds:schemaRef ds:uri="http://schemas.microsoft.com/sharepoint/v3/contenttype/forms"/>
  </ds:schemaRefs>
</ds:datastoreItem>
</file>

<file path=customXml/itemProps3.xml><?xml version="1.0" encoding="utf-8"?>
<ds:datastoreItem xmlns:ds="http://schemas.openxmlformats.org/officeDocument/2006/customXml" ds:itemID="{574A1317-BAB7-4F65-AFA6-368BB571D803}">
  <ds:schemaRefs>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 ds:uri="http://schemas.microsoft.com/office/2006/documentManagement/types"/>
    <ds:schemaRef ds:uri="http://purl.org/dc/dcmitype/"/>
    <ds:schemaRef ds:uri="9de7d4d5-5e83-4339-8943-9f1e4e0e5fa1"/>
    <ds:schemaRef ds:uri="9ba193e4-b27b-4437-888b-f0a434eacc3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4395</Words>
  <Application>Microsoft Macintosh PowerPoint</Application>
  <PresentationFormat>On-screen Show (16:9)</PresentationFormat>
  <Paragraphs>922</Paragraphs>
  <Slides>88</Slides>
  <Notes>88</Notes>
  <HiddenSlides>14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88</vt:i4>
      </vt:variant>
    </vt:vector>
  </HeadingPairs>
  <TitlesOfParts>
    <vt:vector size="103" baseType="lpstr">
      <vt:lpstr>Roboto</vt:lpstr>
      <vt:lpstr>Roboto Condensed Light</vt:lpstr>
      <vt:lpstr>Roboto Slab</vt:lpstr>
      <vt:lpstr>Open Sans</vt:lpstr>
      <vt:lpstr>Courier New</vt:lpstr>
      <vt:lpstr>Helvetica Neue Light</vt:lpstr>
      <vt:lpstr>Arial</vt:lpstr>
      <vt:lpstr>Source Sans Pro</vt:lpstr>
      <vt:lpstr>Montserrat</vt:lpstr>
      <vt:lpstr>Open Sans SemiBold</vt:lpstr>
      <vt:lpstr>Roboto Condensed</vt:lpstr>
      <vt:lpstr>Open Sans Light</vt:lpstr>
      <vt:lpstr>Roboto Medium</vt:lpstr>
      <vt:lpstr>Noto Symbol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Scope of consumer test</vt:lpstr>
      <vt:lpstr>Scope of Provider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Test</vt:lpstr>
      <vt:lpstr>Unit Test</vt:lpstr>
      <vt:lpstr>Unit Test</vt:lpstr>
      <vt:lpstr>Unit Test</vt:lpstr>
      <vt:lpstr>Unit Test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Yousaf Nabi</cp:lastModifiedBy>
  <cp:revision>134</cp:revision>
  <dcterms:modified xsi:type="dcterms:W3CDTF">2024-01-29T15:58:21Z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0x010100D3C9B0DB24E5A647BF63C0C084973C62</vt:lpwstr>
  </property>
</Properties>
</file>